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74" r:id="rId7"/>
    <p:sldId id="259" r:id="rId8"/>
    <p:sldId id="261" r:id="rId9"/>
    <p:sldId id="276" r:id="rId10"/>
    <p:sldId id="282" r:id="rId11"/>
    <p:sldId id="263" r:id="rId12"/>
    <p:sldId id="262" r:id="rId13"/>
    <p:sldId id="280" r:id="rId14"/>
    <p:sldId id="265" r:id="rId15"/>
    <p:sldId id="271" r:id="rId16"/>
    <p:sldId id="277" r:id="rId17"/>
    <p:sldId id="278" r:id="rId18"/>
    <p:sldId id="281" r:id="rId19"/>
    <p:sldId id="279" r:id="rId20"/>
    <p:sldId id="273" r:id="rId21"/>
    <p:sldId id="275" r:id="rId22"/>
    <p:sldId id="272" r:id="rId23"/>
    <p:sldId id="266" r:id="rId24"/>
    <p:sldId id="283" r:id="rId25"/>
    <p:sldId id="284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6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711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442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01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61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853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2525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236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14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763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18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523A9-0564-45A5-A481-F07821FB512D}" type="datetimeFigureOut">
              <a:rPr lang="tr-TR" smtClean="0"/>
              <a:t>16.12.2020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A3920-FF7C-48FD-AE3C-7E95DEC0CD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858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-34291"/>
            <a:ext cx="12252960" cy="689229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7409764" y="5349875"/>
            <a:ext cx="385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HADİS</a:t>
            </a:r>
          </a:p>
        </p:txBody>
      </p:sp>
    </p:spTree>
    <p:extLst>
      <p:ext uri="{BB962C8B-B14F-4D97-AF65-F5344CB8AC3E}">
        <p14:creationId xmlns:p14="http://schemas.microsoft.com/office/powerpoint/2010/main" val="3415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1044397" y="365125"/>
            <a:ext cx="1088334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Sünnet:</a:t>
            </a:r>
          </a:p>
          <a:p>
            <a:endParaRPr lang="tr-TR" sz="2800" b="1" dirty="0"/>
          </a:p>
          <a:p>
            <a:r>
              <a:rPr lang="tr-TR" sz="2800" dirty="0"/>
              <a:t>Sözlükte:</a:t>
            </a:r>
          </a:p>
          <a:p>
            <a:r>
              <a:rPr lang="tr-TR" sz="2800" dirty="0"/>
              <a:t>Bıçak bilemek, Arzunun çoğalması, Develerin çiftleşmesi, Takip edilen yol ve metot, Adet, Alışkanlık haline getirilen davranış.</a:t>
            </a:r>
          </a:p>
          <a:p>
            <a:endParaRPr lang="tr-TR" sz="2800" dirty="0"/>
          </a:p>
          <a:p>
            <a:r>
              <a:rPr lang="tr-TR" sz="2800" dirty="0"/>
              <a:t>Istılah:</a:t>
            </a:r>
          </a:p>
          <a:p>
            <a:r>
              <a:rPr lang="tr-TR" sz="2800" dirty="0"/>
              <a:t>-Model ve örnek davranıştır.</a:t>
            </a:r>
          </a:p>
          <a:p>
            <a:r>
              <a:rPr lang="tr-TR" sz="2800" dirty="0"/>
              <a:t>-Övülen dosdoğru yoldur (</a:t>
            </a:r>
            <a:r>
              <a:rPr lang="tr-TR" sz="2800" dirty="0" err="1"/>
              <a:t>İbn</a:t>
            </a:r>
            <a:r>
              <a:rPr lang="tr-TR" sz="2800" dirty="0"/>
              <a:t> </a:t>
            </a:r>
            <a:r>
              <a:rPr lang="tr-TR" sz="2800" dirty="0" err="1"/>
              <a:t>Manzur</a:t>
            </a:r>
            <a:r>
              <a:rPr lang="tr-TR" sz="2800" dirty="0"/>
              <a:t>).</a:t>
            </a:r>
          </a:p>
          <a:p>
            <a:r>
              <a:rPr lang="tr-TR" sz="2800" dirty="0"/>
              <a:t>-Hz. Peygamber’in dinle alakalı olarak hayatı boyunca takip ettiği yol, sahip olduğu hareket tarzı ve yaşam biçimidir. (Hüseyin Kahraman)</a:t>
            </a:r>
          </a:p>
          <a:p>
            <a:endParaRPr lang="tr-TR" sz="2800" dirty="0"/>
          </a:p>
          <a:p>
            <a:r>
              <a:rPr lang="tr-TR" sz="2800" dirty="0"/>
              <a:t>Ögeler: -Süreklilik -Örnek olma</a:t>
            </a:r>
          </a:p>
        </p:txBody>
      </p:sp>
    </p:spTree>
    <p:extLst>
      <p:ext uri="{BB962C8B-B14F-4D97-AF65-F5344CB8AC3E}">
        <p14:creationId xmlns:p14="http://schemas.microsoft.com/office/powerpoint/2010/main" val="21862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BD3C665-556D-4347-88D2-BADF07B74A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6" y="1215380"/>
            <a:ext cx="10382698" cy="321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/>
              <a:t>Sünnet/Hadis</a:t>
            </a:r>
          </a:p>
          <a:p>
            <a:endParaRPr lang="tr-TR" dirty="0"/>
          </a:p>
          <a:p>
            <a:r>
              <a:rPr lang="tr-TR" sz="2400" b="1" dirty="0"/>
              <a:t>Sözlü (</a:t>
            </a:r>
            <a:r>
              <a:rPr lang="tr-TR" sz="2400" b="1" dirty="0" err="1"/>
              <a:t>Kavlî</a:t>
            </a:r>
            <a:r>
              <a:rPr lang="tr-TR" sz="2400" b="1" dirty="0"/>
              <a:t>) Sünnet</a:t>
            </a:r>
            <a:r>
              <a:rPr lang="tr-TR" sz="2400" dirty="0"/>
              <a:t>, Hz. Muhammed tarafından söylenen sözdür. “Hz. Peygamber şöyle buyurmuştur:” şeklindeki kalıplar sözlü sünnetleri ifade etmek için</a:t>
            </a:r>
          </a:p>
          <a:p>
            <a:r>
              <a:rPr lang="tr-TR" sz="2400" dirty="0"/>
              <a:t>mutlaka kullanılırlar.</a:t>
            </a:r>
          </a:p>
          <a:p>
            <a:endParaRPr lang="tr-TR" sz="2400" dirty="0"/>
          </a:p>
          <a:p>
            <a:r>
              <a:rPr lang="tr-TR" sz="2400" b="1" dirty="0"/>
              <a:t>Fiilî Sünnet</a:t>
            </a:r>
            <a:r>
              <a:rPr lang="tr-TR" sz="2400" dirty="0"/>
              <a:t>, Hz. Peygamber’in davranış ve uygulamalarının söz ile ifade edilmesidir. “Hz. Peygamber’in şöyle yaptığını gördüm” ifadesi fiilî sünnetleri ifade</a:t>
            </a:r>
          </a:p>
          <a:p>
            <a:r>
              <a:rPr lang="tr-TR" sz="2400" dirty="0"/>
              <a:t>etmek için kullanılır.</a:t>
            </a:r>
          </a:p>
          <a:p>
            <a:endParaRPr lang="tr-TR" sz="2400" dirty="0"/>
          </a:p>
          <a:p>
            <a:r>
              <a:rPr lang="tr-TR" sz="2400" b="1" dirty="0" err="1"/>
              <a:t>Takrirî</a:t>
            </a:r>
            <a:r>
              <a:rPr lang="tr-TR" sz="2400" b="1" dirty="0"/>
              <a:t> Sünnet</a:t>
            </a:r>
            <a:r>
              <a:rPr lang="tr-TR" sz="2400" dirty="0"/>
              <a:t>, </a:t>
            </a:r>
            <a:r>
              <a:rPr lang="tr-TR" sz="2400" dirty="0" err="1"/>
              <a:t>sarîh</a:t>
            </a:r>
            <a:r>
              <a:rPr lang="tr-TR" sz="2400" dirty="0"/>
              <a:t> </a:t>
            </a:r>
            <a:r>
              <a:rPr lang="tr-TR" sz="2400" dirty="0" err="1"/>
              <a:t>takrîr</a:t>
            </a:r>
            <a:r>
              <a:rPr lang="tr-TR" sz="2400" dirty="0"/>
              <a:t> ve zımnî </a:t>
            </a:r>
            <a:r>
              <a:rPr lang="tr-TR" sz="2400" dirty="0" err="1"/>
              <a:t>takrîr</a:t>
            </a:r>
            <a:r>
              <a:rPr lang="tr-TR" sz="2400" dirty="0"/>
              <a:t> olarak ikiye ayrılır. </a:t>
            </a:r>
            <a:r>
              <a:rPr lang="tr-TR" sz="2400" dirty="0" err="1"/>
              <a:t>Sarîh</a:t>
            </a:r>
            <a:r>
              <a:rPr lang="tr-TR" sz="2400" dirty="0"/>
              <a:t> </a:t>
            </a:r>
            <a:r>
              <a:rPr lang="tr-TR" sz="2400" dirty="0" err="1"/>
              <a:t>takrîr</a:t>
            </a:r>
            <a:r>
              <a:rPr lang="tr-TR" sz="2400" dirty="0"/>
              <a:t>, Hz.</a:t>
            </a:r>
          </a:p>
          <a:p>
            <a:r>
              <a:rPr lang="tr-TR" sz="2400" dirty="0"/>
              <a:t>Muhammed’in haberdar olduğu bir husus hakkında </a:t>
            </a:r>
            <a:r>
              <a:rPr lang="tr-TR" sz="2400" dirty="0" err="1"/>
              <a:t>tasvib</a:t>
            </a:r>
            <a:r>
              <a:rPr lang="tr-TR" sz="2400" dirty="0"/>
              <a:t> ve tasdikini açıkça beyan</a:t>
            </a:r>
          </a:p>
          <a:p>
            <a:r>
              <a:rPr lang="tr-TR" sz="2400" dirty="0"/>
              <a:t>etmesidir. Zımnî </a:t>
            </a:r>
            <a:r>
              <a:rPr lang="tr-TR" sz="2400" dirty="0" err="1"/>
              <a:t>takrîr</a:t>
            </a:r>
            <a:r>
              <a:rPr lang="tr-TR" sz="2400" dirty="0"/>
              <a:t>, Hz. Muhammed’in haberdar olduğu bir husus hakkında sessiz kalmasıdır.</a:t>
            </a:r>
          </a:p>
        </p:txBody>
      </p:sp>
    </p:spTree>
    <p:extLst>
      <p:ext uri="{BB962C8B-B14F-4D97-AF65-F5344CB8AC3E}">
        <p14:creationId xmlns:p14="http://schemas.microsoft.com/office/powerpoint/2010/main" val="10396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3879518" y="6283549"/>
            <a:ext cx="1088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996110E9-6957-453D-BDD3-968550326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18" y="-1"/>
            <a:ext cx="4495911" cy="62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54326" y="163720"/>
            <a:ext cx="10883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/>
          </a:p>
          <a:p>
            <a:endParaRPr lang="tr-TR" sz="3200" b="1" dirty="0"/>
          </a:p>
          <a:p>
            <a:r>
              <a:rPr lang="tr-TR" sz="3200" b="1" dirty="0"/>
              <a:t>Hadisin Yapısı:</a:t>
            </a:r>
          </a:p>
          <a:p>
            <a:endParaRPr lang="tr-TR" sz="2400" dirty="0"/>
          </a:p>
          <a:p>
            <a:r>
              <a:rPr lang="tr-TR" sz="2400" dirty="0"/>
              <a:t>Hadis, </a:t>
            </a:r>
            <a:r>
              <a:rPr lang="tr-TR" sz="2400" b="1" dirty="0" err="1"/>
              <a:t>sened</a:t>
            </a:r>
            <a:r>
              <a:rPr lang="tr-TR" sz="2400" dirty="0"/>
              <a:t> ve </a:t>
            </a:r>
            <a:r>
              <a:rPr lang="tr-TR" sz="2400" b="1" dirty="0"/>
              <a:t>metin</a:t>
            </a:r>
            <a:r>
              <a:rPr lang="tr-TR" sz="2400" dirty="0"/>
              <a:t> olmak üzere iki ana bölümden oluşmaktadır.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939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54326" y="163720"/>
            <a:ext cx="108833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Biri diğerinden almak ve nakletmek şartıyla hadisi rivayet eden isimlerin Hz. Muhammed’e ulaşıncaya kadar sıralandığı kısma </a:t>
            </a:r>
            <a:r>
              <a:rPr lang="tr-TR" sz="2400" b="1" dirty="0" err="1"/>
              <a:t>sened</a:t>
            </a:r>
            <a:r>
              <a:rPr lang="tr-TR" sz="2400" dirty="0"/>
              <a:t> denir. </a:t>
            </a:r>
          </a:p>
          <a:p>
            <a:endParaRPr lang="tr-TR" sz="2400" dirty="0"/>
          </a:p>
          <a:p>
            <a:r>
              <a:rPr lang="tr-TR" sz="2400" dirty="0"/>
              <a:t>Diğer bir ifadeyle </a:t>
            </a:r>
            <a:r>
              <a:rPr lang="tr-TR" sz="2400" dirty="0" err="1"/>
              <a:t>sened</a:t>
            </a:r>
            <a:r>
              <a:rPr lang="tr-TR" sz="2400" dirty="0"/>
              <a:t>, hadisi rivayet eden </a:t>
            </a:r>
            <a:r>
              <a:rPr lang="tr-TR" sz="2400" dirty="0" err="1"/>
              <a:t>râvilerin</a:t>
            </a:r>
            <a:r>
              <a:rPr lang="tr-TR" sz="2400" dirty="0"/>
              <a:t> isim zincirine denir. </a:t>
            </a:r>
            <a:r>
              <a:rPr lang="tr-TR" sz="2400" dirty="0" err="1"/>
              <a:t>Senedde</a:t>
            </a:r>
            <a:r>
              <a:rPr lang="tr-TR" sz="2400" dirty="0"/>
              <a:t> yer alan her bir isme </a:t>
            </a:r>
            <a:r>
              <a:rPr lang="tr-TR" sz="2400" dirty="0" err="1"/>
              <a:t>ravî</a:t>
            </a:r>
            <a:r>
              <a:rPr lang="tr-TR" sz="2400" dirty="0"/>
              <a:t> denir. Sözü Hz. Muhammed’e ulaştırma işine de </a:t>
            </a:r>
            <a:r>
              <a:rPr lang="tr-TR" sz="2400" dirty="0" err="1"/>
              <a:t>isnad</a:t>
            </a:r>
            <a:r>
              <a:rPr lang="tr-TR" sz="2400" dirty="0"/>
              <a:t> adı verilir. Hadisin </a:t>
            </a:r>
            <a:r>
              <a:rPr lang="tr-TR" sz="2400" dirty="0" err="1"/>
              <a:t>sened</a:t>
            </a:r>
            <a:r>
              <a:rPr lang="tr-TR" sz="2400" dirty="0"/>
              <a:t> kısmı, o hadisin sıhhatinin belirlenmesi ve rivayet fazlalığını/çeşitliliğini önleme açısından son derece önemlidir. Kısacası </a:t>
            </a:r>
            <a:r>
              <a:rPr lang="tr-TR" sz="2400" dirty="0" err="1"/>
              <a:t>isnad</a:t>
            </a:r>
            <a:r>
              <a:rPr lang="tr-TR" sz="2400" dirty="0"/>
              <a:t>, dinde yer almayanın dine girmesine engel olmak içindir.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098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2757447" y="6358077"/>
            <a:ext cx="1088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e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95188BB1-3B01-4B38-BBD2-697B30EE2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447" y="163720"/>
            <a:ext cx="6677105" cy="61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54326" y="163720"/>
            <a:ext cx="10883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/>
          </a:p>
          <a:p>
            <a:r>
              <a:rPr lang="tr-TR" sz="3200" b="1" dirty="0"/>
              <a:t>İsnadın ortaya çıkışı:</a:t>
            </a:r>
          </a:p>
          <a:p>
            <a:endParaRPr lang="tr-TR" sz="2400" dirty="0"/>
          </a:p>
          <a:p>
            <a:r>
              <a:rPr lang="tr-TR" sz="2400" dirty="0" err="1"/>
              <a:t>İbn</a:t>
            </a:r>
            <a:r>
              <a:rPr lang="tr-TR" sz="2400" dirty="0"/>
              <a:t> </a:t>
            </a:r>
            <a:r>
              <a:rPr lang="tr-TR" sz="2400" dirty="0" err="1"/>
              <a:t>Sirîn</a:t>
            </a:r>
            <a:r>
              <a:rPr lang="tr-TR" sz="2400" dirty="0"/>
              <a:t> (ö. 110/728): “Önceleri </a:t>
            </a:r>
            <a:r>
              <a:rPr lang="tr-TR" sz="2400" dirty="0" err="1"/>
              <a:t>isnaddan</a:t>
            </a:r>
            <a:r>
              <a:rPr lang="tr-TR" sz="2400" dirty="0"/>
              <a:t> sormazlardı. Ne zaman ki fitne meydana geldi </a:t>
            </a:r>
            <a:r>
              <a:rPr lang="tr-TR" sz="2400" dirty="0" err="1"/>
              <a:t>râvîlerinizin</a:t>
            </a:r>
            <a:r>
              <a:rPr lang="tr-TR" sz="2400" dirty="0"/>
              <a:t> isimlerini bize söyleyin demeye başladılar…”</a:t>
            </a:r>
          </a:p>
          <a:p>
            <a:endParaRPr lang="tr-TR" sz="2400" dirty="0"/>
          </a:p>
          <a:p>
            <a:r>
              <a:rPr lang="tr-TR" sz="2400" dirty="0" err="1"/>
              <a:t>İbn</a:t>
            </a:r>
            <a:r>
              <a:rPr lang="tr-TR" sz="2400" dirty="0"/>
              <a:t> </a:t>
            </a:r>
            <a:r>
              <a:rPr lang="tr-TR" sz="2400" dirty="0" err="1"/>
              <a:t>Şihâb</a:t>
            </a:r>
            <a:r>
              <a:rPr lang="tr-TR" sz="2400" dirty="0"/>
              <a:t> ez-</a:t>
            </a:r>
            <a:r>
              <a:rPr lang="tr-TR" sz="2400" dirty="0" err="1"/>
              <a:t>Zührî</a:t>
            </a:r>
            <a:r>
              <a:rPr lang="tr-TR" sz="2400" dirty="0"/>
              <a:t> (ö. 124): İsnadı sistematik olarak tatbik etmiştir.</a:t>
            </a:r>
          </a:p>
          <a:p>
            <a:endParaRPr lang="tr-TR" sz="2400" dirty="0"/>
          </a:p>
          <a:p>
            <a:r>
              <a:rPr lang="tr-TR" sz="2400" b="1" dirty="0"/>
              <a:t>«Asıl saik fitneler ve uydurma faaliyetlerinin başlaması»</a:t>
            </a:r>
          </a:p>
          <a:p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253382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4167355" y="6347545"/>
            <a:ext cx="1088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D4627917-F049-4188-8191-800152351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355" y="0"/>
            <a:ext cx="3857289" cy="649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3969193" y="5479929"/>
            <a:ext cx="1088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c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F613F200-41E8-425B-BCAB-0FB253330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93" y="-1"/>
            <a:ext cx="4253613" cy="534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12" name="Metin kutusu 11"/>
          <p:cNvSpPr txBox="1"/>
          <p:nvPr/>
        </p:nvSpPr>
        <p:spPr>
          <a:xfrm>
            <a:off x="1812330" y="2705725"/>
            <a:ext cx="66010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Adobe Caslon Pro" panose="0205050205050A020403" pitchFamily="18" charset="-94"/>
                <a:ea typeface="Adobe Myungjo Std M" panose="02020600000000000000" pitchFamily="18" charset="-128"/>
              </a:rPr>
              <a:t>BÖLÜM 5:</a:t>
            </a:r>
            <a:endParaRPr lang="tr-TR" sz="5400" b="1" dirty="0">
              <a:solidFill>
                <a:srgbClr val="C00000"/>
              </a:solidFill>
              <a:latin typeface="Adobe Caslon Pro" panose="0205050205050A020403" pitchFamily="18" charset="-94"/>
              <a:ea typeface="Adobe Myungjo Std M" panose="02020600000000000000" pitchFamily="18" charset="-128"/>
            </a:endParaRPr>
          </a:p>
          <a:p>
            <a:r>
              <a:rPr lang="tr-TR" sz="5400" b="1" dirty="0">
                <a:solidFill>
                  <a:srgbClr val="C00000"/>
                </a:solidFill>
                <a:latin typeface="Adobe Caslon Pro" panose="0205050205050A020403" pitchFamily="18" charset="-94"/>
                <a:ea typeface="Adobe Myungjo Std M" panose="02020600000000000000" pitchFamily="18" charset="-128"/>
              </a:rPr>
              <a:t>			HADİS</a:t>
            </a:r>
          </a:p>
        </p:txBody>
      </p:sp>
    </p:spTree>
    <p:extLst>
      <p:ext uri="{BB962C8B-B14F-4D97-AF65-F5344CB8AC3E}">
        <p14:creationId xmlns:p14="http://schemas.microsoft.com/office/powerpoint/2010/main" val="23444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54326" y="163720"/>
            <a:ext cx="10883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/>
          </a:p>
          <a:p>
            <a:endParaRPr lang="tr-TR" sz="2400" dirty="0"/>
          </a:p>
          <a:p>
            <a:r>
              <a:rPr lang="tr-TR" sz="2400" b="1" dirty="0" err="1"/>
              <a:t>Âlî</a:t>
            </a:r>
            <a:r>
              <a:rPr lang="tr-TR" sz="2400" b="1" dirty="0"/>
              <a:t> </a:t>
            </a:r>
            <a:r>
              <a:rPr lang="tr-TR" sz="2400" b="1" dirty="0" err="1"/>
              <a:t>isnâd</a:t>
            </a:r>
            <a:r>
              <a:rPr lang="tr-TR" sz="2400" b="1" dirty="0"/>
              <a:t>: </a:t>
            </a:r>
            <a:r>
              <a:rPr lang="tr-TR" sz="2400" dirty="0"/>
              <a:t>Başkalarına </a:t>
            </a:r>
            <a:r>
              <a:rPr lang="tr-TR" sz="2400" dirty="0" err="1"/>
              <a:t>nisbetle</a:t>
            </a:r>
            <a:r>
              <a:rPr lang="tr-TR" sz="2400" dirty="0"/>
              <a:t> Hz. Peygambere en az sayıda</a:t>
            </a:r>
          </a:p>
          <a:p>
            <a:r>
              <a:rPr lang="tr-TR" sz="2400" dirty="0" err="1"/>
              <a:t>ravi</a:t>
            </a:r>
            <a:r>
              <a:rPr lang="tr-TR" sz="2400" dirty="0"/>
              <a:t> ile ulaşan hadis senedi demektir. </a:t>
            </a:r>
          </a:p>
          <a:p>
            <a:endParaRPr lang="tr-TR" sz="2400" dirty="0"/>
          </a:p>
          <a:p>
            <a:r>
              <a:rPr lang="tr-TR" sz="2400" b="1" dirty="0" err="1"/>
              <a:t>Nâzil</a:t>
            </a:r>
            <a:r>
              <a:rPr lang="tr-TR" sz="2400" b="1" dirty="0"/>
              <a:t> </a:t>
            </a:r>
            <a:r>
              <a:rPr lang="tr-TR" sz="2400" b="1" dirty="0" err="1"/>
              <a:t>isnâd</a:t>
            </a:r>
            <a:r>
              <a:rPr lang="tr-TR" sz="2400" b="1" dirty="0"/>
              <a:t>: </a:t>
            </a:r>
            <a:r>
              <a:rPr lang="tr-TR" sz="2400" dirty="0"/>
              <a:t>Hz. Peygambere daha çok sayıda </a:t>
            </a:r>
            <a:r>
              <a:rPr lang="tr-TR" sz="2400" dirty="0" err="1"/>
              <a:t>ravi</a:t>
            </a:r>
            <a:r>
              <a:rPr lang="tr-TR" sz="2400" dirty="0"/>
              <a:t> ile ulaşan hadis senedi demektir. 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Örneğin bir rivayetin 5 </a:t>
            </a:r>
            <a:r>
              <a:rPr lang="tr-TR" sz="2400" dirty="0" err="1"/>
              <a:t>ravi</a:t>
            </a:r>
            <a:r>
              <a:rPr lang="tr-TR" sz="2400" dirty="0"/>
              <a:t> içeren isnadı </a:t>
            </a:r>
            <a:r>
              <a:rPr lang="tr-TR" sz="2400" b="1" dirty="0" err="1"/>
              <a:t>nâzil</a:t>
            </a:r>
            <a:r>
              <a:rPr lang="tr-TR" sz="2400" dirty="0"/>
              <a:t>,</a:t>
            </a:r>
          </a:p>
          <a:p>
            <a:r>
              <a:rPr lang="tr-TR" sz="2400" dirty="0"/>
              <a:t>3 </a:t>
            </a:r>
            <a:r>
              <a:rPr lang="tr-TR" sz="2400" dirty="0" err="1"/>
              <a:t>ravi</a:t>
            </a:r>
            <a:r>
              <a:rPr lang="tr-TR" sz="2400" dirty="0"/>
              <a:t> içeren isnadı ise </a:t>
            </a:r>
            <a:r>
              <a:rPr lang="tr-TR" sz="2400" b="1" dirty="0" err="1"/>
              <a:t>âlîdir</a:t>
            </a:r>
            <a:r>
              <a:rPr lang="tr-TR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92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2821340" y="5684406"/>
            <a:ext cx="10883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2019</a:t>
            </a:r>
          </a:p>
        </p:txBody>
      </p:sp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7CF1FE8F-888F-4F8F-9C5D-E69B97A43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40" y="336343"/>
            <a:ext cx="6549319" cy="50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54326" y="163720"/>
            <a:ext cx="108833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/>
          </a:p>
          <a:p>
            <a:endParaRPr lang="tr-TR" sz="2400" b="1" dirty="0"/>
          </a:p>
          <a:p>
            <a:r>
              <a:rPr lang="tr-TR" sz="2400" b="1" dirty="0"/>
              <a:t>Metin</a:t>
            </a:r>
            <a:r>
              <a:rPr lang="tr-TR" sz="2400" dirty="0"/>
              <a:t>, iki kısımdan oluşan hadisin ana bölümüdür. Senedin ardından gelen ve sözü,</a:t>
            </a:r>
          </a:p>
          <a:p>
            <a:r>
              <a:rPr lang="tr-TR" sz="2400" dirty="0"/>
              <a:t>fiili veya </a:t>
            </a:r>
            <a:r>
              <a:rPr lang="tr-TR" sz="2400" dirty="0" err="1"/>
              <a:t>takrîri</a:t>
            </a:r>
            <a:r>
              <a:rPr lang="tr-TR" sz="2400" dirty="0"/>
              <a:t> içeren kısımdır. Hadis metinleri hem üslup ve dil yönünden, hem de</a:t>
            </a:r>
          </a:p>
          <a:p>
            <a:r>
              <a:rPr lang="tr-TR" sz="2400" dirty="0"/>
              <a:t>Kur’an ve sünnete uygunluğu bakımından hadis ilmiyle uğraşanlar </a:t>
            </a:r>
          </a:p>
          <a:p>
            <a:r>
              <a:rPr lang="tr-TR" sz="2400" dirty="0"/>
              <a:t>tarafından incelenir.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805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600" b="1" dirty="0"/>
          </a:p>
          <a:p>
            <a:pPr algn="ctr"/>
            <a:r>
              <a:rPr lang="tr-TR" sz="3600" b="1" dirty="0"/>
              <a:t>Hadis İlmi</a:t>
            </a:r>
          </a:p>
          <a:p>
            <a:pPr algn="ctr"/>
            <a:endParaRPr lang="tr-TR" sz="3600" b="1" dirty="0"/>
          </a:p>
          <a:p>
            <a:r>
              <a:rPr lang="tr-TR" sz="2800" dirty="0"/>
              <a:t>Hadis </a:t>
            </a:r>
            <a:r>
              <a:rPr lang="tr-TR" sz="2800" dirty="0" err="1"/>
              <a:t>İlmi’nin</a:t>
            </a:r>
            <a:r>
              <a:rPr lang="tr-TR" sz="2800" dirty="0"/>
              <a:t> en önemli özelliği onun bir nakil-rivayet ilmi olmasıdır. Bu sebepledir ki «hadis ilmi bir </a:t>
            </a:r>
            <a:r>
              <a:rPr lang="tr-TR" sz="2800" dirty="0" err="1"/>
              <a:t>isnad</a:t>
            </a:r>
            <a:r>
              <a:rPr lang="tr-TR" sz="2800" dirty="0"/>
              <a:t> ilmidir» denilmektedir. Bu düşüncenin etkisiyle hadis usulü kavramları nakil kavramı etrafında şekillenir.</a:t>
            </a:r>
          </a:p>
          <a:p>
            <a:endParaRPr lang="tr-TR" sz="2800" dirty="0"/>
          </a:p>
          <a:p>
            <a:r>
              <a:rPr lang="tr-TR" sz="2800" b="1" dirty="0" err="1"/>
              <a:t>İlmü’r-Rivâye</a:t>
            </a:r>
            <a:endParaRPr lang="tr-TR" sz="2800" b="1" dirty="0"/>
          </a:p>
          <a:p>
            <a:r>
              <a:rPr lang="tr-TR" sz="2800" b="1" dirty="0" err="1"/>
              <a:t>İlmü’l-Ahbâr</a:t>
            </a:r>
            <a:endParaRPr lang="tr-TR" sz="2800" b="1" dirty="0"/>
          </a:p>
          <a:p>
            <a:r>
              <a:rPr lang="tr-TR" sz="2800" b="1" dirty="0" err="1"/>
              <a:t>İlmü’l-Asâr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5685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2371544" y="5023539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2011:D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0A0A05E4-36B4-48A4-97A3-7C8703151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44" y="836471"/>
            <a:ext cx="7511860" cy="39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2917464" y="5627592"/>
            <a:ext cx="108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prstClr val="black"/>
                </a:solidFill>
              </a:rPr>
              <a:t>2012:d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39922A01-CEA7-4EA0-AAA8-94CB189C7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464" y="541588"/>
            <a:ext cx="6357071" cy="49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/>
          </a:p>
          <a:p>
            <a:r>
              <a:rPr lang="tr-TR" sz="2400" b="1" dirty="0"/>
              <a:t>Yöntem:</a:t>
            </a:r>
          </a:p>
          <a:p>
            <a:r>
              <a:rPr lang="tr-TR" dirty="0"/>
              <a:t>Konu (Tarih, Literatür, Şahıs) – Kavram – Soru / Problematikten ziyade temel bilgiler</a:t>
            </a:r>
          </a:p>
          <a:p>
            <a:endParaRPr lang="tr-TR" dirty="0"/>
          </a:p>
          <a:p>
            <a:r>
              <a:rPr lang="tr-TR" sz="2400" b="1" dirty="0"/>
              <a:t>Amaç:</a:t>
            </a:r>
          </a:p>
          <a:p>
            <a:r>
              <a:rPr lang="tr-TR" dirty="0"/>
              <a:t>Sınava hazırlık ve temel Hadis ilmi formasyonu</a:t>
            </a:r>
          </a:p>
          <a:p>
            <a:endParaRPr lang="tr-TR" dirty="0"/>
          </a:p>
          <a:p>
            <a:r>
              <a:rPr lang="tr-TR" sz="2400" b="1" dirty="0"/>
              <a:t>Hadis Alanına Dair Görüş:</a:t>
            </a:r>
          </a:p>
          <a:p>
            <a:r>
              <a:rPr lang="tr-TR" dirty="0"/>
              <a:t>Emeklerin karşılığını veren bir alandır. Çalışan kimse için soru kaçırma olasılığı azdır.</a:t>
            </a:r>
          </a:p>
          <a:p>
            <a:endParaRPr lang="tr-TR" dirty="0"/>
          </a:p>
          <a:p>
            <a:r>
              <a:rPr lang="tr-TR" sz="2400" b="1" dirty="0"/>
              <a:t>Temel Kaynak:</a:t>
            </a:r>
          </a:p>
          <a:p>
            <a:r>
              <a:rPr lang="tr-TR" dirty="0"/>
              <a:t>- Diyanet-Sen Akademisi Bilim Kurulu, </a:t>
            </a:r>
            <a:r>
              <a:rPr lang="tr-TR" i="1" dirty="0"/>
              <a:t>Mesleki Bilgiler Seviye Tespit Sınavı (</a:t>
            </a:r>
            <a:r>
              <a:rPr lang="tr-TR" i="1" dirty="0" err="1"/>
              <a:t>Mbsts</a:t>
            </a:r>
            <a:r>
              <a:rPr lang="tr-TR" i="1" dirty="0"/>
              <a:t>) Soru Bankası Konu Anlatımlı </a:t>
            </a:r>
          </a:p>
          <a:p>
            <a:endParaRPr lang="tr-TR" dirty="0"/>
          </a:p>
          <a:p>
            <a:r>
              <a:rPr lang="tr-TR" sz="2400" b="1" dirty="0"/>
              <a:t>Alt Kaynaklar:</a:t>
            </a:r>
          </a:p>
          <a:p>
            <a:r>
              <a:rPr lang="tr-TR" dirty="0"/>
              <a:t>-Çakan, İsmail Lütfi (2001), </a:t>
            </a:r>
            <a:r>
              <a:rPr lang="tr-TR" i="1" dirty="0"/>
              <a:t>Hadis Usulü</a:t>
            </a:r>
            <a:r>
              <a:rPr lang="tr-TR" dirty="0"/>
              <a:t>, İstanbul: Marmara Üniversitesi İlahiyat Fakültesi Vakfı Yayınları.</a:t>
            </a:r>
          </a:p>
          <a:p>
            <a:r>
              <a:rPr lang="tr-TR" dirty="0"/>
              <a:t>-Koçyiğit, Talat (1998), </a:t>
            </a:r>
            <a:r>
              <a:rPr lang="tr-TR" i="1" dirty="0"/>
              <a:t>Hadis Tarihi</a:t>
            </a:r>
            <a:r>
              <a:rPr lang="tr-TR" dirty="0"/>
              <a:t>, Ankara: Türkiye Diyanet Vakfı Yayınları. </a:t>
            </a:r>
          </a:p>
          <a:p>
            <a:r>
              <a:rPr lang="tr-TR" dirty="0"/>
              <a:t>-Yardım, Ali (1997), </a:t>
            </a:r>
            <a:r>
              <a:rPr lang="tr-TR" i="1" dirty="0"/>
              <a:t>Hadis I-II</a:t>
            </a:r>
            <a:r>
              <a:rPr lang="tr-TR" dirty="0"/>
              <a:t>, İstanbul: Damla Yayınevi. </a:t>
            </a:r>
          </a:p>
        </p:txBody>
      </p:sp>
    </p:spTree>
    <p:extLst>
      <p:ext uri="{BB962C8B-B14F-4D97-AF65-F5344CB8AC3E}">
        <p14:creationId xmlns:p14="http://schemas.microsoft.com/office/powerpoint/2010/main" val="24845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54326" y="520074"/>
            <a:ext cx="10883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6000" dirty="0"/>
          </a:p>
          <a:p>
            <a:pPr algn="ctr"/>
            <a:endParaRPr lang="tr-TR" sz="6000" dirty="0"/>
          </a:p>
          <a:p>
            <a:pPr algn="ctr"/>
            <a:r>
              <a:rPr lang="tr-TR" sz="6000" b="1" dirty="0"/>
              <a:t>1. HADİSİN YAPISI</a:t>
            </a:r>
          </a:p>
        </p:txBody>
      </p:sp>
    </p:spTree>
    <p:extLst>
      <p:ext uri="{BB962C8B-B14F-4D97-AF65-F5344CB8AC3E}">
        <p14:creationId xmlns:p14="http://schemas.microsoft.com/office/powerpoint/2010/main" val="760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/>
          </a:p>
          <a:p>
            <a:r>
              <a:rPr lang="tr-TR" sz="3200" b="1" dirty="0"/>
              <a:t>Hz. Peygamber’in Temel Görevleri</a:t>
            </a:r>
          </a:p>
          <a:p>
            <a:endParaRPr lang="tr-TR" dirty="0"/>
          </a:p>
          <a:p>
            <a:r>
              <a:rPr lang="tr-TR" sz="2400" b="1" dirty="0" smtClean="0"/>
              <a:t>-Tebliğ </a:t>
            </a:r>
            <a:endParaRPr lang="tr-TR" sz="2400" b="1" dirty="0"/>
          </a:p>
          <a:p>
            <a:r>
              <a:rPr lang="tr-TR" sz="2400" dirty="0"/>
              <a:t>Hz. Peygamber’in vahyi eksiklik ve fazlalık olmaksızın insanlara ulaştırmasıdır.</a:t>
            </a:r>
          </a:p>
          <a:p>
            <a:endParaRPr lang="tr-TR" sz="2400" dirty="0"/>
          </a:p>
          <a:p>
            <a:r>
              <a:rPr lang="tr-TR" sz="2400" b="1" dirty="0" smtClean="0"/>
              <a:t>-Tatbik</a:t>
            </a:r>
            <a:endParaRPr lang="tr-TR" sz="2400" b="1" dirty="0"/>
          </a:p>
          <a:p>
            <a:endParaRPr lang="tr-TR" sz="2400" b="1" dirty="0"/>
          </a:p>
          <a:p>
            <a:r>
              <a:rPr lang="tr-TR" sz="2400" b="1" dirty="0" smtClean="0"/>
              <a:t>-</a:t>
            </a:r>
            <a:r>
              <a:rPr lang="tr-TR" sz="2400" b="1" dirty="0" err="1" smtClean="0"/>
              <a:t>Tebyin</a:t>
            </a:r>
            <a:r>
              <a:rPr lang="tr-TR" sz="2400" b="1" dirty="0" smtClean="0"/>
              <a:t>/Beyan </a:t>
            </a:r>
            <a:endParaRPr lang="tr-TR" sz="2400" b="1" dirty="0"/>
          </a:p>
          <a:p>
            <a:r>
              <a:rPr lang="tr-TR" sz="2400" dirty="0"/>
              <a:t>Hz. Peygamber’in vahyini ümmetine açıklamasıdır.</a:t>
            </a:r>
          </a:p>
          <a:p>
            <a:r>
              <a:rPr lang="tr-TR" sz="2400" dirty="0"/>
              <a:t>-Mücmelin beyanı</a:t>
            </a:r>
          </a:p>
          <a:p>
            <a:r>
              <a:rPr lang="tr-TR" sz="2400" dirty="0"/>
              <a:t>-Mutlağın takyidi</a:t>
            </a:r>
          </a:p>
          <a:p>
            <a:r>
              <a:rPr lang="tr-TR" sz="2400" dirty="0"/>
              <a:t>-Umumun tahsisi</a:t>
            </a:r>
          </a:p>
          <a:p>
            <a:r>
              <a:rPr lang="tr-TR" sz="2400" dirty="0"/>
              <a:t>-</a:t>
            </a:r>
            <a:r>
              <a:rPr lang="tr-TR" sz="2400" dirty="0" err="1"/>
              <a:t>Müşkilin</a:t>
            </a:r>
            <a:r>
              <a:rPr lang="tr-TR" sz="2400" dirty="0"/>
              <a:t> izahı</a:t>
            </a:r>
          </a:p>
        </p:txBody>
      </p:sp>
    </p:spTree>
    <p:extLst>
      <p:ext uri="{BB962C8B-B14F-4D97-AF65-F5344CB8AC3E}">
        <p14:creationId xmlns:p14="http://schemas.microsoft.com/office/powerpoint/2010/main" val="392248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b="1" dirty="0"/>
          </a:p>
          <a:p>
            <a:r>
              <a:rPr lang="tr-TR" sz="3200" b="1" dirty="0"/>
              <a:t>Hz. Peygamber’in Temel Görevleri</a:t>
            </a:r>
          </a:p>
          <a:p>
            <a:endParaRPr lang="tr-TR" dirty="0"/>
          </a:p>
          <a:p>
            <a:r>
              <a:rPr lang="tr-TR" sz="2800" b="1" dirty="0" smtClean="0"/>
              <a:t>-Tezkiye </a:t>
            </a:r>
            <a:endParaRPr lang="tr-TR" sz="2800" b="1" dirty="0"/>
          </a:p>
          <a:p>
            <a:r>
              <a:rPr lang="tr-TR" sz="2800" dirty="0"/>
              <a:t>Hz. Peygamber’in bireyleri her türlü kötü ahlaklardan, çirkin davranışlardan ve günahlardan arındırmasıdır.</a:t>
            </a:r>
            <a:endParaRPr lang="tr-TR" sz="2800" b="1" dirty="0"/>
          </a:p>
          <a:p>
            <a:endParaRPr lang="tr-TR" sz="2800" b="1" dirty="0"/>
          </a:p>
          <a:p>
            <a:r>
              <a:rPr lang="tr-TR" sz="2800" b="1" dirty="0" smtClean="0"/>
              <a:t>-</a:t>
            </a:r>
            <a:r>
              <a:rPr lang="tr-TR" sz="2800" b="1" dirty="0" err="1" smtClean="0"/>
              <a:t>Tebşîr</a:t>
            </a:r>
            <a:r>
              <a:rPr lang="tr-TR" sz="2800" b="1" dirty="0"/>
              <a:t>: </a:t>
            </a:r>
            <a:r>
              <a:rPr lang="tr-TR" sz="2800" dirty="0"/>
              <a:t>Müjdeleyici</a:t>
            </a:r>
          </a:p>
          <a:p>
            <a:endParaRPr lang="tr-TR" sz="2800" dirty="0"/>
          </a:p>
          <a:p>
            <a:r>
              <a:rPr lang="tr-TR" sz="2800" b="1" dirty="0" smtClean="0"/>
              <a:t>-</a:t>
            </a:r>
            <a:r>
              <a:rPr lang="tr-TR" sz="2800" b="1" dirty="0" err="1" smtClean="0"/>
              <a:t>İnzâr</a:t>
            </a:r>
            <a:r>
              <a:rPr lang="tr-TR" sz="2800" b="1" dirty="0"/>
              <a:t>: </a:t>
            </a:r>
            <a:r>
              <a:rPr lang="tr-TR" sz="2800" dirty="0"/>
              <a:t>Uyarıcı</a:t>
            </a:r>
          </a:p>
          <a:p>
            <a:endParaRPr lang="tr-TR" sz="2800" dirty="0"/>
          </a:p>
          <a:p>
            <a:r>
              <a:rPr lang="tr-TR" sz="2800" b="1" dirty="0" smtClean="0"/>
              <a:t>-Teşri</a:t>
            </a:r>
            <a:r>
              <a:rPr lang="tr-TR" sz="2800" b="1" dirty="0"/>
              <a:t>’: </a:t>
            </a:r>
            <a:r>
              <a:rPr lang="tr-TR" sz="2800" dirty="0"/>
              <a:t>Kur’an’ın hüküm koymadığı alanlarda hüküm koyma</a:t>
            </a:r>
          </a:p>
        </p:txBody>
      </p:sp>
    </p:spTree>
    <p:extLst>
      <p:ext uri="{BB962C8B-B14F-4D97-AF65-F5344CB8AC3E}">
        <p14:creationId xmlns:p14="http://schemas.microsoft.com/office/powerpoint/2010/main" val="12126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3200" dirty="0"/>
          </a:p>
          <a:p>
            <a:r>
              <a:rPr lang="tr-TR" sz="3200" b="1" dirty="0"/>
              <a:t>Hadisin sözlük anlamı:</a:t>
            </a:r>
          </a:p>
          <a:p>
            <a:endParaRPr lang="tr-TR" sz="3200" dirty="0"/>
          </a:p>
          <a:p>
            <a:r>
              <a:rPr lang="tr-TR" sz="3200" dirty="0"/>
              <a:t>Hadis kelimesi sözlükte “yeni” anlamında, </a:t>
            </a:r>
            <a:r>
              <a:rPr lang="tr-TR" sz="3200" dirty="0" err="1"/>
              <a:t>kadîm</a:t>
            </a:r>
            <a:r>
              <a:rPr lang="tr-TR" sz="3200" dirty="0"/>
              <a:t> kelimesinin zıddı olarak kullanılmıştır. Kur’an-ı Kerim’deki kullanımı “söz”, “haber” manasındadır.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962CC824-AB94-4631-A9AD-9BB7AD5F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39999"/>
            <a:ext cx="9906000" cy="1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685800" y="467139"/>
            <a:ext cx="108833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b="1" dirty="0"/>
          </a:p>
          <a:p>
            <a:r>
              <a:rPr lang="tr-TR" sz="2800" b="1" dirty="0"/>
              <a:t>Terim/Istılah anlamı:</a:t>
            </a:r>
          </a:p>
          <a:p>
            <a:endParaRPr lang="tr-TR" dirty="0"/>
          </a:p>
          <a:p>
            <a:r>
              <a:rPr lang="tr-TR" sz="2400" dirty="0"/>
              <a:t>Kısaca peygamber sözü olarak değerlendirilen hadis kelimesi terim olarak; “söz,</a:t>
            </a:r>
          </a:p>
          <a:p>
            <a:r>
              <a:rPr lang="tr-TR" sz="2400" dirty="0"/>
              <a:t>fiil, takrir, yaratılış, huy, </a:t>
            </a:r>
            <a:r>
              <a:rPr lang="tr-TR" sz="2400" dirty="0" err="1"/>
              <a:t>ahlakî</a:t>
            </a:r>
            <a:r>
              <a:rPr lang="tr-TR" sz="2400" dirty="0"/>
              <a:t> ve fizikî bir nitelik olarak Hz. Muhammed’e izafe</a:t>
            </a:r>
          </a:p>
          <a:p>
            <a:r>
              <a:rPr lang="tr-TR" sz="2400" dirty="0"/>
              <a:t>edilen her şey” anlamına gelir. Hadis </a:t>
            </a:r>
            <a:r>
              <a:rPr lang="tr-TR" sz="2400" dirty="0" err="1"/>
              <a:t>Usûlü</a:t>
            </a:r>
            <a:r>
              <a:rPr lang="tr-TR" sz="2400" dirty="0"/>
              <a:t>, hadis ilminin prensiplerini irdeleyen,</a:t>
            </a:r>
          </a:p>
          <a:p>
            <a:r>
              <a:rPr lang="tr-TR" sz="2400" dirty="0"/>
              <a:t>açıklayan ve </a:t>
            </a:r>
            <a:r>
              <a:rPr lang="tr-TR" sz="2400" dirty="0" err="1"/>
              <a:t>sened</a:t>
            </a:r>
            <a:r>
              <a:rPr lang="tr-TR" sz="2400" dirty="0"/>
              <a:t> ile metnin durumunu anlamaya imkân veren kurallardan oluşan</a:t>
            </a:r>
          </a:p>
          <a:p>
            <a:r>
              <a:rPr lang="tr-TR" sz="2400" dirty="0"/>
              <a:t>ilimdir.</a:t>
            </a:r>
          </a:p>
          <a:p>
            <a:endParaRPr lang="tr-TR" sz="2400" dirty="0"/>
          </a:p>
          <a:p>
            <a:r>
              <a:rPr lang="tr-TR" sz="2400" b="1" dirty="0"/>
              <a:t>İlgili kavramlar:</a:t>
            </a:r>
          </a:p>
          <a:p>
            <a:r>
              <a:rPr lang="tr-TR" sz="2400" dirty="0"/>
              <a:t>Eser</a:t>
            </a:r>
          </a:p>
          <a:p>
            <a:r>
              <a:rPr lang="tr-TR" sz="2400" dirty="0"/>
              <a:t>Rivayet</a:t>
            </a:r>
          </a:p>
        </p:txBody>
      </p:sp>
    </p:spTree>
    <p:extLst>
      <p:ext uri="{BB962C8B-B14F-4D97-AF65-F5344CB8AC3E}">
        <p14:creationId xmlns:p14="http://schemas.microsoft.com/office/powerpoint/2010/main" val="26853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İçerik Yer Tutucus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xmlns="" id="{CCA7994E-62A3-4CA6-9CBD-98E30C0418E6}"/>
              </a:ext>
            </a:extLst>
          </p:cNvPr>
          <p:cNvSpPr txBox="1"/>
          <p:nvPr/>
        </p:nvSpPr>
        <p:spPr>
          <a:xfrm>
            <a:off x="3121675" y="5969655"/>
            <a:ext cx="108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a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xmlns="" id="{B3BE94F2-5C93-4360-B2B6-65A4E3ADF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75" y="274708"/>
            <a:ext cx="6011598" cy="551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0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10749</TotalTime>
  <Words>775</Words>
  <Application>Microsoft Office PowerPoint</Application>
  <PresentationFormat>Geniş ekran</PresentationFormat>
  <Paragraphs>137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Adobe Caslon Pro</vt:lpstr>
      <vt:lpstr>Adobe Myungjo Std M</vt:lpstr>
      <vt:lpstr>Arial</vt:lpstr>
      <vt:lpstr>Calibri</vt:lpstr>
      <vt:lpstr>Calibri Light</vt:lpstr>
      <vt:lpstr>Office Teması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oguzkaan ekmekçi</dc:creator>
  <cp:lastModifiedBy>Sanal Sinif-11</cp:lastModifiedBy>
  <cp:revision>35</cp:revision>
  <dcterms:created xsi:type="dcterms:W3CDTF">2020-11-30T19:20:16Z</dcterms:created>
  <dcterms:modified xsi:type="dcterms:W3CDTF">2020-12-16T10:04:26Z</dcterms:modified>
</cp:coreProperties>
</file>