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7" r:id="rId8"/>
    <p:sldId id="260" r:id="rId9"/>
    <p:sldId id="266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409764" y="5349875"/>
            <a:ext cx="385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HADİS</a:t>
            </a: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600" dirty="0"/>
          </a:p>
          <a:p>
            <a:endParaRPr lang="tr-TR" sz="3600" dirty="0"/>
          </a:p>
          <a:p>
            <a:endParaRPr lang="tr-TR" sz="3600" dirty="0"/>
          </a:p>
          <a:p>
            <a:r>
              <a:rPr lang="tr-TR" sz="3600" dirty="0" err="1"/>
              <a:t>Râvileri</a:t>
            </a:r>
            <a:r>
              <a:rPr lang="tr-TR" sz="3600" dirty="0"/>
              <a:t> adalet ve </a:t>
            </a:r>
            <a:r>
              <a:rPr lang="tr-TR" sz="3600" dirty="0" err="1"/>
              <a:t>zabt</a:t>
            </a:r>
            <a:r>
              <a:rPr lang="tr-TR" sz="3600" dirty="0"/>
              <a:t> yönünden inceleyen ilim dalına, </a:t>
            </a:r>
            <a:r>
              <a:rPr lang="tr-TR" sz="3600" b="1" dirty="0"/>
              <a:t>Cerh ve </a:t>
            </a:r>
            <a:r>
              <a:rPr lang="tr-TR" sz="3600" b="1" dirty="0" err="1"/>
              <a:t>Ta’dil</a:t>
            </a:r>
            <a:r>
              <a:rPr lang="tr-TR" sz="3600" b="1" dirty="0"/>
              <a:t> </a:t>
            </a:r>
            <a:r>
              <a:rPr lang="tr-TR" sz="36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7343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54326" y="477078"/>
            <a:ext cx="108833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400" b="1" dirty="0">
              <a:solidFill>
                <a:prstClr val="black"/>
              </a:solidFill>
            </a:endParaRPr>
          </a:p>
          <a:p>
            <a:pPr algn="ctr"/>
            <a:endParaRPr lang="tr-TR" sz="4400" b="1" dirty="0">
              <a:solidFill>
                <a:prstClr val="black"/>
              </a:solidFill>
            </a:endParaRPr>
          </a:p>
          <a:p>
            <a:pPr algn="ctr"/>
            <a:endParaRPr lang="tr-TR" sz="4400" b="1" dirty="0">
              <a:solidFill>
                <a:prstClr val="black"/>
              </a:solidFill>
            </a:endParaRPr>
          </a:p>
          <a:p>
            <a:pPr algn="ctr"/>
            <a:r>
              <a:rPr lang="it-IT" sz="4400" b="1" dirty="0">
                <a:solidFill>
                  <a:prstClr val="black"/>
                </a:solidFill>
              </a:rPr>
              <a:t>4. RÂVİ</a:t>
            </a:r>
            <a:r>
              <a:rPr lang="tr-TR" sz="4400" b="1" dirty="0">
                <a:solidFill>
                  <a:prstClr val="black"/>
                </a:solidFill>
              </a:rPr>
              <a:t>LERİN TABAKALARI</a:t>
            </a:r>
          </a:p>
        </p:txBody>
      </p:sp>
    </p:spTree>
    <p:extLst>
      <p:ext uri="{BB962C8B-B14F-4D97-AF65-F5344CB8AC3E}">
        <p14:creationId xmlns:p14="http://schemas.microsoft.com/office/powerpoint/2010/main" val="42110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prstClr val="black"/>
                </a:solidFill>
              </a:rPr>
              <a:t>Râvi</a:t>
            </a:r>
            <a:endParaRPr lang="tr-TR" sz="4800" b="1" dirty="0">
              <a:solidFill>
                <a:prstClr val="black"/>
              </a:solidFill>
            </a:endParaRPr>
          </a:p>
          <a:p>
            <a:endParaRPr lang="tr-TR" sz="3200" dirty="0">
              <a:solidFill>
                <a:prstClr val="black"/>
              </a:solidFill>
            </a:endParaRPr>
          </a:p>
          <a:p>
            <a:r>
              <a:rPr lang="tr-TR" sz="3200" dirty="0">
                <a:solidFill>
                  <a:prstClr val="black"/>
                </a:solidFill>
              </a:rPr>
              <a:t>Sözlükte “nakleden, taşıyan ve ileten” anlamındadır. </a:t>
            </a:r>
          </a:p>
          <a:p>
            <a:endParaRPr lang="tr-TR" sz="3200" dirty="0">
              <a:solidFill>
                <a:prstClr val="black"/>
              </a:solidFill>
            </a:endParaRPr>
          </a:p>
          <a:p>
            <a:r>
              <a:rPr lang="tr-TR" sz="3200" dirty="0">
                <a:solidFill>
                  <a:prstClr val="black"/>
                </a:solidFill>
              </a:rPr>
              <a:t>Terim olarak ise “hadisi öğrenip eda terimlerinden biriyle kendisinden sonrakilere nakleden” kişi demektir.</a:t>
            </a:r>
          </a:p>
        </p:txBody>
      </p:sp>
    </p:spTree>
    <p:extLst>
      <p:ext uri="{BB962C8B-B14F-4D97-AF65-F5344CB8AC3E}">
        <p14:creationId xmlns:p14="http://schemas.microsoft.com/office/powerpoint/2010/main" val="23523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solidFill>
                  <a:prstClr val="black"/>
                </a:solidFill>
              </a:rPr>
              <a:t>Râvi</a:t>
            </a:r>
            <a:r>
              <a:rPr lang="tr-TR" sz="3600" b="1" dirty="0">
                <a:solidFill>
                  <a:prstClr val="black"/>
                </a:solidFill>
              </a:rPr>
              <a:t> Tabakaları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«Tabaka» </a:t>
            </a:r>
            <a:r>
              <a:rPr lang="tr-TR" sz="2800" dirty="0">
                <a:solidFill>
                  <a:prstClr val="black"/>
                </a:solidFill>
              </a:rPr>
              <a:t>Yaş ve öğrenim/</a:t>
            </a:r>
            <a:r>
              <a:rPr lang="tr-TR" sz="2800" dirty="0" err="1">
                <a:solidFill>
                  <a:prstClr val="black"/>
                </a:solidFill>
              </a:rPr>
              <a:t>isnad</a:t>
            </a:r>
            <a:r>
              <a:rPr lang="tr-TR" sz="2800" dirty="0">
                <a:solidFill>
                  <a:prstClr val="black"/>
                </a:solidFill>
              </a:rPr>
              <a:t> veya sadece öğrenim bakımından birbirine yakın </a:t>
            </a:r>
            <a:r>
              <a:rPr lang="tr-TR" sz="2800" dirty="0" err="1">
                <a:solidFill>
                  <a:prstClr val="black"/>
                </a:solidFill>
              </a:rPr>
              <a:t>râvîler</a:t>
            </a:r>
            <a:r>
              <a:rPr lang="tr-TR" sz="2800" dirty="0">
                <a:solidFill>
                  <a:prstClr val="black"/>
                </a:solidFill>
              </a:rPr>
              <a:t> grubu demektir.</a:t>
            </a: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Hadis terminolojisinde </a:t>
            </a:r>
            <a:r>
              <a:rPr lang="tr-TR" sz="2800" dirty="0" err="1">
                <a:solidFill>
                  <a:prstClr val="black"/>
                </a:solidFill>
              </a:rPr>
              <a:t>râvi</a:t>
            </a:r>
            <a:r>
              <a:rPr lang="tr-TR" sz="2800" dirty="0">
                <a:solidFill>
                  <a:prstClr val="black"/>
                </a:solidFill>
              </a:rPr>
              <a:t> tabakaları, yaş ve </a:t>
            </a:r>
            <a:r>
              <a:rPr lang="tr-TR" sz="2800" dirty="0" err="1">
                <a:solidFill>
                  <a:prstClr val="black"/>
                </a:solidFill>
              </a:rPr>
              <a:t>isnadda</a:t>
            </a:r>
            <a:r>
              <a:rPr lang="tr-TR" sz="2800" dirty="0">
                <a:solidFill>
                  <a:prstClr val="black"/>
                </a:solidFill>
              </a:rPr>
              <a:t> birbirine benzeyen </a:t>
            </a:r>
            <a:r>
              <a:rPr lang="tr-TR" sz="2800" dirty="0" err="1">
                <a:solidFill>
                  <a:prstClr val="black"/>
                </a:solidFill>
              </a:rPr>
              <a:t>râviler</a:t>
            </a:r>
            <a:r>
              <a:rPr lang="tr-TR" sz="2800" dirty="0">
                <a:solidFill>
                  <a:prstClr val="black"/>
                </a:solidFill>
              </a:rPr>
              <a:t> grubu anlamında kullanılır. Tabakanın belirlenmesinde doğum, vefat, öğrenciler ve hocalar olmak üzere dört unsur değerlendirilir. </a:t>
            </a: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 err="1">
                <a:solidFill>
                  <a:prstClr val="black"/>
                </a:solidFill>
              </a:rPr>
              <a:t>Râvi</a:t>
            </a:r>
            <a:r>
              <a:rPr lang="tr-TR" sz="2800" dirty="0">
                <a:solidFill>
                  <a:prstClr val="black"/>
                </a:solidFill>
              </a:rPr>
              <a:t> tabakaları; </a:t>
            </a:r>
          </a:p>
          <a:p>
            <a:r>
              <a:rPr lang="tr-TR" sz="2800" b="1" dirty="0">
                <a:solidFill>
                  <a:prstClr val="black"/>
                </a:solidFill>
              </a:rPr>
              <a:t>- </a:t>
            </a:r>
            <a:r>
              <a:rPr lang="tr-TR" sz="2800" b="1" dirty="0" err="1">
                <a:solidFill>
                  <a:prstClr val="black"/>
                </a:solidFill>
              </a:rPr>
              <a:t>Sahâbe</a:t>
            </a:r>
            <a:r>
              <a:rPr lang="tr-TR" sz="2800" b="1" dirty="0">
                <a:solidFill>
                  <a:prstClr val="black"/>
                </a:solidFill>
              </a:rPr>
              <a:t> </a:t>
            </a:r>
          </a:p>
          <a:p>
            <a:r>
              <a:rPr lang="tr-TR" sz="2800" b="1" dirty="0">
                <a:solidFill>
                  <a:prstClr val="black"/>
                </a:solidFill>
              </a:rPr>
              <a:t>	- </a:t>
            </a:r>
            <a:r>
              <a:rPr lang="tr-TR" sz="2800" b="1" dirty="0" err="1">
                <a:solidFill>
                  <a:prstClr val="black"/>
                </a:solidFill>
              </a:rPr>
              <a:t>Muhadramûn</a:t>
            </a:r>
            <a:endParaRPr lang="tr-TR" sz="2800" b="1" dirty="0">
              <a:solidFill>
                <a:prstClr val="black"/>
              </a:solidFill>
            </a:endParaRPr>
          </a:p>
          <a:p>
            <a:r>
              <a:rPr lang="tr-TR" sz="2800" b="1" dirty="0">
                <a:solidFill>
                  <a:prstClr val="black"/>
                </a:solidFill>
              </a:rPr>
              <a:t>		- </a:t>
            </a:r>
            <a:r>
              <a:rPr lang="tr-TR" sz="2800" b="1" dirty="0" err="1">
                <a:solidFill>
                  <a:prstClr val="black"/>
                </a:solidFill>
              </a:rPr>
              <a:t>Tâbiîler</a:t>
            </a:r>
            <a:r>
              <a:rPr lang="tr-TR" sz="2800" b="1" dirty="0">
                <a:solidFill>
                  <a:prstClr val="black"/>
                </a:solidFill>
              </a:rPr>
              <a:t> (</a:t>
            </a:r>
            <a:r>
              <a:rPr lang="tr-TR" sz="2800" b="1" dirty="0" err="1">
                <a:solidFill>
                  <a:prstClr val="black"/>
                </a:solidFill>
              </a:rPr>
              <a:t>Tabiûn</a:t>
            </a:r>
            <a:r>
              <a:rPr lang="tr-TR" sz="2800" b="1" dirty="0">
                <a:solidFill>
                  <a:prstClr val="black"/>
                </a:solidFill>
              </a:rPr>
              <a:t>) </a:t>
            </a:r>
          </a:p>
          <a:p>
            <a:r>
              <a:rPr lang="tr-TR" sz="2800" b="1" dirty="0">
                <a:solidFill>
                  <a:prstClr val="black"/>
                </a:solidFill>
              </a:rPr>
              <a:t>			- </a:t>
            </a:r>
            <a:r>
              <a:rPr lang="tr-TR" sz="2800" b="1" dirty="0" err="1">
                <a:solidFill>
                  <a:prstClr val="black"/>
                </a:solidFill>
              </a:rPr>
              <a:t>Etbâu’t-tâbiîn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>
              <a:solidFill>
                <a:prstClr val="black"/>
              </a:solidFill>
            </a:endParaRPr>
          </a:p>
          <a:p>
            <a:pPr algn="ctr"/>
            <a:r>
              <a:rPr lang="tr-TR" sz="3200" b="1" dirty="0" err="1">
                <a:solidFill>
                  <a:prstClr val="black"/>
                </a:solidFill>
              </a:rPr>
              <a:t>Sahâbe</a:t>
            </a:r>
            <a:endParaRPr lang="tr-TR" sz="3200" b="1" dirty="0">
              <a:solidFill>
                <a:prstClr val="black"/>
              </a:solidFill>
            </a:endParaRP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Müslüman olarak Hz. Peygamber’i gören ve </a:t>
            </a:r>
            <a:r>
              <a:rPr lang="tr-TR" sz="2800" dirty="0" err="1">
                <a:solidFill>
                  <a:prstClr val="black"/>
                </a:solidFill>
              </a:rPr>
              <a:t>müslüman</a:t>
            </a:r>
            <a:r>
              <a:rPr lang="tr-TR" sz="2800" dirty="0">
                <a:solidFill>
                  <a:prstClr val="black"/>
                </a:solidFill>
              </a:rPr>
              <a:t> olarak yaşayıp ölenlere denir. </a:t>
            </a: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Bir ismin sahabeden olduğu </a:t>
            </a:r>
            <a:r>
              <a:rPr lang="tr-TR" sz="2800" dirty="0" err="1">
                <a:solidFill>
                  <a:prstClr val="black"/>
                </a:solidFill>
              </a:rPr>
              <a:t>tevâtür</a:t>
            </a:r>
            <a:r>
              <a:rPr lang="tr-TR" sz="2800" dirty="0">
                <a:solidFill>
                  <a:prstClr val="black"/>
                </a:solidFill>
              </a:rPr>
              <a:t> yoluyla, şöhret yoluyla, şehadet yoluyla, ikrar yolu ile anlaşılabilir. Bir kimsenin </a:t>
            </a:r>
            <a:r>
              <a:rPr lang="tr-TR" sz="2800" dirty="0" err="1">
                <a:solidFill>
                  <a:prstClr val="black"/>
                </a:solidFill>
              </a:rPr>
              <a:t>sahâbeden</a:t>
            </a:r>
            <a:r>
              <a:rPr lang="tr-TR" sz="2800" dirty="0">
                <a:solidFill>
                  <a:prstClr val="black"/>
                </a:solidFill>
              </a:rPr>
              <a:t> kabul edilebilmesi için hicri 110 yılından önce vefat etmiş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4374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>
              <a:solidFill>
                <a:prstClr val="black"/>
              </a:solidFill>
            </a:endParaRPr>
          </a:p>
          <a:p>
            <a:r>
              <a:rPr lang="tr-TR" sz="3200" b="1" dirty="0" err="1">
                <a:solidFill>
                  <a:prstClr val="black"/>
                </a:solidFill>
              </a:rPr>
              <a:t>Sahâbeyi</a:t>
            </a:r>
            <a:r>
              <a:rPr lang="tr-TR" sz="3200" b="1" dirty="0">
                <a:solidFill>
                  <a:prstClr val="black"/>
                </a:solidFill>
              </a:rPr>
              <a:t> Tespit Yolları:</a:t>
            </a:r>
          </a:p>
          <a:p>
            <a:endParaRPr lang="tr-TR" sz="3200" b="1" dirty="0">
              <a:solidFill>
                <a:prstClr val="black"/>
              </a:solidFill>
            </a:endParaRPr>
          </a:p>
          <a:p>
            <a:r>
              <a:rPr lang="tr-TR" sz="3200" b="1" dirty="0">
                <a:solidFill>
                  <a:prstClr val="black"/>
                </a:solidFill>
              </a:rPr>
              <a:t>-Tevatür: </a:t>
            </a:r>
            <a:r>
              <a:rPr lang="tr-TR" sz="2400" dirty="0">
                <a:solidFill>
                  <a:prstClr val="black"/>
                </a:solidFill>
              </a:rPr>
              <a:t>ilk 4 halifenin bulunduğu 10 </a:t>
            </a:r>
            <a:r>
              <a:rPr lang="tr-TR" sz="2400" dirty="0" err="1">
                <a:solidFill>
                  <a:prstClr val="black"/>
                </a:solidFill>
              </a:rPr>
              <a:t>sahabi</a:t>
            </a:r>
            <a:r>
              <a:rPr lang="tr-TR" sz="2400" dirty="0">
                <a:solidFill>
                  <a:prstClr val="black"/>
                </a:solidFill>
              </a:rPr>
              <a:t> başta olmak üzere önde gelen birçok sahabenin </a:t>
            </a:r>
            <a:r>
              <a:rPr lang="tr-TR" sz="2400" dirty="0" err="1">
                <a:solidFill>
                  <a:prstClr val="black"/>
                </a:solidFill>
              </a:rPr>
              <a:t>sahabeliği</a:t>
            </a:r>
            <a:r>
              <a:rPr lang="tr-TR" sz="2400" dirty="0">
                <a:solidFill>
                  <a:prstClr val="black"/>
                </a:solidFill>
              </a:rPr>
              <a:t> tevatür ile sabittir.</a:t>
            </a:r>
          </a:p>
          <a:p>
            <a:r>
              <a:rPr lang="tr-TR" sz="3200" b="1" dirty="0">
                <a:solidFill>
                  <a:prstClr val="black"/>
                </a:solidFill>
              </a:rPr>
              <a:t>-Şöhret: </a:t>
            </a:r>
            <a:r>
              <a:rPr lang="tr-TR" sz="2400" dirty="0">
                <a:solidFill>
                  <a:prstClr val="black"/>
                </a:solidFill>
              </a:rPr>
              <a:t>Kişinin sahabe olduğuna dair yaygın meşhur bilgiye dayanır.</a:t>
            </a:r>
          </a:p>
          <a:p>
            <a:r>
              <a:rPr lang="tr-TR" sz="3200" b="1" dirty="0">
                <a:solidFill>
                  <a:prstClr val="black"/>
                </a:solidFill>
              </a:rPr>
              <a:t>-Şahitlik: </a:t>
            </a:r>
            <a:r>
              <a:rPr lang="tr-TR" sz="2400" dirty="0">
                <a:solidFill>
                  <a:prstClr val="black"/>
                </a:solidFill>
              </a:rPr>
              <a:t>Meşhur bir sahabenin başka birinin sahabe olduğuna dair şahitlik etmesidir.</a:t>
            </a:r>
          </a:p>
          <a:p>
            <a:r>
              <a:rPr lang="tr-TR" sz="3200" b="1" dirty="0">
                <a:solidFill>
                  <a:prstClr val="black"/>
                </a:solidFill>
              </a:rPr>
              <a:t>-İkrar: </a:t>
            </a:r>
            <a:r>
              <a:rPr lang="tr-TR" sz="2400" dirty="0">
                <a:solidFill>
                  <a:prstClr val="black"/>
                </a:solidFill>
              </a:rPr>
              <a:t>Sözüne güvenilen adil bir kişinin kendisinin sahabe olduğunu söylemesidir.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640829" y="5466521"/>
            <a:ext cx="108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prstClr val="black"/>
                </a:solidFill>
              </a:rPr>
              <a:t>e</a:t>
            </a:r>
          </a:p>
        </p:txBody>
      </p:sp>
      <p:pic>
        <p:nvPicPr>
          <p:cNvPr id="5" name="Resim 4" descr="metin, tablo içeren bir resim&#10;&#10;Açıklama otomatik olarak oluşturuldu">
            <a:extLst>
              <a:ext uri="{FF2B5EF4-FFF2-40B4-BE49-F238E27FC236}">
                <a16:creationId xmlns="" xmlns:a16="http://schemas.microsoft.com/office/drawing/2014/main" id="{AD16AD18-5867-478D-B89E-19E3EAB7B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29" y="206704"/>
            <a:ext cx="4973290" cy="52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prstClr val="black"/>
                </a:solidFill>
              </a:rPr>
              <a:t>Sahabe nesliyle alakalı olarak yazılan eserler; </a:t>
            </a:r>
          </a:p>
          <a:p>
            <a:pPr>
              <a:defRPr/>
            </a:pPr>
            <a:endParaRPr lang="tr-TR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</a:t>
            </a:r>
            <a:r>
              <a:rPr lang="tr-TR" sz="2400" dirty="0">
                <a:solidFill>
                  <a:prstClr val="black"/>
                </a:solidFill>
              </a:rPr>
              <a:t> Sad, </a:t>
            </a:r>
            <a:r>
              <a:rPr lang="tr-TR" sz="2400" dirty="0" err="1">
                <a:solidFill>
                  <a:prstClr val="black"/>
                </a:solidFill>
              </a:rPr>
              <a:t>Tabakatü’l</a:t>
            </a:r>
            <a:r>
              <a:rPr lang="tr-TR" sz="2400" dirty="0">
                <a:solidFill>
                  <a:prstClr val="black"/>
                </a:solidFill>
              </a:rPr>
              <a:t>-Kübra</a:t>
            </a: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Halife b. </a:t>
            </a:r>
            <a:r>
              <a:rPr lang="tr-TR" sz="2400" dirty="0" err="1">
                <a:solidFill>
                  <a:prstClr val="black"/>
                </a:solidFill>
              </a:rPr>
              <a:t>Hayyat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Kitabü’l-Tabakat</a:t>
            </a:r>
            <a:endParaRPr lang="tr-TR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Buhari, </a:t>
            </a:r>
            <a:r>
              <a:rPr lang="tr-TR" sz="2400" dirty="0" err="1">
                <a:solidFill>
                  <a:prstClr val="black"/>
                </a:solidFill>
              </a:rPr>
              <a:t>Tarihu’l</a:t>
            </a:r>
            <a:r>
              <a:rPr lang="tr-TR" sz="2400" dirty="0">
                <a:solidFill>
                  <a:prstClr val="black"/>
                </a:solidFill>
              </a:rPr>
              <a:t>-Kebir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Abdilberr</a:t>
            </a:r>
            <a:r>
              <a:rPr lang="tr-TR" sz="2400" dirty="0">
                <a:solidFill>
                  <a:prstClr val="black"/>
                </a:solidFill>
              </a:rPr>
              <a:t> el-</a:t>
            </a:r>
            <a:r>
              <a:rPr lang="tr-TR" sz="2400" dirty="0" err="1">
                <a:solidFill>
                  <a:prstClr val="black"/>
                </a:solidFill>
              </a:rPr>
              <a:t>Kurtubî</a:t>
            </a:r>
            <a:r>
              <a:rPr lang="tr-TR" sz="2400" dirty="0">
                <a:solidFill>
                  <a:prstClr val="black"/>
                </a:solidFill>
              </a:rPr>
              <a:t>, el-</a:t>
            </a:r>
            <a:r>
              <a:rPr lang="tr-TR" sz="2400" dirty="0" err="1">
                <a:solidFill>
                  <a:prstClr val="black"/>
                </a:solidFill>
              </a:rPr>
              <a:t>İstiâb</a:t>
            </a:r>
            <a:r>
              <a:rPr lang="tr-TR" sz="2400" dirty="0">
                <a:solidFill>
                  <a:prstClr val="black"/>
                </a:solidFill>
              </a:rPr>
              <a:t> fi </a:t>
            </a:r>
            <a:r>
              <a:rPr lang="tr-TR" sz="2400" dirty="0" err="1">
                <a:solidFill>
                  <a:prstClr val="black"/>
                </a:solidFill>
              </a:rPr>
              <a:t>ma’rifeti’l-ashab</a:t>
            </a:r>
            <a:r>
              <a:rPr lang="tr-TR" sz="2400" dirty="0">
                <a:solidFill>
                  <a:prstClr val="black"/>
                </a:solidFill>
              </a:rPr>
              <a:t> adlı eseri</a:t>
            </a: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İbnu’l</a:t>
            </a:r>
            <a:r>
              <a:rPr lang="tr-TR" sz="2400" dirty="0">
                <a:solidFill>
                  <a:prstClr val="black"/>
                </a:solidFill>
              </a:rPr>
              <a:t>-Esîr el-</a:t>
            </a:r>
            <a:r>
              <a:rPr lang="tr-TR" sz="2400" dirty="0" err="1">
                <a:solidFill>
                  <a:prstClr val="black"/>
                </a:solidFill>
              </a:rPr>
              <a:t>Cezerî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Üsdu’l-ğabe</a:t>
            </a:r>
            <a:r>
              <a:rPr lang="tr-TR" sz="2400" dirty="0">
                <a:solidFill>
                  <a:prstClr val="black"/>
                </a:solidFill>
              </a:rPr>
              <a:t> fi </a:t>
            </a:r>
            <a:r>
              <a:rPr lang="tr-TR" sz="2400" dirty="0" err="1">
                <a:solidFill>
                  <a:prstClr val="black"/>
                </a:solidFill>
              </a:rPr>
              <a:t>marifeti’s</a:t>
            </a:r>
            <a:r>
              <a:rPr lang="tr-TR" sz="2400" dirty="0">
                <a:solidFill>
                  <a:prstClr val="black"/>
                </a:solidFill>
              </a:rPr>
              <a:t>-sahabe </a:t>
            </a: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</a:t>
            </a:r>
            <a:r>
              <a:rPr lang="tr-TR" sz="2400" dirty="0">
                <a:solidFill>
                  <a:prstClr val="black"/>
                </a:solidFill>
              </a:rPr>
              <a:t> Hacer el-</a:t>
            </a:r>
            <a:r>
              <a:rPr lang="tr-TR" sz="2400" dirty="0" err="1">
                <a:solidFill>
                  <a:prstClr val="black"/>
                </a:solidFill>
              </a:rPr>
              <a:t>Askalânî</a:t>
            </a:r>
            <a:r>
              <a:rPr lang="tr-TR" sz="2400" dirty="0">
                <a:solidFill>
                  <a:prstClr val="black"/>
                </a:solidFill>
              </a:rPr>
              <a:t>, el-</a:t>
            </a:r>
            <a:r>
              <a:rPr lang="tr-TR" sz="2400" dirty="0" err="1">
                <a:solidFill>
                  <a:prstClr val="black"/>
                </a:solidFill>
              </a:rPr>
              <a:t>İsabe</a:t>
            </a:r>
            <a:r>
              <a:rPr lang="tr-TR" sz="2400" dirty="0">
                <a:solidFill>
                  <a:prstClr val="black"/>
                </a:solidFill>
              </a:rPr>
              <a:t> fi </a:t>
            </a:r>
            <a:r>
              <a:rPr lang="tr-TR" sz="2400" dirty="0" err="1">
                <a:solidFill>
                  <a:prstClr val="black"/>
                </a:solidFill>
              </a:rPr>
              <a:t>temyizi’s</a:t>
            </a:r>
            <a:r>
              <a:rPr lang="tr-TR" sz="2400" dirty="0">
                <a:solidFill>
                  <a:prstClr val="black"/>
                </a:solidFill>
              </a:rPr>
              <a:t>-sahabe</a:t>
            </a: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</a:t>
            </a:r>
            <a:r>
              <a:rPr lang="tr-TR" sz="2400" dirty="0">
                <a:solidFill>
                  <a:prstClr val="black"/>
                </a:solidFill>
              </a:rPr>
              <a:t> Mende, </a:t>
            </a:r>
            <a:r>
              <a:rPr lang="tr-TR" sz="2400" dirty="0" err="1">
                <a:solidFill>
                  <a:prstClr val="black"/>
                </a:solidFill>
              </a:rPr>
              <a:t>Marifetü’s</a:t>
            </a:r>
            <a:r>
              <a:rPr lang="tr-TR" sz="2400" dirty="0">
                <a:solidFill>
                  <a:prstClr val="black"/>
                </a:solidFill>
              </a:rPr>
              <a:t>-Sahabe</a:t>
            </a:r>
          </a:p>
          <a:p>
            <a:r>
              <a:rPr lang="tr-TR" sz="2400" dirty="0">
                <a:solidFill>
                  <a:prstClr val="black"/>
                </a:solidFill>
              </a:rPr>
              <a:t>- Ebu </a:t>
            </a:r>
            <a:r>
              <a:rPr lang="tr-TR" sz="2400" dirty="0" err="1">
                <a:solidFill>
                  <a:prstClr val="black"/>
                </a:solidFill>
              </a:rPr>
              <a:t>Nuaym</a:t>
            </a:r>
            <a:r>
              <a:rPr lang="tr-TR" sz="2400" dirty="0">
                <a:solidFill>
                  <a:prstClr val="black"/>
                </a:solidFill>
              </a:rPr>
              <a:t> el-</a:t>
            </a:r>
            <a:r>
              <a:rPr lang="tr-TR" sz="2400" dirty="0" err="1">
                <a:solidFill>
                  <a:prstClr val="black"/>
                </a:solidFill>
              </a:rPr>
              <a:t>İsfahani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Marifetü’s</a:t>
            </a:r>
            <a:r>
              <a:rPr lang="tr-TR" sz="2400" dirty="0">
                <a:solidFill>
                  <a:prstClr val="black"/>
                </a:solidFill>
              </a:rPr>
              <a:t>-Sahabe</a:t>
            </a:r>
          </a:p>
          <a:p>
            <a:r>
              <a:rPr lang="tr-TR" sz="2400" dirty="0">
                <a:solidFill>
                  <a:prstClr val="black"/>
                </a:solidFill>
              </a:rPr>
              <a:t>- Ebu Musa el-</a:t>
            </a:r>
            <a:r>
              <a:rPr lang="tr-TR" sz="2400" dirty="0" err="1">
                <a:solidFill>
                  <a:prstClr val="black"/>
                </a:solidFill>
              </a:rPr>
              <a:t>Eşari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Marifetü’s</a:t>
            </a:r>
            <a:r>
              <a:rPr lang="tr-TR" sz="2400" dirty="0">
                <a:solidFill>
                  <a:prstClr val="black"/>
                </a:solidFill>
              </a:rPr>
              <a:t>-Sahabe</a:t>
            </a: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- </a:t>
            </a:r>
            <a:r>
              <a:rPr lang="tr-TR" sz="2400" dirty="0" err="1">
                <a:solidFill>
                  <a:prstClr val="black"/>
                </a:solidFill>
              </a:rPr>
              <a:t>İbn</a:t>
            </a: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err="1">
                <a:solidFill>
                  <a:prstClr val="black"/>
                </a:solidFill>
              </a:rPr>
              <a:t>Hibban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Kitabu’s</a:t>
            </a:r>
            <a:r>
              <a:rPr lang="tr-TR" sz="2400" dirty="0">
                <a:solidFill>
                  <a:prstClr val="black"/>
                </a:solidFill>
              </a:rPr>
              <a:t>-Sahabe</a:t>
            </a:r>
          </a:p>
        </p:txBody>
      </p:sp>
    </p:spTree>
    <p:extLst>
      <p:ext uri="{BB962C8B-B14F-4D97-AF65-F5344CB8AC3E}">
        <p14:creationId xmlns:p14="http://schemas.microsoft.com/office/powerpoint/2010/main" val="12505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645513" y="5278289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prstClr val="black"/>
                </a:solidFill>
              </a:rPr>
              <a:t>e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DF3BBA23-40DE-43AC-AB85-61F4BF6B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13" y="0"/>
            <a:ext cx="4900973" cy="51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>
              <a:solidFill>
                <a:prstClr val="black"/>
              </a:solidFill>
            </a:endParaRPr>
          </a:p>
          <a:p>
            <a:pPr algn="ctr"/>
            <a:r>
              <a:rPr lang="tr-TR" sz="3600" b="1" dirty="0" err="1">
                <a:solidFill>
                  <a:prstClr val="black"/>
                </a:solidFill>
              </a:rPr>
              <a:t>Muhadramûn</a:t>
            </a:r>
            <a:r>
              <a:rPr lang="tr-TR" sz="3600" b="1" dirty="0">
                <a:solidFill>
                  <a:prstClr val="black"/>
                </a:solidFill>
              </a:rPr>
              <a:t> 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İslam tebliği başlamadan önce doğan, bir diğer ifadeyle cahiliye döneminde de yaşamış, İslam’dan haberdar olunca gıyaben Müslüman olmuş, bununla birlikte Hz. Muhammed’i görme imkânı bulamamış, onun sohbetine katılamamış kimselere </a:t>
            </a:r>
            <a:r>
              <a:rPr lang="tr-TR" sz="2800" dirty="0" err="1">
                <a:solidFill>
                  <a:prstClr val="black"/>
                </a:solidFill>
              </a:rPr>
              <a:t>muhadramûn</a:t>
            </a:r>
            <a:r>
              <a:rPr lang="tr-TR" sz="2800" dirty="0">
                <a:solidFill>
                  <a:prstClr val="black"/>
                </a:solidFill>
              </a:rPr>
              <a:t> denir. </a:t>
            </a: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Bu tabakanın en çok tanınan ismi </a:t>
            </a:r>
            <a:r>
              <a:rPr lang="tr-TR" sz="2800" dirty="0" err="1">
                <a:solidFill>
                  <a:prstClr val="black"/>
                </a:solidFill>
              </a:rPr>
              <a:t>Üveys</a:t>
            </a:r>
            <a:r>
              <a:rPr lang="tr-TR" sz="2800" dirty="0">
                <a:solidFill>
                  <a:prstClr val="black"/>
                </a:solidFill>
              </a:rPr>
              <a:t> (Veysel) </a:t>
            </a:r>
            <a:r>
              <a:rPr lang="tr-TR" sz="2800" dirty="0" err="1">
                <a:solidFill>
                  <a:prstClr val="black"/>
                </a:solidFill>
              </a:rPr>
              <a:t>Karanî’dir</a:t>
            </a:r>
            <a:r>
              <a:rPr lang="tr-TR" sz="2800" dirty="0">
                <a:solidFill>
                  <a:prstClr val="black"/>
                </a:solidFill>
              </a:rPr>
              <a:t>. Ebu </a:t>
            </a:r>
            <a:r>
              <a:rPr lang="tr-TR" sz="2800" dirty="0" err="1">
                <a:solidFill>
                  <a:prstClr val="black"/>
                </a:solidFill>
              </a:rPr>
              <a:t>Vail</a:t>
            </a:r>
            <a:r>
              <a:rPr lang="tr-TR" sz="2800" dirty="0">
                <a:solidFill>
                  <a:prstClr val="black"/>
                </a:solidFill>
              </a:rPr>
              <a:t> el-</a:t>
            </a:r>
            <a:r>
              <a:rPr lang="tr-TR" sz="2800" dirty="0" err="1">
                <a:solidFill>
                  <a:prstClr val="black"/>
                </a:solidFill>
              </a:rPr>
              <a:t>Esedi</a:t>
            </a:r>
            <a:r>
              <a:rPr lang="tr-TR" sz="2800" dirty="0">
                <a:solidFill>
                  <a:prstClr val="black"/>
                </a:solidFill>
              </a:rPr>
              <a:t>, Ebu Osman en-</a:t>
            </a:r>
            <a:r>
              <a:rPr lang="tr-TR" sz="2800" dirty="0" err="1">
                <a:solidFill>
                  <a:prstClr val="black"/>
                </a:solidFill>
              </a:rPr>
              <a:t>Nehdi</a:t>
            </a:r>
            <a:r>
              <a:rPr lang="tr-TR" sz="2800" dirty="0">
                <a:solidFill>
                  <a:prstClr val="black"/>
                </a:solidFill>
              </a:rPr>
              <a:t>, </a:t>
            </a:r>
            <a:r>
              <a:rPr lang="tr-TR" sz="2800" dirty="0" err="1">
                <a:solidFill>
                  <a:prstClr val="black"/>
                </a:solidFill>
              </a:rPr>
              <a:t>Alkame</a:t>
            </a:r>
            <a:r>
              <a:rPr lang="tr-TR" sz="2800" dirty="0">
                <a:solidFill>
                  <a:prstClr val="black"/>
                </a:solidFill>
              </a:rPr>
              <a:t> b. </a:t>
            </a:r>
            <a:r>
              <a:rPr lang="tr-TR" sz="2800" dirty="0" err="1">
                <a:solidFill>
                  <a:prstClr val="black"/>
                </a:solidFill>
              </a:rPr>
              <a:t>Kays</a:t>
            </a:r>
            <a:r>
              <a:rPr lang="tr-TR" sz="2800" dirty="0">
                <a:solidFill>
                  <a:prstClr val="black"/>
                </a:solidFill>
              </a:rPr>
              <a:t>, Ebu Müslim el-</a:t>
            </a:r>
            <a:r>
              <a:rPr lang="tr-TR" sz="2800" dirty="0" err="1">
                <a:solidFill>
                  <a:prstClr val="black"/>
                </a:solidFill>
              </a:rPr>
              <a:t>Havlani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812330" y="2705725"/>
            <a:ext cx="6601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5:</a:t>
            </a:r>
            <a:endParaRPr lang="tr-TR" sz="5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			HADİS</a:t>
            </a: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2679382" y="4393096"/>
            <a:ext cx="108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prstClr val="black"/>
                </a:solidFill>
              </a:rPr>
              <a:t>2012:a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4B57886D-8D66-43E3-842C-C53379E5F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2" y="879710"/>
            <a:ext cx="6896184" cy="33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400" b="1" dirty="0">
              <a:solidFill>
                <a:prstClr val="black"/>
              </a:solidFill>
            </a:endParaRPr>
          </a:p>
          <a:p>
            <a:pPr algn="ctr"/>
            <a:r>
              <a:rPr lang="tr-TR" sz="4400" b="1" dirty="0" err="1">
                <a:solidFill>
                  <a:prstClr val="black"/>
                </a:solidFill>
              </a:rPr>
              <a:t>Tâbiîler</a:t>
            </a:r>
            <a:r>
              <a:rPr lang="tr-TR" sz="4400" b="1" dirty="0">
                <a:solidFill>
                  <a:prstClr val="black"/>
                </a:solidFill>
              </a:rPr>
              <a:t> (</a:t>
            </a:r>
            <a:r>
              <a:rPr lang="tr-TR" sz="4400" b="1" dirty="0" err="1">
                <a:solidFill>
                  <a:prstClr val="black"/>
                </a:solidFill>
              </a:rPr>
              <a:t>Tabiûn</a:t>
            </a:r>
            <a:r>
              <a:rPr lang="tr-TR" sz="4400" b="1" dirty="0">
                <a:solidFill>
                  <a:prstClr val="black"/>
                </a:solidFill>
              </a:rPr>
              <a:t>)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sz="3200" dirty="0" err="1">
                <a:solidFill>
                  <a:prstClr val="black"/>
                </a:solidFill>
              </a:rPr>
              <a:t>Tevbe</a:t>
            </a:r>
            <a:r>
              <a:rPr lang="tr-TR" sz="3200" dirty="0">
                <a:solidFill>
                  <a:prstClr val="black"/>
                </a:solidFill>
              </a:rPr>
              <a:t> Suresi’nde geçen “</a:t>
            </a:r>
            <a:r>
              <a:rPr lang="tr-TR" sz="3200" dirty="0" err="1">
                <a:solidFill>
                  <a:prstClr val="black"/>
                </a:solidFill>
              </a:rPr>
              <a:t>Ashab’a</a:t>
            </a:r>
            <a:r>
              <a:rPr lang="tr-TR" sz="3200" dirty="0">
                <a:solidFill>
                  <a:prstClr val="black"/>
                </a:solidFill>
              </a:rPr>
              <a:t> samimiyetle tabi olanlar” ayetinden alınmıştır. </a:t>
            </a:r>
          </a:p>
          <a:p>
            <a:endParaRPr lang="tr-TR" sz="3200" dirty="0">
              <a:solidFill>
                <a:prstClr val="black"/>
              </a:solidFill>
            </a:endParaRPr>
          </a:p>
          <a:p>
            <a:r>
              <a:rPr lang="tr-TR" sz="3200" dirty="0" err="1">
                <a:solidFill>
                  <a:prstClr val="black"/>
                </a:solidFill>
              </a:rPr>
              <a:t>Tabiûn</a:t>
            </a:r>
            <a:r>
              <a:rPr lang="tr-TR" sz="3200" dirty="0">
                <a:solidFill>
                  <a:prstClr val="black"/>
                </a:solidFill>
              </a:rPr>
              <a:t> nesli, Hz. Muhammed’in ashabından birini görmüş, onların sohbetinde bulunmuş kimselerdir.</a:t>
            </a:r>
          </a:p>
        </p:txBody>
      </p:sp>
    </p:spTree>
    <p:extLst>
      <p:ext uri="{BB962C8B-B14F-4D97-AF65-F5344CB8AC3E}">
        <p14:creationId xmlns:p14="http://schemas.microsoft.com/office/powerpoint/2010/main" val="1560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303819" y="5445190"/>
            <a:ext cx="1088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prstClr val="black"/>
                </a:solidFill>
              </a:rPr>
              <a:t>e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3F079B87-2009-4D7B-874F-501A24600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19" y="467139"/>
            <a:ext cx="5584361" cy="47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>
              <a:solidFill>
                <a:prstClr val="black"/>
              </a:solidFill>
            </a:endParaRPr>
          </a:p>
          <a:p>
            <a:pPr algn="ctr"/>
            <a:r>
              <a:rPr lang="tr-TR" sz="3600" b="1" dirty="0" err="1">
                <a:solidFill>
                  <a:prstClr val="black"/>
                </a:solidFill>
              </a:rPr>
              <a:t>Etbâu’t-tâbiîn</a:t>
            </a:r>
            <a:endParaRPr lang="tr-TR" sz="3600" b="1" dirty="0">
              <a:solidFill>
                <a:prstClr val="black"/>
              </a:solidFill>
            </a:endParaRPr>
          </a:p>
          <a:p>
            <a:endParaRPr lang="tr-TR" sz="2800" dirty="0">
              <a:solidFill>
                <a:prstClr val="black"/>
              </a:solidFill>
            </a:endParaRPr>
          </a:p>
          <a:p>
            <a:r>
              <a:rPr lang="tr-TR" sz="2800" dirty="0">
                <a:solidFill>
                  <a:prstClr val="black"/>
                </a:solidFill>
              </a:rPr>
              <a:t>Mümin olarak </a:t>
            </a:r>
            <a:r>
              <a:rPr lang="tr-TR" sz="2800" dirty="0" err="1">
                <a:solidFill>
                  <a:prstClr val="black"/>
                </a:solidFill>
              </a:rPr>
              <a:t>tâbiîlerle</a:t>
            </a:r>
            <a:r>
              <a:rPr lang="tr-TR" sz="2800" dirty="0">
                <a:solidFill>
                  <a:prstClr val="black"/>
                </a:solidFill>
              </a:rPr>
              <a:t> görüşüp onlardan rivayette bulunanlara denir.</a:t>
            </a:r>
          </a:p>
        </p:txBody>
      </p:sp>
    </p:spTree>
    <p:extLst>
      <p:ext uri="{BB962C8B-B14F-4D97-AF65-F5344CB8AC3E}">
        <p14:creationId xmlns:p14="http://schemas.microsoft.com/office/powerpoint/2010/main" val="19791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214563" y="5239936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2012:c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81B06BBC-5A3A-4A9D-A44B-6CEE86D06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63" y="219363"/>
            <a:ext cx="5777341" cy="48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2868087" y="4892756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2012:b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88E66E76-8688-43F7-8DE4-B3043975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87" y="162560"/>
            <a:ext cx="6518773" cy="45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541035" y="5454077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2013:a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83AF8052-AB7C-4A45-9D9E-9D059F6D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5" y="203375"/>
            <a:ext cx="5109930" cy="50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131058" y="5570491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2013:d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7C901083-9ECF-47F7-B7E8-3DCB9F44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58" y="196912"/>
            <a:ext cx="5929883" cy="52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217269" y="4936701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2013:c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C3DB76F1-2E5F-479A-91DF-A83133559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69" y="50731"/>
            <a:ext cx="5757462" cy="47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1066189" y="477497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2014:d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F848507E-FF5D-4D51-AFAC-CC9AB5E9E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9" y="1149131"/>
            <a:ext cx="10122569" cy="33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54326" y="506895"/>
            <a:ext cx="1088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800" b="1" dirty="0"/>
          </a:p>
          <a:p>
            <a:pPr algn="ctr"/>
            <a:endParaRPr lang="tr-TR" sz="4800" b="1" dirty="0"/>
          </a:p>
          <a:p>
            <a:pPr algn="ctr"/>
            <a:endParaRPr lang="tr-TR" sz="4800" b="1" dirty="0"/>
          </a:p>
          <a:p>
            <a:pPr algn="ctr"/>
            <a:r>
              <a:rPr lang="it-IT" sz="4800" b="1" dirty="0"/>
              <a:t>3. RÂVİ’NİN TANIMI VE VASIFLARI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41354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887188" y="4264926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2014:c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65652A21-26B5-44AD-8FE1-7CB0EFF54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8" y="938485"/>
            <a:ext cx="10417623" cy="29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7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803884" y="5655088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94970CCD-D13E-4570-B1D0-9A4978D4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84" y="0"/>
            <a:ext cx="4584232" cy="5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2735227" y="4089678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2012:a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B2D7A591-7B4E-4871-AAC3-FC7B19D1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27" y="1303611"/>
            <a:ext cx="6721545" cy="23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Yöntem:</a:t>
            </a:r>
          </a:p>
          <a:p>
            <a:r>
              <a:rPr lang="tr-TR" dirty="0"/>
              <a:t>Konu (Tarih, Literatür, Şahıs) – Kavram – Soru</a:t>
            </a:r>
          </a:p>
          <a:p>
            <a:endParaRPr lang="tr-TR" dirty="0"/>
          </a:p>
          <a:p>
            <a:r>
              <a:rPr lang="tr-TR" sz="2400" b="1" dirty="0"/>
              <a:t>Temel Kaynak:</a:t>
            </a:r>
          </a:p>
          <a:p>
            <a:r>
              <a:rPr lang="tr-TR" dirty="0"/>
              <a:t>- Diyanet-Sen Akademisi Bilim Kurulu, </a:t>
            </a:r>
            <a:r>
              <a:rPr lang="tr-TR" i="1" dirty="0"/>
              <a:t>Mesleki Bilgiler Seviye Tespit Sınavı (</a:t>
            </a:r>
            <a:r>
              <a:rPr lang="tr-TR" i="1" dirty="0" err="1"/>
              <a:t>Mbsts</a:t>
            </a:r>
            <a:r>
              <a:rPr lang="tr-TR" i="1" dirty="0"/>
              <a:t>) Soru Bankası Konu Anlatımlı </a:t>
            </a:r>
          </a:p>
          <a:p>
            <a:endParaRPr lang="tr-TR" dirty="0"/>
          </a:p>
          <a:p>
            <a:r>
              <a:rPr lang="tr-TR" sz="2400" b="1" dirty="0"/>
              <a:t>Alt Kaynaklar:</a:t>
            </a:r>
          </a:p>
          <a:p>
            <a:r>
              <a:rPr lang="tr-TR" dirty="0"/>
              <a:t>-Çakan, İsmail Lütfi (2001), </a:t>
            </a:r>
            <a:r>
              <a:rPr lang="tr-TR" i="1" dirty="0"/>
              <a:t>Hadis Usulü</a:t>
            </a:r>
            <a:r>
              <a:rPr lang="tr-TR" dirty="0"/>
              <a:t>, İstanbul: Marmara Üniversitesi İlahiyat Fakültesi Vakfı Yayınları.</a:t>
            </a:r>
          </a:p>
          <a:p>
            <a:r>
              <a:rPr lang="tr-TR" dirty="0"/>
              <a:t>-Koçyiğit, Talat (1998), </a:t>
            </a:r>
            <a:r>
              <a:rPr lang="tr-TR" i="1" dirty="0"/>
              <a:t>Hadis Tarihi</a:t>
            </a:r>
            <a:r>
              <a:rPr lang="tr-TR" dirty="0"/>
              <a:t>, Ankara: Türkiye Diyanet Vakfı Yayınları. </a:t>
            </a:r>
          </a:p>
          <a:p>
            <a:r>
              <a:rPr lang="tr-TR" dirty="0"/>
              <a:t>-Yardım, Ali (1997), </a:t>
            </a:r>
            <a:r>
              <a:rPr lang="tr-TR" i="1" dirty="0"/>
              <a:t>Hadis I-II</a:t>
            </a:r>
            <a:r>
              <a:rPr lang="tr-TR" dirty="0"/>
              <a:t>, İstanbul: Damla Yayınevi. </a:t>
            </a:r>
          </a:p>
        </p:txBody>
      </p:sp>
    </p:spTree>
    <p:extLst>
      <p:ext uri="{BB962C8B-B14F-4D97-AF65-F5344CB8AC3E}">
        <p14:creationId xmlns:p14="http://schemas.microsoft.com/office/powerpoint/2010/main" val="24845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54326" y="477078"/>
            <a:ext cx="108833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Râvi</a:t>
            </a:r>
            <a:endParaRPr lang="tr-TR" sz="4800" b="1" dirty="0"/>
          </a:p>
          <a:p>
            <a:endParaRPr lang="tr-TR" dirty="0"/>
          </a:p>
          <a:p>
            <a:r>
              <a:rPr lang="tr-TR" sz="2800" dirty="0" err="1"/>
              <a:t>Râvi</a:t>
            </a:r>
            <a:r>
              <a:rPr lang="tr-TR" sz="2800" dirty="0"/>
              <a:t> kelimesi sözlükte “nakleden, taşıyan ve ileten” anlamındadır. </a:t>
            </a:r>
          </a:p>
          <a:p>
            <a:endParaRPr lang="tr-TR" sz="2800" dirty="0"/>
          </a:p>
          <a:p>
            <a:r>
              <a:rPr lang="tr-TR" sz="2800" dirty="0"/>
              <a:t>Terim olarak ise “hadisi öğrenip eda terimlerinden biriyle kendisinden sonrakilere nakleden” kişi demektir. </a:t>
            </a:r>
          </a:p>
          <a:p>
            <a:endParaRPr lang="tr-TR" sz="2800" dirty="0"/>
          </a:p>
          <a:p>
            <a:r>
              <a:rPr lang="tr-TR" sz="2800" dirty="0"/>
              <a:t>Hadislerin sıhhat derecesini belirlemeye olanak sağlayan </a:t>
            </a:r>
            <a:r>
              <a:rPr lang="tr-TR" sz="2800" dirty="0" err="1"/>
              <a:t>râviler</a:t>
            </a:r>
            <a:r>
              <a:rPr lang="tr-TR" sz="2800" dirty="0"/>
              <a:t>, birçok açıdan incelenmişlerdir. </a:t>
            </a:r>
          </a:p>
          <a:p>
            <a:endParaRPr lang="tr-TR" sz="2800" dirty="0"/>
          </a:p>
          <a:p>
            <a:r>
              <a:rPr lang="tr-TR" sz="2800" dirty="0"/>
              <a:t>Bir </a:t>
            </a:r>
            <a:r>
              <a:rPr lang="tr-TR" sz="2800" dirty="0" err="1"/>
              <a:t>râvide</a:t>
            </a:r>
            <a:r>
              <a:rPr lang="tr-TR" sz="2800" dirty="0"/>
              <a:t> olması gereken iki temel özellik; </a:t>
            </a:r>
            <a:r>
              <a:rPr lang="tr-TR" sz="2800" u="sng" dirty="0"/>
              <a:t>adalet ve </a:t>
            </a:r>
            <a:r>
              <a:rPr lang="tr-TR" sz="2800" u="sng" dirty="0" err="1"/>
              <a:t>zabttır</a:t>
            </a:r>
            <a:r>
              <a:rPr lang="tr-TR" sz="28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3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ADALET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sz="2000" dirty="0" err="1"/>
              <a:t>Râviyi</a:t>
            </a:r>
            <a:r>
              <a:rPr lang="tr-TR" sz="2000" dirty="0"/>
              <a:t> takvaya yönelten, erdemli bir insanda olması gereken ve bireyi yanlış davranışlardan uzak tutan özelliklerdir. </a:t>
            </a:r>
          </a:p>
          <a:p>
            <a:endParaRPr lang="tr-TR" sz="2000" dirty="0"/>
          </a:p>
          <a:p>
            <a:r>
              <a:rPr lang="tr-TR" sz="2000" dirty="0" err="1"/>
              <a:t>Râvinin</a:t>
            </a:r>
            <a:r>
              <a:rPr lang="tr-TR" sz="2000" dirty="0"/>
              <a:t> adalet vasfının içerisinde;</a:t>
            </a:r>
          </a:p>
          <a:p>
            <a:endParaRPr lang="tr-TR" sz="2000" dirty="0"/>
          </a:p>
          <a:p>
            <a:r>
              <a:rPr lang="tr-TR" sz="2000" dirty="0"/>
              <a:t>- </a:t>
            </a:r>
            <a:r>
              <a:rPr lang="tr-TR" sz="2000" b="1" dirty="0"/>
              <a:t>Müslüman olmak: </a:t>
            </a:r>
            <a:r>
              <a:rPr lang="tr-TR" sz="2000" dirty="0"/>
              <a:t>hadis aktarımı sırasında </a:t>
            </a:r>
            <a:r>
              <a:rPr lang="tr-TR" sz="2000" dirty="0" err="1"/>
              <a:t>müslüman</a:t>
            </a:r>
            <a:r>
              <a:rPr lang="tr-TR" sz="2000" dirty="0"/>
              <a:t> olmayanın sözüne güvenilmez. Bu sebeple </a:t>
            </a:r>
            <a:r>
              <a:rPr lang="tr-TR" sz="2000" dirty="0" err="1"/>
              <a:t>râvi</a:t>
            </a:r>
            <a:r>
              <a:rPr lang="tr-TR" sz="2000" dirty="0"/>
              <a:t>, duyduğu sırada olmasa da hadisi rivayet ettiği sırada </a:t>
            </a:r>
            <a:r>
              <a:rPr lang="tr-TR" sz="2000" dirty="0" err="1"/>
              <a:t>müslüman</a:t>
            </a:r>
            <a:r>
              <a:rPr lang="tr-TR" sz="2000" dirty="0"/>
              <a:t> olmalıdır. </a:t>
            </a:r>
          </a:p>
          <a:p>
            <a:r>
              <a:rPr lang="tr-TR" sz="2000" dirty="0"/>
              <a:t>- </a:t>
            </a:r>
            <a:r>
              <a:rPr lang="tr-TR" sz="2000" b="1" dirty="0" err="1"/>
              <a:t>Büluğa</a:t>
            </a:r>
            <a:r>
              <a:rPr lang="tr-TR" sz="2000" b="1" dirty="0"/>
              <a:t> ermek: </a:t>
            </a:r>
            <a:r>
              <a:rPr lang="tr-TR" sz="2000" dirty="0" err="1"/>
              <a:t>Râvi’nin</a:t>
            </a:r>
            <a:r>
              <a:rPr lang="tr-TR" sz="2000" dirty="0"/>
              <a:t> sorumlu tutulabilmesi için gereklidir </a:t>
            </a:r>
          </a:p>
          <a:p>
            <a:r>
              <a:rPr lang="tr-TR" sz="2000" dirty="0"/>
              <a:t>- </a:t>
            </a:r>
            <a:r>
              <a:rPr lang="tr-TR" sz="2000" b="1" dirty="0"/>
              <a:t>Akıllı olmak: </a:t>
            </a:r>
            <a:r>
              <a:rPr lang="tr-TR" sz="2000" dirty="0"/>
              <a:t>bu özellik doğruluk ve duyulan sözü doğru ezberlemek için önemlidir. Mümeyyiz olmayan kişinin sözüne itibar edilmez. </a:t>
            </a:r>
          </a:p>
          <a:p>
            <a:r>
              <a:rPr lang="tr-TR" sz="2000" dirty="0"/>
              <a:t>- </a:t>
            </a:r>
            <a:r>
              <a:rPr lang="tr-TR" sz="2000" b="1" dirty="0"/>
              <a:t>Takva sahibi olmak: </a:t>
            </a:r>
            <a:r>
              <a:rPr lang="tr-TR" sz="2000" dirty="0" err="1"/>
              <a:t>Râvi</a:t>
            </a:r>
            <a:r>
              <a:rPr lang="tr-TR" sz="2000" dirty="0"/>
              <a:t>, büyük günahlardan kaçınmalı, küçük günahlarda ısrar etmemelidir. </a:t>
            </a:r>
          </a:p>
          <a:p>
            <a:r>
              <a:rPr lang="tr-TR" sz="2000" dirty="0"/>
              <a:t>- </a:t>
            </a:r>
            <a:r>
              <a:rPr lang="tr-TR" sz="2000" b="1" dirty="0" err="1"/>
              <a:t>Murûet</a:t>
            </a:r>
            <a:r>
              <a:rPr lang="tr-TR" sz="2000" b="1" dirty="0"/>
              <a:t>: </a:t>
            </a:r>
            <a:r>
              <a:rPr lang="tr-TR" sz="2000" dirty="0" err="1"/>
              <a:t>Râvi</a:t>
            </a:r>
            <a:r>
              <a:rPr lang="tr-TR" sz="2000" dirty="0"/>
              <a:t>, insanî ve örfî meziyet ve geleneklere sahip ve saygılı olmalı ve yaşantısını buna göre şekillendirilmelidir.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1039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694693" y="6355877"/>
            <a:ext cx="1088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84D56888-070B-4386-B3DB-E4C549ECB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93" y="69053"/>
            <a:ext cx="4802613" cy="6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ZABT </a:t>
            </a:r>
          </a:p>
          <a:p>
            <a:endParaRPr lang="tr-TR" dirty="0"/>
          </a:p>
          <a:p>
            <a:r>
              <a:rPr lang="tr-TR" sz="2200" dirty="0" err="1"/>
              <a:t>Râvinin</a:t>
            </a:r>
            <a:r>
              <a:rPr lang="tr-TR" sz="2200" dirty="0"/>
              <a:t> duyduğu bir rivayeti aynı şekilde rivayet edebilmesine </a:t>
            </a:r>
            <a:r>
              <a:rPr lang="tr-TR" sz="2200" dirty="0" err="1"/>
              <a:t>zabt</a:t>
            </a:r>
            <a:r>
              <a:rPr lang="tr-TR" sz="2200" dirty="0"/>
              <a:t> denir. </a:t>
            </a:r>
          </a:p>
          <a:p>
            <a:endParaRPr lang="tr-TR" sz="2200" dirty="0"/>
          </a:p>
          <a:p>
            <a:r>
              <a:rPr lang="tr-TR" sz="2200" dirty="0" err="1"/>
              <a:t>Zabt</a:t>
            </a:r>
            <a:r>
              <a:rPr lang="tr-TR" sz="2200" dirty="0"/>
              <a:t> sahibi bir </a:t>
            </a:r>
            <a:r>
              <a:rPr lang="tr-TR" sz="2200" dirty="0" err="1"/>
              <a:t>râviden</a:t>
            </a:r>
            <a:r>
              <a:rPr lang="tr-TR" sz="2200" dirty="0"/>
              <a:t>; </a:t>
            </a:r>
          </a:p>
          <a:p>
            <a:endParaRPr lang="tr-TR" sz="2200" dirty="0"/>
          </a:p>
          <a:p>
            <a:r>
              <a:rPr lang="tr-TR" sz="2200" dirty="0"/>
              <a:t>- Uyanık olması (Teyakkuz): Rivayet etmediği bir hadis için “bunu sen rivayet ettin” denildiğinde gaflet ve dalgınlığa düşmeden kabul etmemesi beklenir. Çünkü gaflet ve dalgınlık </a:t>
            </a:r>
            <a:r>
              <a:rPr lang="tr-TR" sz="2200" dirty="0" err="1"/>
              <a:t>zabt’a</a:t>
            </a:r>
            <a:r>
              <a:rPr lang="tr-TR" sz="2200" dirty="0"/>
              <a:t> uygun değildir. </a:t>
            </a:r>
          </a:p>
          <a:p>
            <a:r>
              <a:rPr lang="tr-TR" sz="2200" dirty="0"/>
              <a:t>- (Hıfz) Hadisi ezberden naklediyorsa ezberlemiş olması </a:t>
            </a:r>
          </a:p>
          <a:p>
            <a:r>
              <a:rPr lang="tr-TR" sz="2200" dirty="0"/>
              <a:t>- Kitaptan rivayet ediyorsa kitabını iyi korumuş olması </a:t>
            </a:r>
          </a:p>
          <a:p>
            <a:r>
              <a:rPr lang="tr-TR" sz="2200" dirty="0"/>
              <a:t>- Mana ile rivayet ediyorsa manayı bozacak unsurları biliyor olması beklenir. Bir </a:t>
            </a:r>
            <a:r>
              <a:rPr lang="tr-TR" sz="2200" dirty="0" err="1"/>
              <a:t>râvide</a:t>
            </a:r>
            <a:r>
              <a:rPr lang="tr-TR" sz="2200" dirty="0"/>
              <a:t> adalet ve </a:t>
            </a:r>
            <a:r>
              <a:rPr lang="tr-TR" sz="2200" dirty="0" err="1"/>
              <a:t>zabt</a:t>
            </a:r>
            <a:r>
              <a:rPr lang="tr-TR" sz="2200" dirty="0"/>
              <a:t> sıfatları bir arada bulunursa o </a:t>
            </a:r>
            <a:r>
              <a:rPr lang="tr-TR" sz="2200" dirty="0" err="1"/>
              <a:t>râvi</a:t>
            </a:r>
            <a:r>
              <a:rPr lang="tr-TR" sz="2200" dirty="0"/>
              <a:t> </a:t>
            </a:r>
            <a:r>
              <a:rPr lang="tr-TR" sz="2200" dirty="0" err="1"/>
              <a:t>sikâ</a:t>
            </a:r>
            <a:r>
              <a:rPr lang="tr-TR" sz="2200" dirty="0"/>
              <a:t> olarak kabul edilir. Böyle bir </a:t>
            </a:r>
            <a:r>
              <a:rPr lang="tr-TR" sz="2200" dirty="0" err="1"/>
              <a:t>râvinin</a:t>
            </a:r>
            <a:r>
              <a:rPr lang="tr-TR" sz="2200" dirty="0"/>
              <a:t> hadisiyle amel etmek gerekir.</a:t>
            </a:r>
          </a:p>
        </p:txBody>
      </p:sp>
    </p:spTree>
    <p:extLst>
      <p:ext uri="{BB962C8B-B14F-4D97-AF65-F5344CB8AC3E}">
        <p14:creationId xmlns:p14="http://schemas.microsoft.com/office/powerpoint/2010/main" val="3922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CA7994E-62A3-4CA6-9CBD-98E30C0418E6}"/>
              </a:ext>
            </a:extLst>
          </p:cNvPr>
          <p:cNvSpPr txBox="1"/>
          <p:nvPr/>
        </p:nvSpPr>
        <p:spPr>
          <a:xfrm>
            <a:off x="3004596" y="5997599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2018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4B92EAF3-CC3D-40B5-A439-64C6711D7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6" y="467139"/>
            <a:ext cx="6245756" cy="55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10374</TotalTime>
  <Words>778</Words>
  <Application>Microsoft Office PowerPoint</Application>
  <PresentationFormat>Geniş ekran</PresentationFormat>
  <Paragraphs>131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Adobe Caslon Pro</vt:lpstr>
      <vt:lpstr>Adobe Myungjo Std M</vt:lpstr>
      <vt:lpstr>Arial</vt:lpstr>
      <vt:lpstr>Calibri</vt:lpstr>
      <vt:lpstr>Calibri Light</vt:lpstr>
      <vt:lpstr>Office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Sanal Sinif-11</cp:lastModifiedBy>
  <cp:revision>19</cp:revision>
  <dcterms:created xsi:type="dcterms:W3CDTF">2020-11-30T19:20:16Z</dcterms:created>
  <dcterms:modified xsi:type="dcterms:W3CDTF">2020-12-16T12:31:54Z</dcterms:modified>
</cp:coreProperties>
</file>