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0" r:id="rId7"/>
    <p:sldId id="262" r:id="rId8"/>
    <p:sldId id="289" r:id="rId9"/>
    <p:sldId id="295" r:id="rId10"/>
    <p:sldId id="298" r:id="rId11"/>
    <p:sldId id="263" r:id="rId12"/>
    <p:sldId id="273" r:id="rId13"/>
    <p:sldId id="272" r:id="rId14"/>
    <p:sldId id="301" r:id="rId15"/>
    <p:sldId id="271" r:id="rId16"/>
    <p:sldId id="270" r:id="rId17"/>
    <p:sldId id="269" r:id="rId18"/>
    <p:sldId id="268" r:id="rId19"/>
    <p:sldId id="267" r:id="rId20"/>
    <p:sldId id="266" r:id="rId21"/>
    <p:sldId id="293" r:id="rId22"/>
    <p:sldId id="297" r:id="rId23"/>
    <p:sldId id="286" r:id="rId24"/>
    <p:sldId id="265" r:id="rId25"/>
    <p:sldId id="303" r:id="rId26"/>
    <p:sldId id="304" r:id="rId27"/>
    <p:sldId id="305" r:id="rId28"/>
    <p:sldId id="306" r:id="rId29"/>
    <p:sldId id="307" r:id="rId30"/>
    <p:sldId id="308" r:id="rId31"/>
    <p:sldId id="299" r:id="rId32"/>
    <p:sldId id="309" r:id="rId33"/>
    <p:sldId id="264" r:id="rId34"/>
    <p:sldId id="290" r:id="rId35"/>
    <p:sldId id="277" r:id="rId36"/>
    <p:sldId id="278" r:id="rId37"/>
    <p:sldId id="291" r:id="rId38"/>
    <p:sldId id="294" r:id="rId39"/>
    <p:sldId id="287" r:id="rId40"/>
    <p:sldId id="281" r:id="rId41"/>
    <p:sldId id="285" r:id="rId42"/>
    <p:sldId id="296" r:id="rId43"/>
    <p:sldId id="280" r:id="rId44"/>
    <p:sldId id="288" r:id="rId45"/>
    <p:sldId id="292" r:id="rId46"/>
    <p:sldId id="279" r:id="rId47"/>
    <p:sldId id="276" r:id="rId48"/>
    <p:sldId id="275" r:id="rId49"/>
    <p:sldId id="300" r:id="rId50"/>
    <p:sldId id="274" r:id="rId51"/>
    <p:sldId id="302" r:id="rId52"/>
    <p:sldId id="282" r:id="rId53"/>
    <p:sldId id="283" r:id="rId54"/>
    <p:sldId id="284"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9.12.2020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9.12.2020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9.12.2020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9.12.2020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9.12.2020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9.12.2020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7409764" y="5349875"/>
            <a:ext cx="385127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HADİS</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3342664" y="5476345"/>
            <a:ext cx="10481023" cy="369332"/>
          </a:xfrm>
          <a:prstGeom prst="rect">
            <a:avLst/>
          </a:prstGeom>
          <a:noFill/>
        </p:spPr>
        <p:txBody>
          <a:bodyPr wrap="square" rtlCol="0">
            <a:spAutoFit/>
          </a:bodyPr>
          <a:lstStyle/>
          <a:p>
            <a:r>
              <a:rPr lang="tr-TR" sz="1800" dirty="0"/>
              <a:t>2019</a:t>
            </a:r>
          </a:p>
        </p:txBody>
      </p:sp>
      <p:pic>
        <p:nvPicPr>
          <p:cNvPr id="5" name="Resim 4" descr="metin içeren bir resim&#10;&#10;Açıklama otomatik olarak oluşturuldu">
            <a:extLst>
              <a:ext uri="{FF2B5EF4-FFF2-40B4-BE49-F238E27FC236}">
                <a16:creationId xmlns:a16="http://schemas.microsoft.com/office/drawing/2014/main" id="{6B78DB07-E620-4344-934E-5158AA442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664" y="150356"/>
            <a:ext cx="5506671" cy="5230571"/>
          </a:xfrm>
          <a:prstGeom prst="rect">
            <a:avLst/>
          </a:prstGeom>
        </p:spPr>
      </p:pic>
    </p:spTree>
    <p:extLst>
      <p:ext uri="{BB962C8B-B14F-4D97-AF65-F5344CB8AC3E}">
        <p14:creationId xmlns:p14="http://schemas.microsoft.com/office/powerpoint/2010/main" val="116131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585871"/>
          </a:xfrm>
          <a:prstGeom prst="rect">
            <a:avLst/>
          </a:prstGeom>
          <a:noFill/>
        </p:spPr>
        <p:txBody>
          <a:bodyPr wrap="square" rtlCol="0">
            <a:spAutoFit/>
          </a:bodyPr>
          <a:lstStyle/>
          <a:p>
            <a:endParaRPr lang="tr-TR" sz="3200" dirty="0"/>
          </a:p>
          <a:p>
            <a:r>
              <a:rPr lang="tr-TR" sz="3600" dirty="0"/>
              <a:t>Hadis ilmi, geçirdiği aşamalara göre de sınıflandırılabilir. </a:t>
            </a:r>
          </a:p>
          <a:p>
            <a:endParaRPr lang="tr-TR" sz="3200" dirty="0"/>
          </a:p>
          <a:p>
            <a:r>
              <a:rPr lang="tr-TR" sz="3200" dirty="0"/>
              <a:t>Bu tasnife göre; </a:t>
            </a:r>
          </a:p>
          <a:p>
            <a:endParaRPr lang="tr-TR" sz="3200" dirty="0"/>
          </a:p>
          <a:p>
            <a:r>
              <a:rPr lang="tr-TR" sz="3200" b="1" dirty="0"/>
              <a:t>Oluşum Dönemi</a:t>
            </a:r>
          </a:p>
          <a:p>
            <a:r>
              <a:rPr lang="tr-TR" sz="3200" b="1" dirty="0"/>
              <a:t>	Gelişim Dönemi</a:t>
            </a:r>
          </a:p>
          <a:p>
            <a:r>
              <a:rPr lang="tr-TR" sz="3200" b="1" dirty="0"/>
              <a:t>		Açılım Dönemi</a:t>
            </a:r>
          </a:p>
          <a:p>
            <a:r>
              <a:rPr lang="tr-TR" sz="3200" b="1" dirty="0"/>
              <a:t>			Daralma Dönemi</a:t>
            </a:r>
          </a:p>
        </p:txBody>
      </p:sp>
    </p:spTree>
    <p:extLst>
      <p:ext uri="{BB962C8B-B14F-4D97-AF65-F5344CB8AC3E}">
        <p14:creationId xmlns:p14="http://schemas.microsoft.com/office/powerpoint/2010/main" val="73242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2246769"/>
          </a:xfrm>
          <a:prstGeom prst="rect">
            <a:avLst/>
          </a:prstGeom>
          <a:noFill/>
        </p:spPr>
        <p:txBody>
          <a:bodyPr wrap="square" rtlCol="0">
            <a:spAutoFit/>
          </a:bodyPr>
          <a:lstStyle/>
          <a:p>
            <a:endParaRPr lang="tr-TR" dirty="0"/>
          </a:p>
          <a:p>
            <a:pPr algn="ctr"/>
            <a:r>
              <a:rPr lang="tr-TR" sz="3200" b="1" dirty="0"/>
              <a:t>OLUŞUM DÖNEMİ </a:t>
            </a:r>
          </a:p>
          <a:p>
            <a:endParaRPr lang="tr-TR" dirty="0"/>
          </a:p>
          <a:p>
            <a:r>
              <a:rPr lang="tr-TR" sz="2400" dirty="0"/>
              <a:t>Hz. Muhammed’in peygamber olarak görevlendirilmesinden itibaren yaklaşık </a:t>
            </a:r>
            <a:r>
              <a:rPr lang="tr-TR" sz="2400" u="sng" dirty="0"/>
              <a:t>hicri ilk iki asrı içine alan</a:t>
            </a:r>
            <a:r>
              <a:rPr lang="tr-TR" sz="2400" dirty="0"/>
              <a:t> dönemdir. Bu dönemde hadis ilminin temelleri atılmış, hadis eserlerinin ilk örnekleri yazılmıştır. </a:t>
            </a:r>
          </a:p>
        </p:txBody>
      </p:sp>
    </p:spTree>
    <p:extLst>
      <p:ext uri="{BB962C8B-B14F-4D97-AF65-F5344CB8AC3E}">
        <p14:creationId xmlns:p14="http://schemas.microsoft.com/office/powerpoint/2010/main" val="58080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708981"/>
          </a:xfrm>
          <a:prstGeom prst="rect">
            <a:avLst/>
          </a:prstGeom>
          <a:noFill/>
        </p:spPr>
        <p:txBody>
          <a:bodyPr wrap="square" rtlCol="0">
            <a:spAutoFit/>
          </a:bodyPr>
          <a:lstStyle/>
          <a:p>
            <a:r>
              <a:rPr lang="tr-TR" sz="2000" dirty="0"/>
              <a:t>Hz. Peygamber’in sağlığında sahabe, hayatını doğrudan Hz. Muhammed’e göre şekillendirdiği ve onu her konuda örnek aldığından Kur’an’ın dışındaki söz ve davranışlarının yazıya geçirilmesine çok fazla ihtiyaç duyulmamıştır. </a:t>
            </a:r>
          </a:p>
          <a:p>
            <a:endParaRPr lang="tr-TR" sz="2000" dirty="0"/>
          </a:p>
          <a:p>
            <a:r>
              <a:rPr lang="tr-TR" sz="2000" dirty="0"/>
              <a:t>Bu nedenle Hz. Peygamber’in hayatı sırasında hadisler kısmen ve imkânlar ölçüsünde kayda geçirilmiştir. </a:t>
            </a:r>
          </a:p>
          <a:p>
            <a:endParaRPr lang="tr-TR" sz="2000" dirty="0"/>
          </a:p>
          <a:p>
            <a:r>
              <a:rPr lang="tr-TR" sz="2000" dirty="0"/>
              <a:t>Bu dönemde bazı </a:t>
            </a:r>
            <a:r>
              <a:rPr lang="tr-TR" sz="2000" dirty="0" err="1"/>
              <a:t>sahabilerin</a:t>
            </a:r>
            <a:r>
              <a:rPr lang="tr-TR" sz="2000" dirty="0"/>
              <a:t> kendileri için yazdıkları </a:t>
            </a:r>
            <a:r>
              <a:rPr lang="tr-TR" sz="2000" u="sng" dirty="0"/>
              <a:t>hadis sahifelerinin </a:t>
            </a:r>
            <a:r>
              <a:rPr lang="tr-TR" sz="2000" dirty="0"/>
              <a:t>yanında, nadiren isteklilerin talebini karşılamak üzere bazı hadisler yazılmış, Hz. Peygamber’in </a:t>
            </a:r>
            <a:r>
              <a:rPr lang="tr-TR" sz="2000" u="sng" dirty="0"/>
              <a:t>Veda Hutbesi </a:t>
            </a:r>
            <a:r>
              <a:rPr lang="tr-TR" sz="2000" dirty="0"/>
              <a:t>gibi genel söylevleri kayda geçirilmiştir. </a:t>
            </a:r>
          </a:p>
          <a:p>
            <a:endParaRPr lang="tr-TR" sz="2000" dirty="0"/>
          </a:p>
          <a:p>
            <a:r>
              <a:rPr lang="tr-TR" sz="2000" dirty="0"/>
              <a:t>Bunlara ilaveten Hz. Peygamber’in komşu devlet başkanları ve kabile reislerine gönderdiği İslam’a </a:t>
            </a:r>
            <a:r>
              <a:rPr lang="tr-TR" sz="2000" u="sng" dirty="0"/>
              <a:t>davet mektupları</a:t>
            </a:r>
            <a:r>
              <a:rPr lang="tr-TR" sz="2000" dirty="0"/>
              <a:t>, </a:t>
            </a:r>
            <a:r>
              <a:rPr lang="tr-TR" sz="2000" u="sng" dirty="0"/>
              <a:t>Medine Vesikası</a:t>
            </a:r>
            <a:r>
              <a:rPr lang="tr-TR" sz="2000" dirty="0"/>
              <a:t>, </a:t>
            </a:r>
            <a:r>
              <a:rPr lang="tr-TR" sz="2000" u="sng" dirty="0" err="1"/>
              <a:t>Hudeybiye</a:t>
            </a:r>
            <a:r>
              <a:rPr lang="tr-TR" sz="2000" u="sng" dirty="0"/>
              <a:t> Anlaşması</a:t>
            </a:r>
            <a:r>
              <a:rPr lang="tr-TR" sz="2000" dirty="0"/>
              <a:t>, </a:t>
            </a:r>
            <a:r>
              <a:rPr lang="tr-TR" sz="2000" u="sng" dirty="0"/>
              <a:t>Yemen’e gönderilen vergi düzenlemesi </a:t>
            </a:r>
            <a:r>
              <a:rPr lang="tr-TR" sz="2000" dirty="0"/>
              <a:t>gibi siyasî, idarî ve malî konularda düzenlemeler yapmak için Hz. Peygamber’in bizzat kaleme aldırdığı metinler göz önüne alındığında esasen azımsanamayacak seviyede bir kaydın da elde mevcut olduğunu söylemek mümkündür.</a:t>
            </a:r>
          </a:p>
        </p:txBody>
      </p:sp>
    </p:spTree>
    <p:extLst>
      <p:ext uri="{BB962C8B-B14F-4D97-AF65-F5344CB8AC3E}">
        <p14:creationId xmlns:p14="http://schemas.microsoft.com/office/powerpoint/2010/main" val="44815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890880" y="6075234"/>
            <a:ext cx="10883348" cy="523220"/>
          </a:xfrm>
          <a:prstGeom prst="rect">
            <a:avLst/>
          </a:prstGeom>
          <a:noFill/>
        </p:spPr>
        <p:txBody>
          <a:bodyPr wrap="square" rtlCol="0">
            <a:spAutoFit/>
          </a:bodyPr>
          <a:lstStyle/>
          <a:p>
            <a:r>
              <a:rPr lang="tr-TR" sz="2800" dirty="0"/>
              <a:t>e</a:t>
            </a:r>
          </a:p>
        </p:txBody>
      </p:sp>
      <p:pic>
        <p:nvPicPr>
          <p:cNvPr id="5" name="Resim 4" descr="metin içeren bir resim&#10;&#10;Açıklama otomatik olarak oluşturuldu">
            <a:extLst>
              <a:ext uri="{FF2B5EF4-FFF2-40B4-BE49-F238E27FC236}">
                <a16:creationId xmlns:a16="http://schemas.microsoft.com/office/drawing/2014/main" id="{1FEF0075-0036-4EA7-B3B8-EEF42C547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6507" y="0"/>
            <a:ext cx="6404613" cy="6075234"/>
          </a:xfrm>
          <a:prstGeom prst="rect">
            <a:avLst/>
          </a:prstGeom>
        </p:spPr>
      </p:pic>
    </p:spTree>
    <p:extLst>
      <p:ext uri="{BB962C8B-B14F-4D97-AF65-F5344CB8AC3E}">
        <p14:creationId xmlns:p14="http://schemas.microsoft.com/office/powerpoint/2010/main" val="37720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093428"/>
          </a:xfrm>
          <a:prstGeom prst="rect">
            <a:avLst/>
          </a:prstGeom>
          <a:noFill/>
        </p:spPr>
        <p:txBody>
          <a:bodyPr wrap="square" rtlCol="0">
            <a:spAutoFit/>
          </a:bodyPr>
          <a:lstStyle/>
          <a:p>
            <a:pPr algn="ctr"/>
            <a:endParaRPr lang="tr-TR" sz="3200" b="1" dirty="0"/>
          </a:p>
          <a:p>
            <a:pPr algn="ctr"/>
            <a:r>
              <a:rPr lang="tr-TR" sz="3200" b="1" dirty="0"/>
              <a:t>Yayılma</a:t>
            </a:r>
          </a:p>
          <a:p>
            <a:endParaRPr lang="tr-TR" sz="2800" dirty="0"/>
          </a:p>
          <a:p>
            <a:r>
              <a:rPr lang="tr-TR" sz="2800" dirty="0"/>
              <a:t>Hz. Peygamber’in sağlığında, sahabeden Hicaz yarımadasının muhtelif bölgelerine görevli olarak gönderilenler ve yarımadanın farklı bölgelerinden </a:t>
            </a:r>
            <a:r>
              <a:rPr lang="tr-TR" sz="2800" dirty="0" err="1"/>
              <a:t>müslüman</a:t>
            </a:r>
            <a:r>
              <a:rPr lang="tr-TR" sz="2800" dirty="0"/>
              <a:t> olmak için gelen heyetlerde bulunanlar, bireysel olarak Hz. Peygamber ile görüştükten sonra yaşadığı bölgeye dönenler vasıtasıyla Hz. Peygamber’in hadisleri yarımadanın her bölgesine yayılmıştır. </a:t>
            </a:r>
          </a:p>
        </p:txBody>
      </p:sp>
    </p:spTree>
    <p:extLst>
      <p:ext uri="{BB962C8B-B14F-4D97-AF65-F5344CB8AC3E}">
        <p14:creationId xmlns:p14="http://schemas.microsoft.com/office/powerpoint/2010/main" val="3834665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401205"/>
          </a:xfrm>
          <a:prstGeom prst="rect">
            <a:avLst/>
          </a:prstGeom>
          <a:noFill/>
        </p:spPr>
        <p:txBody>
          <a:bodyPr wrap="square" rtlCol="0">
            <a:spAutoFit/>
          </a:bodyPr>
          <a:lstStyle/>
          <a:p>
            <a:r>
              <a:rPr lang="tr-TR" sz="2800" dirty="0"/>
              <a:t>Hz. Peygamber’in sağlığında ortaya çıkan muazzam hadis birikimini sonraki nesillere aktaran ve bu konuda hayati rolü oynayanlar </a:t>
            </a:r>
            <a:r>
              <a:rPr lang="tr-TR" sz="2800" dirty="0" err="1"/>
              <a:t>Sahabilerdir</a:t>
            </a:r>
            <a:r>
              <a:rPr lang="tr-TR" sz="2800" dirty="0"/>
              <a:t>. </a:t>
            </a:r>
            <a:r>
              <a:rPr lang="tr-TR" sz="2800" dirty="0" err="1"/>
              <a:t>Sahabi</a:t>
            </a:r>
            <a:r>
              <a:rPr lang="tr-TR" sz="2800" dirty="0"/>
              <a:t>, bir kimse ile sohbeti bulunan kimse demektir. </a:t>
            </a:r>
          </a:p>
          <a:p>
            <a:endParaRPr lang="tr-TR" sz="2800" dirty="0"/>
          </a:p>
          <a:p>
            <a:r>
              <a:rPr lang="tr-TR" sz="2800" dirty="0"/>
              <a:t>Hz. Peygamber’i gören her </a:t>
            </a:r>
            <a:r>
              <a:rPr lang="tr-TR" sz="2800" dirty="0" err="1"/>
              <a:t>müslümana</a:t>
            </a:r>
            <a:r>
              <a:rPr lang="tr-TR" sz="2800" dirty="0"/>
              <a:t> </a:t>
            </a:r>
            <a:r>
              <a:rPr lang="tr-TR" sz="2800" dirty="0" err="1"/>
              <a:t>sahabi</a:t>
            </a:r>
            <a:r>
              <a:rPr lang="tr-TR" sz="2800" dirty="0"/>
              <a:t> denilmekle birlikte, esas arkadaşları anlamındaki </a:t>
            </a:r>
            <a:r>
              <a:rPr lang="tr-TR" sz="2800" dirty="0" err="1"/>
              <a:t>sahabiler</a:t>
            </a:r>
            <a:r>
              <a:rPr lang="tr-TR" sz="2800" dirty="0"/>
              <a:t>, onun hadislerini nakleden ve onun sünneti, yaşayış tarzı ve getirdiği dinin prensiplerini temsil ederek aktaran, onunla birlikte bir müddet yaşayan, savaşlarına katılan, onun eğitim ve terbiyesinden geçen, onu yakından tanıyacak kadar birlikte olan kimselerdir.</a:t>
            </a:r>
          </a:p>
        </p:txBody>
      </p:sp>
    </p:spTree>
    <p:extLst>
      <p:ext uri="{BB962C8B-B14F-4D97-AF65-F5344CB8AC3E}">
        <p14:creationId xmlns:p14="http://schemas.microsoft.com/office/powerpoint/2010/main" val="28304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185761"/>
          </a:xfrm>
          <a:prstGeom prst="rect">
            <a:avLst/>
          </a:prstGeom>
          <a:noFill/>
        </p:spPr>
        <p:txBody>
          <a:bodyPr wrap="square" rtlCol="0">
            <a:spAutoFit/>
          </a:bodyPr>
          <a:lstStyle/>
          <a:p>
            <a:pPr algn="ctr"/>
            <a:r>
              <a:rPr lang="tr-TR" sz="3200" b="1" dirty="0"/>
              <a:t>Sahabe Dönemi Yazım Faaliyetleri</a:t>
            </a:r>
          </a:p>
          <a:p>
            <a:endParaRPr lang="tr-TR" dirty="0"/>
          </a:p>
          <a:p>
            <a:r>
              <a:rPr lang="tr-TR" sz="2400" dirty="0"/>
              <a:t>Sahabe döneminde hadislerin ne kadarının kayda geçirildiği bilinmemektedir. Ancak Hz. </a:t>
            </a:r>
            <a:r>
              <a:rPr lang="tr-TR" sz="2400" dirty="0" err="1"/>
              <a:t>Ebû</a:t>
            </a:r>
            <a:r>
              <a:rPr lang="tr-TR" sz="2400" dirty="0"/>
              <a:t> Bekir ve Hz. Ömer’in hadisleri yazmaya teşebbüs ettikleri, hatta Hz. </a:t>
            </a:r>
            <a:r>
              <a:rPr lang="tr-TR" sz="2400" dirty="0" err="1"/>
              <a:t>Ebû</a:t>
            </a:r>
            <a:r>
              <a:rPr lang="tr-TR" sz="2400" dirty="0"/>
              <a:t> Bekir’in beş yüz kadar hadisi bir kitapta topladığı, fakat sonradan bazı sebeplerden dolayı imha ettiği nakledilmektedir. </a:t>
            </a:r>
          </a:p>
          <a:p>
            <a:endParaRPr lang="tr-TR" sz="2400" dirty="0"/>
          </a:p>
          <a:p>
            <a:r>
              <a:rPr lang="tr-TR" sz="2400" dirty="0"/>
              <a:t>Hz. Ömer’in de sünnetlerin yazımı konusunda sahabe ile istişarelerde bulunduğu, fakat bir müddet sonra bu düşüncesinden vazgeçtiği aktarılmıştır. Hz. Ömer’in yapmaktan vazgeçtiği bu işi bazı </a:t>
            </a:r>
            <a:r>
              <a:rPr lang="tr-TR" sz="2400" dirty="0" err="1"/>
              <a:t>sahabiler</a:t>
            </a:r>
            <a:r>
              <a:rPr lang="tr-TR" sz="2400" dirty="0"/>
              <a:t> kendi imkânlarıyla gerçekleştirmişlerdir. Böylece hadis tarihinde ilk yazılı hadis sahifeleri vücut bulmuştur. </a:t>
            </a:r>
          </a:p>
        </p:txBody>
      </p:sp>
    </p:spTree>
    <p:extLst>
      <p:ext uri="{BB962C8B-B14F-4D97-AF65-F5344CB8AC3E}">
        <p14:creationId xmlns:p14="http://schemas.microsoft.com/office/powerpoint/2010/main" val="3703488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816977"/>
          </a:xfrm>
          <a:prstGeom prst="rect">
            <a:avLst/>
          </a:prstGeom>
          <a:noFill/>
        </p:spPr>
        <p:txBody>
          <a:bodyPr wrap="square" rtlCol="0">
            <a:spAutoFit/>
          </a:bodyPr>
          <a:lstStyle/>
          <a:p>
            <a:r>
              <a:rPr lang="tr-TR" sz="3600" b="1" dirty="0"/>
              <a:t>Hadis sahifesi olduğu belirtilen bazı </a:t>
            </a:r>
            <a:r>
              <a:rPr lang="tr-TR" sz="3600" b="1" dirty="0" err="1"/>
              <a:t>sahabiler</a:t>
            </a:r>
            <a:r>
              <a:rPr lang="tr-TR" sz="3600" b="1" dirty="0"/>
              <a:t>: </a:t>
            </a:r>
          </a:p>
          <a:p>
            <a:pPr lvl="8"/>
            <a:endParaRPr lang="tr-TR" sz="2800" dirty="0"/>
          </a:p>
          <a:p>
            <a:pPr lvl="8"/>
            <a:r>
              <a:rPr lang="tr-TR" sz="2800" dirty="0"/>
              <a:t>• Ali b. Ebu </a:t>
            </a:r>
            <a:r>
              <a:rPr lang="tr-TR" sz="2800" dirty="0" err="1"/>
              <a:t>Tâlib</a:t>
            </a:r>
            <a:r>
              <a:rPr lang="tr-TR" sz="2800" dirty="0"/>
              <a:t> (ö.40/660) </a:t>
            </a:r>
          </a:p>
          <a:p>
            <a:pPr lvl="8"/>
            <a:r>
              <a:rPr lang="tr-TR" sz="2800" dirty="0"/>
              <a:t>• </a:t>
            </a:r>
            <a:r>
              <a:rPr lang="tr-TR" sz="2800" dirty="0" err="1"/>
              <a:t>Semure</a:t>
            </a:r>
            <a:r>
              <a:rPr lang="tr-TR" sz="2800" dirty="0"/>
              <a:t> b. </a:t>
            </a:r>
            <a:r>
              <a:rPr lang="tr-TR" sz="2800" dirty="0" err="1"/>
              <a:t>Cundeb</a:t>
            </a:r>
            <a:r>
              <a:rPr lang="tr-TR" sz="2800" dirty="0"/>
              <a:t> (ö.58-9/677) </a:t>
            </a:r>
          </a:p>
          <a:p>
            <a:pPr lvl="8"/>
            <a:r>
              <a:rPr lang="tr-TR" sz="2800" dirty="0"/>
              <a:t>• Ebu </a:t>
            </a:r>
            <a:r>
              <a:rPr lang="tr-TR" sz="2800" dirty="0" err="1"/>
              <a:t>Hureyre</a:t>
            </a:r>
            <a:r>
              <a:rPr lang="tr-TR" sz="2800" dirty="0"/>
              <a:t> (ö.59/678) </a:t>
            </a:r>
          </a:p>
          <a:p>
            <a:pPr lvl="8"/>
            <a:r>
              <a:rPr lang="tr-TR" sz="2800" dirty="0"/>
              <a:t>• Abdullah b. </a:t>
            </a:r>
            <a:r>
              <a:rPr lang="tr-TR" sz="2800" dirty="0" err="1"/>
              <a:t>Amr</a:t>
            </a:r>
            <a:r>
              <a:rPr lang="tr-TR" sz="2800" dirty="0"/>
              <a:t> b. el-As (ö.63/682 ) </a:t>
            </a:r>
          </a:p>
          <a:p>
            <a:pPr lvl="8"/>
            <a:r>
              <a:rPr lang="tr-TR" sz="2800" dirty="0"/>
              <a:t>• Abdullah b. Abbas (ö.68/687) </a:t>
            </a:r>
          </a:p>
          <a:p>
            <a:pPr lvl="8"/>
            <a:r>
              <a:rPr lang="tr-TR" sz="2800" dirty="0"/>
              <a:t>• Abdullah b. Ömer (ö.74/693) </a:t>
            </a:r>
          </a:p>
          <a:p>
            <a:pPr lvl="8"/>
            <a:r>
              <a:rPr lang="tr-TR" sz="2800" dirty="0"/>
              <a:t>• Cabir b. Abdullah (ö.78/697)</a:t>
            </a:r>
          </a:p>
          <a:p>
            <a:pPr lvl="8"/>
            <a:r>
              <a:rPr lang="tr-TR" sz="2800" dirty="0"/>
              <a:t>• Hz. Ebu Bekir</a:t>
            </a:r>
          </a:p>
          <a:p>
            <a:pPr lvl="8"/>
            <a:r>
              <a:rPr lang="tr-TR" sz="2800" dirty="0"/>
              <a:t>• </a:t>
            </a:r>
            <a:r>
              <a:rPr lang="tr-TR" sz="2800" dirty="0" err="1"/>
              <a:t>Sa’d</a:t>
            </a:r>
            <a:r>
              <a:rPr lang="tr-TR" sz="2800" dirty="0"/>
              <a:t> b. </a:t>
            </a:r>
            <a:r>
              <a:rPr lang="tr-TR" sz="2800" dirty="0" err="1"/>
              <a:t>Ubade</a:t>
            </a:r>
            <a:endParaRPr lang="tr-TR" sz="2800" dirty="0"/>
          </a:p>
          <a:p>
            <a:pPr lvl="8"/>
            <a:r>
              <a:rPr lang="tr-TR" sz="2800" dirty="0"/>
              <a:t>• Ebu </a:t>
            </a:r>
            <a:r>
              <a:rPr lang="tr-TR" sz="2800" dirty="0" err="1"/>
              <a:t>Hureyre</a:t>
            </a:r>
            <a:endParaRPr lang="tr-TR" sz="2800" dirty="0"/>
          </a:p>
          <a:p>
            <a:pPr lvl="8"/>
            <a:r>
              <a:rPr lang="tr-TR" sz="2800" dirty="0"/>
              <a:t>• Enes b. Malik</a:t>
            </a:r>
          </a:p>
        </p:txBody>
      </p:sp>
    </p:spTree>
    <p:extLst>
      <p:ext uri="{BB962C8B-B14F-4D97-AF65-F5344CB8AC3E}">
        <p14:creationId xmlns:p14="http://schemas.microsoft.com/office/powerpoint/2010/main" val="113458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524315"/>
          </a:xfrm>
          <a:prstGeom prst="rect">
            <a:avLst/>
          </a:prstGeom>
          <a:noFill/>
        </p:spPr>
        <p:txBody>
          <a:bodyPr wrap="square" rtlCol="0">
            <a:spAutoFit/>
          </a:bodyPr>
          <a:lstStyle/>
          <a:p>
            <a:endParaRPr lang="tr-TR" sz="2400" dirty="0"/>
          </a:p>
          <a:p>
            <a:r>
              <a:rPr lang="tr-TR" sz="2400" dirty="0" err="1"/>
              <a:t>Hulefa</a:t>
            </a:r>
            <a:r>
              <a:rPr lang="tr-TR" sz="2400" dirty="0"/>
              <a:t>-i </a:t>
            </a:r>
            <a:r>
              <a:rPr lang="tr-TR" sz="2400" dirty="0" err="1"/>
              <a:t>Raşidin</a:t>
            </a:r>
            <a:r>
              <a:rPr lang="tr-TR" sz="2400" dirty="0"/>
              <a:t> döneminde fetih hareketleri neticesinde hâkim olunan bölgelerin tamamına İslam mesajı ve Hz. Peygamber’in hadisleri ulaşmıştır. </a:t>
            </a:r>
          </a:p>
          <a:p>
            <a:endParaRPr lang="tr-TR" sz="2400" dirty="0"/>
          </a:p>
          <a:p>
            <a:r>
              <a:rPr lang="tr-TR" sz="2400" dirty="0"/>
              <a:t>Bu dönemde Hz. Ömer, </a:t>
            </a:r>
            <a:r>
              <a:rPr lang="tr-TR" sz="2400" b="1" dirty="0" err="1"/>
              <a:t>Kûfe’ye</a:t>
            </a:r>
            <a:r>
              <a:rPr lang="tr-TR" sz="2400" b="1" dirty="0"/>
              <a:t> Abdullah b. </a:t>
            </a:r>
            <a:r>
              <a:rPr lang="tr-TR" sz="2400" b="1" dirty="0" err="1"/>
              <a:t>Mesud</a:t>
            </a:r>
            <a:r>
              <a:rPr lang="tr-TR" sz="2400" b="1" dirty="0"/>
              <a:t>, Basra’ya </a:t>
            </a:r>
            <a:r>
              <a:rPr lang="tr-TR" sz="2400" b="1" dirty="0" err="1"/>
              <a:t>Ebû</a:t>
            </a:r>
            <a:r>
              <a:rPr lang="tr-TR" sz="2400" b="1" dirty="0"/>
              <a:t> Musa el-</a:t>
            </a:r>
            <a:r>
              <a:rPr lang="tr-TR" sz="2400" b="1" dirty="0" err="1"/>
              <a:t>Eş’arî</a:t>
            </a:r>
            <a:r>
              <a:rPr lang="tr-TR" sz="2400" b="1" dirty="0"/>
              <a:t>, </a:t>
            </a:r>
            <a:r>
              <a:rPr lang="tr-TR" sz="2400" b="1" dirty="0" err="1"/>
              <a:t>Ebu’d-Derda</a:t>
            </a:r>
            <a:r>
              <a:rPr lang="tr-TR" sz="2400" b="1" dirty="0"/>
              <a:t>, Filistin bölgesine </a:t>
            </a:r>
            <a:r>
              <a:rPr lang="tr-TR" sz="2400" b="1" dirty="0" err="1"/>
              <a:t>Muaz</a:t>
            </a:r>
            <a:r>
              <a:rPr lang="tr-TR" sz="2400" b="1" dirty="0"/>
              <a:t> b. Cebel’i </a:t>
            </a:r>
            <a:r>
              <a:rPr lang="tr-TR" sz="2400" dirty="0"/>
              <a:t>göndermiş, onlar da insanlara Kur’an’ı, Hz. Peygamber’in hayatını, </a:t>
            </a:r>
            <a:r>
              <a:rPr lang="tr-TR" sz="2400" dirty="0" err="1"/>
              <a:t>Siret</a:t>
            </a:r>
            <a:r>
              <a:rPr lang="tr-TR" sz="2400" dirty="0"/>
              <a:t> ve </a:t>
            </a:r>
            <a:r>
              <a:rPr lang="tr-TR" sz="2400" dirty="0" err="1"/>
              <a:t>Sünnet’ini</a:t>
            </a:r>
            <a:r>
              <a:rPr lang="tr-TR" sz="2400" dirty="0"/>
              <a:t>, hadislerini öğretmişlerdir. </a:t>
            </a:r>
          </a:p>
          <a:p>
            <a:endParaRPr lang="tr-TR" sz="2400" dirty="0"/>
          </a:p>
          <a:p>
            <a:r>
              <a:rPr lang="tr-TR" sz="2400" dirty="0"/>
              <a:t>Bu bölgelerde her bir </a:t>
            </a:r>
            <a:r>
              <a:rPr lang="tr-TR" sz="2400" dirty="0" err="1"/>
              <a:t>sahabinin</a:t>
            </a:r>
            <a:r>
              <a:rPr lang="tr-TR" sz="2400" dirty="0"/>
              <a:t> talebeleri yetişmiş, ekoller oluşmuş ve </a:t>
            </a:r>
            <a:r>
              <a:rPr lang="tr-TR" sz="2400" dirty="0" err="1"/>
              <a:t>tabiun</a:t>
            </a:r>
            <a:r>
              <a:rPr lang="tr-TR" sz="2400" dirty="0"/>
              <a:t> kuşağından çok sayıda hadis </a:t>
            </a:r>
            <a:r>
              <a:rPr lang="tr-TR" sz="2400" dirty="0" err="1"/>
              <a:t>râvisi</a:t>
            </a:r>
            <a:r>
              <a:rPr lang="tr-TR" sz="2400" dirty="0"/>
              <a:t> yetişmiştir. </a:t>
            </a:r>
            <a:r>
              <a:rPr lang="tr-TR" sz="2400" b="1" dirty="0"/>
              <a:t>Hz. </a:t>
            </a:r>
            <a:r>
              <a:rPr lang="tr-TR" sz="2400" b="1" dirty="0" err="1"/>
              <a:t>Aişe</a:t>
            </a:r>
            <a:r>
              <a:rPr lang="tr-TR" sz="2400" b="1" dirty="0"/>
              <a:t>, </a:t>
            </a:r>
            <a:r>
              <a:rPr lang="tr-TR" sz="2400" b="1" dirty="0" err="1"/>
              <a:t>İbn</a:t>
            </a:r>
            <a:r>
              <a:rPr lang="tr-TR" sz="2400" b="1" dirty="0"/>
              <a:t> Ömer, </a:t>
            </a:r>
            <a:r>
              <a:rPr lang="tr-TR" sz="2400" b="1" dirty="0" err="1"/>
              <a:t>İbn</a:t>
            </a:r>
            <a:r>
              <a:rPr lang="tr-TR" sz="2400" b="1" dirty="0"/>
              <a:t> </a:t>
            </a:r>
            <a:r>
              <a:rPr lang="tr-TR" sz="2400" b="1" dirty="0" err="1"/>
              <a:t>Mesud</a:t>
            </a:r>
            <a:r>
              <a:rPr lang="tr-TR" sz="2400" b="1" dirty="0"/>
              <a:t>, Ali b. Ebu </a:t>
            </a:r>
            <a:r>
              <a:rPr lang="tr-TR" sz="2400" b="1" dirty="0" err="1"/>
              <a:t>Talib</a:t>
            </a:r>
            <a:r>
              <a:rPr lang="tr-TR" sz="2400" b="1" dirty="0"/>
              <a:t>, </a:t>
            </a:r>
            <a:r>
              <a:rPr lang="tr-TR" sz="2400" b="1" dirty="0" err="1"/>
              <a:t>Muaz</a:t>
            </a:r>
            <a:r>
              <a:rPr lang="tr-TR" sz="2400" b="1" dirty="0"/>
              <a:t> b. Cebel, </a:t>
            </a:r>
            <a:r>
              <a:rPr lang="tr-TR" sz="2400" b="1" dirty="0" err="1"/>
              <a:t>Ebu’d-Derda</a:t>
            </a:r>
            <a:r>
              <a:rPr lang="tr-TR" sz="2400" b="1" dirty="0"/>
              <a:t>, </a:t>
            </a:r>
            <a:r>
              <a:rPr lang="tr-TR" sz="2400" b="1" dirty="0" err="1"/>
              <a:t>İbn</a:t>
            </a:r>
            <a:r>
              <a:rPr lang="tr-TR" sz="2400" b="1" dirty="0"/>
              <a:t> Abbas, Enes b. Malik </a:t>
            </a:r>
            <a:r>
              <a:rPr lang="tr-TR" sz="2400" dirty="0"/>
              <a:t>gibi </a:t>
            </a:r>
            <a:r>
              <a:rPr lang="tr-TR" sz="2400" dirty="0" err="1"/>
              <a:t>sahabilerin</a:t>
            </a:r>
            <a:r>
              <a:rPr lang="tr-TR" sz="2400" dirty="0"/>
              <a:t> çok sayıda talebeleri yetişmiş, hocalarından aldıkları hadisleri talebelerine aktarmışlardır.</a:t>
            </a:r>
          </a:p>
        </p:txBody>
      </p:sp>
    </p:spTree>
    <p:extLst>
      <p:ext uri="{BB962C8B-B14F-4D97-AF65-F5344CB8AC3E}">
        <p14:creationId xmlns:p14="http://schemas.microsoft.com/office/powerpoint/2010/main" val="31709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812330" y="2705725"/>
            <a:ext cx="6601097" cy="1600438"/>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5:</a:t>
            </a:r>
            <a:endParaRPr lang="tr-TR" sz="5400" b="1" dirty="0">
              <a:solidFill>
                <a:srgbClr val="C00000"/>
              </a:solidFill>
              <a:latin typeface="Adobe Caslon Pro" panose="0205050205050A020403" pitchFamily="18" charset="-94"/>
              <a:ea typeface="Adobe Myungjo Std M" panose="02020600000000000000" pitchFamily="18" charset="-128"/>
            </a:endParaRPr>
          </a:p>
          <a:p>
            <a:r>
              <a:rPr lang="tr-TR" sz="5400" b="1" dirty="0">
                <a:solidFill>
                  <a:srgbClr val="C00000"/>
                </a:solidFill>
                <a:latin typeface="Adobe Caslon Pro" panose="0205050205050A020403" pitchFamily="18" charset="-94"/>
                <a:ea typeface="Adobe Myungjo Std M" panose="02020600000000000000" pitchFamily="18" charset="-128"/>
              </a:rPr>
              <a:t>			HADİS</a:t>
            </a: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663089"/>
          </a:xfrm>
          <a:prstGeom prst="rect">
            <a:avLst/>
          </a:prstGeom>
          <a:noFill/>
        </p:spPr>
        <p:txBody>
          <a:bodyPr wrap="square" rtlCol="0">
            <a:spAutoFit/>
          </a:bodyPr>
          <a:lstStyle/>
          <a:p>
            <a:pPr algn="ctr"/>
            <a:r>
              <a:rPr lang="tr-TR" sz="3200" b="1" dirty="0"/>
              <a:t>“</a:t>
            </a:r>
            <a:r>
              <a:rPr lang="tr-TR" sz="3200" b="1" dirty="0" err="1"/>
              <a:t>Muksirûn</a:t>
            </a:r>
            <a:r>
              <a:rPr lang="tr-TR" sz="3200" b="1" dirty="0"/>
              <a:t>” ve “</a:t>
            </a:r>
            <a:r>
              <a:rPr lang="tr-TR" sz="3200" b="1" dirty="0" err="1"/>
              <a:t>Mukıllûn</a:t>
            </a:r>
            <a:r>
              <a:rPr lang="tr-TR" sz="3200" b="1" dirty="0"/>
              <a:t>”</a:t>
            </a:r>
          </a:p>
          <a:p>
            <a:endParaRPr lang="tr-TR" dirty="0"/>
          </a:p>
          <a:p>
            <a:r>
              <a:rPr lang="tr-TR" sz="2400" dirty="0" err="1"/>
              <a:t>Sahabiler</a:t>
            </a:r>
            <a:r>
              <a:rPr lang="tr-TR" sz="2400" dirty="0"/>
              <a:t>, “</a:t>
            </a:r>
            <a:r>
              <a:rPr lang="tr-TR" sz="2400" dirty="0" err="1"/>
              <a:t>muksirûn</a:t>
            </a:r>
            <a:r>
              <a:rPr lang="tr-TR" sz="2400" dirty="0"/>
              <a:t>” ve “</a:t>
            </a:r>
            <a:r>
              <a:rPr lang="tr-TR" sz="2400" dirty="0" err="1"/>
              <a:t>mukıllûn</a:t>
            </a:r>
            <a:r>
              <a:rPr lang="tr-TR" sz="2400" dirty="0"/>
              <a:t>” olmak üzere iki kısımda ele alınırlar. </a:t>
            </a:r>
          </a:p>
          <a:p>
            <a:endParaRPr lang="tr-TR" sz="2400" dirty="0"/>
          </a:p>
          <a:p>
            <a:r>
              <a:rPr lang="tr-TR" sz="2400" dirty="0" err="1"/>
              <a:t>Bin’in</a:t>
            </a:r>
            <a:r>
              <a:rPr lang="tr-TR" sz="2400" dirty="0"/>
              <a:t> üzerinde hadis rivayet eden </a:t>
            </a:r>
            <a:r>
              <a:rPr lang="tr-TR" sz="2400" dirty="0" err="1"/>
              <a:t>sahabiler</a:t>
            </a:r>
            <a:r>
              <a:rPr lang="tr-TR" sz="2400" dirty="0"/>
              <a:t> </a:t>
            </a:r>
            <a:r>
              <a:rPr lang="tr-TR" sz="2400" dirty="0" err="1"/>
              <a:t>muksirun</a:t>
            </a:r>
            <a:r>
              <a:rPr lang="tr-TR" sz="2400" dirty="0"/>
              <a:t> olarak adlandırılır. Bu isimle anılan yedi </a:t>
            </a:r>
            <a:r>
              <a:rPr lang="tr-TR" sz="2400" dirty="0" err="1"/>
              <a:t>sahabi</a:t>
            </a:r>
            <a:r>
              <a:rPr lang="tr-TR" sz="2400" dirty="0"/>
              <a:t> vardır. Bunlar; </a:t>
            </a:r>
          </a:p>
          <a:p>
            <a:pPr lvl="8"/>
            <a:r>
              <a:rPr lang="tr-TR" sz="2400" dirty="0" err="1"/>
              <a:t>Ebû</a:t>
            </a:r>
            <a:r>
              <a:rPr lang="tr-TR" sz="2400" dirty="0"/>
              <a:t> </a:t>
            </a:r>
            <a:r>
              <a:rPr lang="tr-TR" sz="2400" dirty="0" err="1"/>
              <a:t>Hureyre</a:t>
            </a:r>
            <a:r>
              <a:rPr lang="tr-TR" sz="2400" dirty="0"/>
              <a:t> (5374 hadis) </a:t>
            </a:r>
          </a:p>
          <a:p>
            <a:pPr lvl="8"/>
            <a:r>
              <a:rPr lang="tr-TR" sz="2400" dirty="0"/>
              <a:t>Abdullah b. Ömer (2630 hadis)</a:t>
            </a:r>
          </a:p>
          <a:p>
            <a:pPr lvl="8"/>
            <a:r>
              <a:rPr lang="tr-TR" sz="2400" dirty="0"/>
              <a:t>Enes b. Malik (2286 hadis)</a:t>
            </a:r>
          </a:p>
          <a:p>
            <a:pPr lvl="8"/>
            <a:r>
              <a:rPr lang="tr-TR" sz="2400" dirty="0"/>
              <a:t>Hz. </a:t>
            </a:r>
            <a:r>
              <a:rPr lang="tr-TR" sz="2400" dirty="0" err="1"/>
              <a:t>Aişe</a:t>
            </a:r>
            <a:r>
              <a:rPr lang="tr-TR" sz="2400" dirty="0"/>
              <a:t> (2210 hadis)</a:t>
            </a:r>
          </a:p>
          <a:p>
            <a:pPr lvl="8"/>
            <a:r>
              <a:rPr lang="tr-TR" sz="2400" dirty="0"/>
              <a:t>Abdullah b. Abbas (1660 hadis) </a:t>
            </a:r>
          </a:p>
          <a:p>
            <a:pPr lvl="8"/>
            <a:r>
              <a:rPr lang="tr-TR" sz="2400" dirty="0"/>
              <a:t>Cabir b. Abdullah (1540 hadis) </a:t>
            </a:r>
          </a:p>
          <a:p>
            <a:pPr lvl="8"/>
            <a:r>
              <a:rPr lang="tr-TR" sz="2400" dirty="0"/>
              <a:t>Ebu Said el-</a:t>
            </a:r>
            <a:r>
              <a:rPr lang="tr-TR" sz="2400" dirty="0" err="1"/>
              <a:t>Hudrî</a:t>
            </a:r>
            <a:r>
              <a:rPr lang="tr-TR" sz="2400" dirty="0"/>
              <a:t> (1170 hadis)</a:t>
            </a:r>
          </a:p>
          <a:p>
            <a:endParaRPr lang="tr-TR" sz="2400" dirty="0"/>
          </a:p>
          <a:p>
            <a:r>
              <a:rPr lang="tr-TR" sz="2400" dirty="0"/>
              <a:t>Bu isimlerin dışında kalan </a:t>
            </a:r>
            <a:r>
              <a:rPr lang="tr-TR" sz="2400" dirty="0" err="1"/>
              <a:t>sahabiler</a:t>
            </a:r>
            <a:r>
              <a:rPr lang="tr-TR" sz="2400" dirty="0"/>
              <a:t> ise </a:t>
            </a:r>
            <a:r>
              <a:rPr lang="tr-TR" sz="2400" u="sng" dirty="0" err="1"/>
              <a:t>mukıllûn</a:t>
            </a:r>
            <a:r>
              <a:rPr lang="tr-TR" sz="2400" dirty="0"/>
              <a:t> olarak isimlendirilirler.</a:t>
            </a:r>
          </a:p>
        </p:txBody>
      </p:sp>
    </p:spTree>
    <p:extLst>
      <p:ext uri="{BB962C8B-B14F-4D97-AF65-F5344CB8AC3E}">
        <p14:creationId xmlns:p14="http://schemas.microsoft.com/office/powerpoint/2010/main" val="263004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491504" y="4695597"/>
            <a:ext cx="10883348" cy="584775"/>
          </a:xfrm>
          <a:prstGeom prst="rect">
            <a:avLst/>
          </a:prstGeom>
          <a:noFill/>
        </p:spPr>
        <p:txBody>
          <a:bodyPr wrap="square" rtlCol="0">
            <a:spAutoFit/>
          </a:bodyPr>
          <a:lstStyle/>
          <a:p>
            <a:r>
              <a:rPr lang="tr-TR" sz="3200" dirty="0"/>
              <a:t>2011:C</a:t>
            </a:r>
          </a:p>
        </p:txBody>
      </p:sp>
      <p:pic>
        <p:nvPicPr>
          <p:cNvPr id="5" name="Resim 4" descr="metin içeren bir resim&#10;&#10;Açıklama otomatik olarak oluşturuldu">
            <a:extLst>
              <a:ext uri="{FF2B5EF4-FFF2-40B4-BE49-F238E27FC236}">
                <a16:creationId xmlns:a16="http://schemas.microsoft.com/office/drawing/2014/main" id="{828E61A9-EA5B-4FE9-833F-4BEC2C872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504" y="749366"/>
            <a:ext cx="7208991" cy="3538154"/>
          </a:xfrm>
          <a:prstGeom prst="rect">
            <a:avLst/>
          </a:prstGeom>
        </p:spPr>
      </p:pic>
    </p:spTree>
    <p:extLst>
      <p:ext uri="{BB962C8B-B14F-4D97-AF65-F5344CB8AC3E}">
        <p14:creationId xmlns:p14="http://schemas.microsoft.com/office/powerpoint/2010/main" val="326856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660421" y="4695597"/>
            <a:ext cx="10883348" cy="584775"/>
          </a:xfrm>
          <a:prstGeom prst="rect">
            <a:avLst/>
          </a:prstGeom>
          <a:noFill/>
        </p:spPr>
        <p:txBody>
          <a:bodyPr wrap="square" rtlCol="0">
            <a:spAutoFit/>
          </a:bodyPr>
          <a:lstStyle/>
          <a:p>
            <a:r>
              <a:rPr lang="tr-TR" sz="3200" dirty="0"/>
              <a:t>2019</a:t>
            </a:r>
          </a:p>
        </p:txBody>
      </p:sp>
      <p:pic>
        <p:nvPicPr>
          <p:cNvPr id="6" name="Resim 5" descr="metin içeren bir resim&#10;&#10;Açıklama otomatik olarak oluşturuldu">
            <a:extLst>
              <a:ext uri="{FF2B5EF4-FFF2-40B4-BE49-F238E27FC236}">
                <a16:creationId xmlns:a16="http://schemas.microsoft.com/office/drawing/2014/main" id="{3435A62F-2C1A-4949-8819-263A62663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0421" y="550344"/>
            <a:ext cx="6871157" cy="4145253"/>
          </a:xfrm>
          <a:prstGeom prst="rect">
            <a:avLst/>
          </a:prstGeom>
        </p:spPr>
      </p:pic>
    </p:spTree>
    <p:extLst>
      <p:ext uri="{BB962C8B-B14F-4D97-AF65-F5344CB8AC3E}">
        <p14:creationId xmlns:p14="http://schemas.microsoft.com/office/powerpoint/2010/main" val="293386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416320"/>
          </a:xfrm>
          <a:prstGeom prst="rect">
            <a:avLst/>
          </a:prstGeom>
          <a:noFill/>
        </p:spPr>
        <p:txBody>
          <a:bodyPr wrap="square" rtlCol="0">
            <a:spAutoFit/>
          </a:bodyPr>
          <a:lstStyle/>
          <a:p>
            <a:endParaRPr lang="tr-TR" sz="2400" b="1" dirty="0">
              <a:solidFill>
                <a:srgbClr val="FF0000"/>
              </a:solidFill>
            </a:endParaRPr>
          </a:p>
          <a:p>
            <a:endParaRPr lang="tr-TR" sz="2400" b="1" dirty="0">
              <a:solidFill>
                <a:srgbClr val="FF0000"/>
              </a:solidFill>
            </a:endParaRPr>
          </a:p>
          <a:p>
            <a:r>
              <a:rPr lang="tr-TR" sz="2800" b="1" dirty="0">
                <a:solidFill>
                  <a:srgbClr val="FF0000"/>
                </a:solidFill>
              </a:rPr>
              <a:t>«</a:t>
            </a:r>
            <a:r>
              <a:rPr lang="tr-TR" sz="2800" b="1" dirty="0" err="1">
                <a:solidFill>
                  <a:srgbClr val="FF0000"/>
                </a:solidFill>
              </a:rPr>
              <a:t>Ashâbü’l-Elf</a:t>
            </a:r>
            <a:r>
              <a:rPr lang="tr-TR" sz="2800" b="1" dirty="0">
                <a:solidFill>
                  <a:srgbClr val="FF0000"/>
                </a:solidFill>
              </a:rPr>
              <a:t>» </a:t>
            </a:r>
          </a:p>
          <a:p>
            <a:r>
              <a:rPr lang="tr-TR" sz="2800" dirty="0"/>
              <a:t>1000 ile 2000 arasında hadis rivayet eden </a:t>
            </a:r>
            <a:r>
              <a:rPr lang="tr-TR" sz="2800" dirty="0" err="1"/>
              <a:t>sahâbîler</a:t>
            </a:r>
            <a:r>
              <a:rPr lang="tr-TR" sz="2800" dirty="0"/>
              <a:t> için kullanılan terimdir.</a:t>
            </a:r>
          </a:p>
          <a:p>
            <a:endParaRPr lang="tr-TR" sz="2800" dirty="0"/>
          </a:p>
          <a:p>
            <a:r>
              <a:rPr lang="tr-TR" sz="2800" b="1" dirty="0">
                <a:solidFill>
                  <a:srgbClr val="FF0000"/>
                </a:solidFill>
              </a:rPr>
              <a:t>«</a:t>
            </a:r>
            <a:r>
              <a:rPr lang="tr-TR" sz="2800" b="1" dirty="0" err="1">
                <a:solidFill>
                  <a:srgbClr val="FF0000"/>
                </a:solidFill>
              </a:rPr>
              <a:t>Ashâbü’l-Ülûf</a:t>
            </a:r>
            <a:r>
              <a:rPr lang="tr-TR" sz="2800" b="1" dirty="0">
                <a:solidFill>
                  <a:srgbClr val="FF0000"/>
                </a:solidFill>
              </a:rPr>
              <a:t>» </a:t>
            </a:r>
          </a:p>
          <a:p>
            <a:r>
              <a:rPr lang="tr-TR" sz="2800" dirty="0"/>
              <a:t>2000’den fazla hadis rivayet eden </a:t>
            </a:r>
            <a:r>
              <a:rPr lang="tr-TR" sz="2800" dirty="0" err="1"/>
              <a:t>sahâbîler</a:t>
            </a:r>
            <a:r>
              <a:rPr lang="tr-TR" sz="2800" dirty="0"/>
              <a:t> için kullanılan terimdir.</a:t>
            </a:r>
          </a:p>
        </p:txBody>
      </p:sp>
    </p:spTree>
    <p:extLst>
      <p:ext uri="{BB962C8B-B14F-4D97-AF65-F5344CB8AC3E}">
        <p14:creationId xmlns:p14="http://schemas.microsoft.com/office/powerpoint/2010/main" val="1690379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078313"/>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a:t>Sahabe devrinde önemli hadis merkezleri </a:t>
            </a:r>
          </a:p>
          <a:p>
            <a:r>
              <a:rPr lang="tr-TR" sz="3200" dirty="0"/>
              <a:t>	Medine </a:t>
            </a:r>
          </a:p>
          <a:p>
            <a:r>
              <a:rPr lang="tr-TR" sz="3200" dirty="0"/>
              <a:t>		Mekke</a:t>
            </a:r>
          </a:p>
          <a:p>
            <a:r>
              <a:rPr lang="tr-TR" sz="3200" dirty="0"/>
              <a:t>			</a:t>
            </a:r>
            <a:r>
              <a:rPr lang="tr-TR" sz="3200" dirty="0" err="1"/>
              <a:t>Kûfe</a:t>
            </a:r>
            <a:r>
              <a:rPr lang="tr-TR" sz="3200" dirty="0"/>
              <a:t>		</a:t>
            </a:r>
          </a:p>
          <a:p>
            <a:r>
              <a:rPr lang="tr-TR" sz="3200" dirty="0"/>
              <a:t>				Basra</a:t>
            </a:r>
          </a:p>
          <a:p>
            <a:r>
              <a:rPr lang="tr-TR" sz="3200" dirty="0"/>
              <a:t>					Şam</a:t>
            </a:r>
          </a:p>
          <a:p>
            <a:r>
              <a:rPr lang="tr-TR" sz="3200" dirty="0"/>
              <a:t>						Mısır</a:t>
            </a:r>
          </a:p>
        </p:txBody>
      </p:sp>
    </p:spTree>
    <p:extLst>
      <p:ext uri="{BB962C8B-B14F-4D97-AF65-F5344CB8AC3E}">
        <p14:creationId xmlns:p14="http://schemas.microsoft.com/office/powerpoint/2010/main" val="155526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078313"/>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a:t>Medine</a:t>
            </a:r>
          </a:p>
          <a:p>
            <a:endParaRPr lang="tr-TR" sz="3200" dirty="0"/>
          </a:p>
          <a:p>
            <a:r>
              <a:rPr lang="tr-TR" sz="3200" dirty="0"/>
              <a:t>Sahabe: Hz. Ebu Bekir, Ömer, Ali, Ebu </a:t>
            </a:r>
            <a:r>
              <a:rPr lang="tr-TR" sz="3200" dirty="0" err="1"/>
              <a:t>Hureyre</a:t>
            </a:r>
            <a:r>
              <a:rPr lang="tr-TR" sz="3200" dirty="0"/>
              <a:t>, Abdullah b. Ömer,</a:t>
            </a:r>
          </a:p>
          <a:p>
            <a:r>
              <a:rPr lang="tr-TR" sz="3200" dirty="0"/>
              <a:t>Ebu Said el-</a:t>
            </a:r>
            <a:r>
              <a:rPr lang="tr-TR" sz="3200" dirty="0" err="1"/>
              <a:t>Hudri</a:t>
            </a:r>
            <a:r>
              <a:rPr lang="tr-TR" sz="3200" dirty="0"/>
              <a:t>, </a:t>
            </a:r>
            <a:r>
              <a:rPr lang="tr-TR" sz="3200" dirty="0" err="1"/>
              <a:t>Zeyd</a:t>
            </a:r>
            <a:r>
              <a:rPr lang="tr-TR" sz="3200" dirty="0"/>
              <a:t> b. Sabit</a:t>
            </a:r>
          </a:p>
          <a:p>
            <a:endParaRPr lang="tr-TR" sz="3200" dirty="0"/>
          </a:p>
          <a:p>
            <a:r>
              <a:rPr lang="tr-TR" sz="3200" dirty="0"/>
              <a:t>Tabiin: Said b. </a:t>
            </a:r>
            <a:r>
              <a:rPr lang="tr-TR" sz="3200" dirty="0" err="1"/>
              <a:t>Müseyyeb</a:t>
            </a:r>
            <a:r>
              <a:rPr lang="tr-TR" sz="3200" dirty="0"/>
              <a:t>, </a:t>
            </a:r>
            <a:r>
              <a:rPr lang="tr-TR" sz="3200" dirty="0" err="1"/>
              <a:t>Urve</a:t>
            </a:r>
            <a:r>
              <a:rPr lang="tr-TR" sz="3200" dirty="0"/>
              <a:t> b. </a:t>
            </a:r>
            <a:r>
              <a:rPr lang="tr-TR" sz="3200" dirty="0" err="1"/>
              <a:t>Zübeyr</a:t>
            </a:r>
            <a:r>
              <a:rPr lang="tr-TR" sz="3200" dirty="0"/>
              <a:t>, Ubeydullah b. </a:t>
            </a:r>
            <a:r>
              <a:rPr lang="tr-TR" sz="3200" dirty="0" err="1"/>
              <a:t>Abdillah</a:t>
            </a:r>
            <a:r>
              <a:rPr lang="tr-TR" sz="3200" dirty="0"/>
              <a:t>, </a:t>
            </a:r>
            <a:r>
              <a:rPr lang="tr-TR" sz="3200" dirty="0" err="1"/>
              <a:t>Nafi</a:t>
            </a:r>
            <a:r>
              <a:rPr lang="tr-TR" sz="3200" dirty="0"/>
              <a:t> Mevla Ömer, </a:t>
            </a:r>
            <a:r>
              <a:rPr lang="tr-TR" sz="3200" dirty="0" err="1"/>
              <a:t>Ebu’z-Zinad</a:t>
            </a:r>
            <a:endParaRPr lang="tr-TR" sz="3200" dirty="0"/>
          </a:p>
        </p:txBody>
      </p:sp>
    </p:spTree>
    <p:extLst>
      <p:ext uri="{BB962C8B-B14F-4D97-AF65-F5344CB8AC3E}">
        <p14:creationId xmlns:p14="http://schemas.microsoft.com/office/powerpoint/2010/main" val="295075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078313"/>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a:t>Mekke</a:t>
            </a:r>
          </a:p>
          <a:p>
            <a:endParaRPr lang="tr-TR" sz="3200" dirty="0"/>
          </a:p>
          <a:p>
            <a:r>
              <a:rPr lang="tr-TR" sz="3200" dirty="0"/>
              <a:t>Sahabe: </a:t>
            </a:r>
            <a:r>
              <a:rPr lang="tr-TR" sz="3200" dirty="0" err="1"/>
              <a:t>Muaz</a:t>
            </a:r>
            <a:r>
              <a:rPr lang="tr-TR" sz="3200" dirty="0"/>
              <a:t> b. Cebel, Abdullah b. Abbas, </a:t>
            </a:r>
            <a:r>
              <a:rPr lang="tr-TR" sz="3200" dirty="0" err="1"/>
              <a:t>Attab</a:t>
            </a:r>
            <a:r>
              <a:rPr lang="tr-TR" sz="3200" dirty="0"/>
              <a:t> b. </a:t>
            </a:r>
            <a:r>
              <a:rPr lang="tr-TR" sz="3200" dirty="0" err="1"/>
              <a:t>Üseyd</a:t>
            </a:r>
            <a:endParaRPr lang="tr-TR" sz="3200" dirty="0"/>
          </a:p>
          <a:p>
            <a:endParaRPr lang="tr-TR" sz="3200" dirty="0"/>
          </a:p>
          <a:p>
            <a:r>
              <a:rPr lang="tr-TR" sz="3200" dirty="0"/>
              <a:t>Tabiin: </a:t>
            </a:r>
            <a:r>
              <a:rPr lang="tr-TR" sz="3200" dirty="0" err="1"/>
              <a:t>Mücahid</a:t>
            </a:r>
            <a:r>
              <a:rPr lang="tr-TR" sz="3200" dirty="0"/>
              <a:t> b. </a:t>
            </a:r>
            <a:r>
              <a:rPr lang="tr-TR" sz="3200" dirty="0" err="1"/>
              <a:t>Cebr</a:t>
            </a:r>
            <a:r>
              <a:rPr lang="tr-TR" sz="3200" dirty="0"/>
              <a:t>, </a:t>
            </a:r>
            <a:r>
              <a:rPr lang="tr-TR" sz="3200" dirty="0" err="1"/>
              <a:t>İkrime</a:t>
            </a:r>
            <a:r>
              <a:rPr lang="tr-TR" sz="3200" dirty="0"/>
              <a:t> Mevla </a:t>
            </a:r>
            <a:r>
              <a:rPr lang="tr-TR" sz="3200" dirty="0" err="1"/>
              <a:t>ibn</a:t>
            </a:r>
            <a:r>
              <a:rPr lang="tr-TR" sz="3200" dirty="0"/>
              <a:t> Abbas, Ata b. </a:t>
            </a:r>
            <a:r>
              <a:rPr lang="tr-TR" sz="3200" dirty="0" err="1"/>
              <a:t>Ebi</a:t>
            </a:r>
            <a:r>
              <a:rPr lang="tr-TR" sz="3200" dirty="0"/>
              <a:t> </a:t>
            </a:r>
            <a:r>
              <a:rPr lang="tr-TR" sz="3200" dirty="0" err="1"/>
              <a:t>Rabah</a:t>
            </a:r>
            <a:r>
              <a:rPr lang="tr-TR" sz="3200" dirty="0"/>
              <a:t>, Tavus b. </a:t>
            </a:r>
            <a:r>
              <a:rPr lang="tr-TR" sz="3200" dirty="0" err="1"/>
              <a:t>Keysan</a:t>
            </a:r>
            <a:endParaRPr lang="tr-TR" sz="3200" dirty="0"/>
          </a:p>
          <a:p>
            <a:endParaRPr lang="tr-TR" sz="3200" dirty="0"/>
          </a:p>
        </p:txBody>
      </p:sp>
    </p:spTree>
    <p:extLst>
      <p:ext uri="{BB962C8B-B14F-4D97-AF65-F5344CB8AC3E}">
        <p14:creationId xmlns:p14="http://schemas.microsoft.com/office/powerpoint/2010/main" val="1280958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078313"/>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err="1"/>
              <a:t>Kûfe</a:t>
            </a:r>
            <a:endParaRPr lang="tr-TR" sz="3200" dirty="0"/>
          </a:p>
          <a:p>
            <a:endParaRPr lang="tr-TR" sz="3200" dirty="0"/>
          </a:p>
          <a:p>
            <a:r>
              <a:rPr lang="tr-TR" sz="3200" dirty="0"/>
              <a:t>Sahabe: Hz. Ali, Abdullah b. </a:t>
            </a:r>
            <a:r>
              <a:rPr lang="tr-TR" sz="3200" dirty="0" err="1"/>
              <a:t>Mesud</a:t>
            </a:r>
            <a:r>
              <a:rPr lang="tr-TR" sz="3200" dirty="0"/>
              <a:t>, </a:t>
            </a:r>
            <a:r>
              <a:rPr lang="tr-TR" sz="3200" dirty="0" err="1"/>
              <a:t>Sa’d</a:t>
            </a:r>
            <a:r>
              <a:rPr lang="tr-TR" sz="3200" dirty="0"/>
              <a:t> b. </a:t>
            </a:r>
            <a:r>
              <a:rPr lang="tr-TR" sz="3200" dirty="0" err="1"/>
              <a:t>Ebi</a:t>
            </a:r>
            <a:r>
              <a:rPr lang="tr-TR" sz="3200" dirty="0"/>
              <a:t> </a:t>
            </a:r>
            <a:r>
              <a:rPr lang="tr-TR" sz="3200" dirty="0" err="1"/>
              <a:t>Vakkas</a:t>
            </a:r>
            <a:r>
              <a:rPr lang="tr-TR" sz="3200" dirty="0"/>
              <a:t>, </a:t>
            </a:r>
            <a:r>
              <a:rPr lang="tr-TR" sz="3200" dirty="0" err="1"/>
              <a:t>Zeyd</a:t>
            </a:r>
            <a:r>
              <a:rPr lang="tr-TR" sz="3200" dirty="0"/>
              <a:t> b. Sabit, Huzeyfe b. el-</a:t>
            </a:r>
            <a:r>
              <a:rPr lang="tr-TR" sz="3200" dirty="0" err="1"/>
              <a:t>Yeman</a:t>
            </a:r>
            <a:r>
              <a:rPr lang="tr-TR" sz="3200" dirty="0"/>
              <a:t>, </a:t>
            </a:r>
            <a:r>
              <a:rPr lang="tr-TR" sz="3200" dirty="0" err="1"/>
              <a:t>Ebû</a:t>
            </a:r>
            <a:r>
              <a:rPr lang="tr-TR" sz="3200" dirty="0"/>
              <a:t> Musa el-</a:t>
            </a:r>
            <a:r>
              <a:rPr lang="tr-TR" sz="3200" dirty="0" err="1"/>
              <a:t>Eşari</a:t>
            </a:r>
            <a:r>
              <a:rPr lang="tr-TR" sz="3200" dirty="0"/>
              <a:t>, </a:t>
            </a:r>
            <a:r>
              <a:rPr lang="tr-TR" sz="3200" dirty="0" err="1"/>
              <a:t>Muğire</a:t>
            </a:r>
            <a:r>
              <a:rPr lang="tr-TR" sz="3200" dirty="0"/>
              <a:t> b. Şube</a:t>
            </a:r>
          </a:p>
          <a:p>
            <a:endParaRPr lang="tr-TR" sz="3200" dirty="0"/>
          </a:p>
          <a:p>
            <a:r>
              <a:rPr lang="tr-TR" sz="3200" dirty="0"/>
              <a:t>Tabiin: </a:t>
            </a:r>
            <a:r>
              <a:rPr lang="tr-TR" sz="3200" dirty="0" err="1"/>
              <a:t>Mesruk</a:t>
            </a:r>
            <a:r>
              <a:rPr lang="tr-TR" sz="3200" dirty="0"/>
              <a:t> b. </a:t>
            </a:r>
            <a:r>
              <a:rPr lang="tr-TR" sz="3200" dirty="0" err="1"/>
              <a:t>Ecda</a:t>
            </a:r>
            <a:r>
              <a:rPr lang="tr-TR" sz="3200" dirty="0"/>
              <a:t>, İbrahim en-</a:t>
            </a:r>
            <a:r>
              <a:rPr lang="tr-TR" sz="3200" dirty="0" err="1"/>
              <a:t>Nehai</a:t>
            </a:r>
            <a:r>
              <a:rPr lang="tr-TR" sz="3200" dirty="0"/>
              <a:t>, Said b. </a:t>
            </a:r>
            <a:r>
              <a:rPr lang="tr-TR" sz="3200" dirty="0" err="1"/>
              <a:t>Cübeyr</a:t>
            </a:r>
            <a:endParaRPr lang="tr-TR" sz="3200" dirty="0"/>
          </a:p>
          <a:p>
            <a:endParaRPr lang="tr-TR" sz="3200" dirty="0"/>
          </a:p>
        </p:txBody>
      </p:sp>
    </p:spTree>
    <p:extLst>
      <p:ext uri="{BB962C8B-B14F-4D97-AF65-F5344CB8AC3E}">
        <p14:creationId xmlns:p14="http://schemas.microsoft.com/office/powerpoint/2010/main" val="257860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570756"/>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a:t>Basra</a:t>
            </a:r>
          </a:p>
          <a:p>
            <a:endParaRPr lang="tr-TR" sz="3200" dirty="0"/>
          </a:p>
          <a:p>
            <a:r>
              <a:rPr lang="tr-TR" sz="3200" dirty="0"/>
              <a:t>Sahabe: Enes b. Malik, İmran b. </a:t>
            </a:r>
            <a:r>
              <a:rPr lang="tr-TR" sz="3200" dirty="0" err="1"/>
              <a:t>Husayn</a:t>
            </a:r>
            <a:r>
              <a:rPr lang="tr-TR" sz="3200" dirty="0"/>
              <a:t>, Ebu </a:t>
            </a:r>
            <a:r>
              <a:rPr lang="tr-TR" sz="3200" dirty="0" err="1"/>
              <a:t>Bekre</a:t>
            </a:r>
            <a:r>
              <a:rPr lang="tr-TR" sz="3200" dirty="0"/>
              <a:t>, Ebu Musa el-</a:t>
            </a:r>
            <a:r>
              <a:rPr lang="tr-TR" sz="3200" dirty="0" err="1"/>
              <a:t>Eşari</a:t>
            </a:r>
            <a:endParaRPr lang="tr-TR" sz="3200" dirty="0"/>
          </a:p>
          <a:p>
            <a:endParaRPr lang="tr-TR" sz="3200" dirty="0"/>
          </a:p>
          <a:p>
            <a:r>
              <a:rPr lang="tr-TR" sz="3200" dirty="0"/>
              <a:t>Tabiin: Rafi b. </a:t>
            </a:r>
            <a:r>
              <a:rPr lang="tr-TR" sz="3200" dirty="0" err="1"/>
              <a:t>Mihran</a:t>
            </a:r>
            <a:r>
              <a:rPr lang="tr-TR" sz="3200" dirty="0"/>
              <a:t>, Hasan el-Basri, </a:t>
            </a:r>
            <a:r>
              <a:rPr lang="tr-TR" sz="3200" dirty="0" err="1"/>
              <a:t>İbn</a:t>
            </a:r>
            <a:r>
              <a:rPr lang="tr-TR" sz="3200" dirty="0"/>
              <a:t> </a:t>
            </a:r>
            <a:r>
              <a:rPr lang="tr-TR" sz="3200" dirty="0" err="1"/>
              <a:t>Sirin</a:t>
            </a:r>
            <a:r>
              <a:rPr lang="tr-TR" sz="3200" dirty="0"/>
              <a:t>, </a:t>
            </a:r>
            <a:r>
              <a:rPr lang="tr-TR" sz="3200" dirty="0" err="1"/>
              <a:t>Ebu’ş-Şa’sa</a:t>
            </a:r>
            <a:r>
              <a:rPr lang="tr-TR" sz="3200" dirty="0"/>
              <a:t>, Ebu </a:t>
            </a:r>
            <a:r>
              <a:rPr lang="tr-TR" sz="3200" dirty="0" err="1"/>
              <a:t>Bürde</a:t>
            </a:r>
            <a:endParaRPr lang="tr-TR" sz="3200" dirty="0"/>
          </a:p>
          <a:p>
            <a:endParaRPr lang="tr-TR" sz="3200" dirty="0"/>
          </a:p>
        </p:txBody>
      </p:sp>
    </p:spTree>
    <p:extLst>
      <p:ext uri="{BB962C8B-B14F-4D97-AF65-F5344CB8AC3E}">
        <p14:creationId xmlns:p14="http://schemas.microsoft.com/office/powerpoint/2010/main" val="2173235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078313"/>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a:t>Şam</a:t>
            </a:r>
          </a:p>
          <a:p>
            <a:endParaRPr lang="tr-TR" sz="3200" dirty="0"/>
          </a:p>
          <a:p>
            <a:r>
              <a:rPr lang="tr-TR" sz="3200" dirty="0"/>
              <a:t>Sahabe: </a:t>
            </a:r>
            <a:r>
              <a:rPr lang="tr-TR" sz="3200" dirty="0" err="1"/>
              <a:t>Muaz</a:t>
            </a:r>
            <a:r>
              <a:rPr lang="tr-TR" sz="3200" dirty="0"/>
              <a:t> b. Cebel, </a:t>
            </a:r>
            <a:r>
              <a:rPr lang="tr-TR" sz="3200" dirty="0" err="1"/>
              <a:t>Ubade</a:t>
            </a:r>
            <a:r>
              <a:rPr lang="tr-TR" sz="3200" dirty="0"/>
              <a:t> b. </a:t>
            </a:r>
            <a:r>
              <a:rPr lang="tr-TR" sz="3200" dirty="0" err="1"/>
              <a:t>Samit</a:t>
            </a:r>
            <a:r>
              <a:rPr lang="tr-TR" sz="3200" dirty="0"/>
              <a:t>, </a:t>
            </a:r>
            <a:r>
              <a:rPr lang="tr-TR" sz="3200" dirty="0" err="1"/>
              <a:t>Ebu’d-Derda</a:t>
            </a:r>
            <a:r>
              <a:rPr lang="tr-TR" sz="3200" dirty="0"/>
              <a:t>, Ebu </a:t>
            </a:r>
            <a:r>
              <a:rPr lang="tr-TR" sz="3200" dirty="0" err="1"/>
              <a:t>Ubeyde</a:t>
            </a:r>
            <a:r>
              <a:rPr lang="tr-TR" sz="3200" dirty="0"/>
              <a:t> b. el-Cerrah, </a:t>
            </a:r>
            <a:r>
              <a:rPr lang="tr-TR" sz="3200" dirty="0" err="1"/>
              <a:t>Şurahbil</a:t>
            </a:r>
            <a:r>
              <a:rPr lang="tr-TR" sz="3200" dirty="0"/>
              <a:t> b. </a:t>
            </a:r>
            <a:r>
              <a:rPr lang="tr-TR" sz="3200" dirty="0" err="1"/>
              <a:t>Hasene</a:t>
            </a:r>
            <a:r>
              <a:rPr lang="tr-TR" sz="3200" dirty="0"/>
              <a:t>, </a:t>
            </a:r>
            <a:r>
              <a:rPr lang="tr-TR" sz="3200" dirty="0" err="1"/>
              <a:t>Mikdam</a:t>
            </a:r>
            <a:r>
              <a:rPr lang="tr-TR" sz="3200" dirty="0"/>
              <a:t> b. </a:t>
            </a:r>
            <a:r>
              <a:rPr lang="tr-TR" sz="3200" dirty="0" err="1"/>
              <a:t>Madikerib</a:t>
            </a:r>
            <a:endParaRPr lang="tr-TR" sz="3200" dirty="0"/>
          </a:p>
          <a:p>
            <a:endParaRPr lang="tr-TR" sz="3200" dirty="0"/>
          </a:p>
          <a:p>
            <a:r>
              <a:rPr lang="tr-TR" sz="3200" dirty="0"/>
              <a:t>Tabiin: Ebu İdris el-</a:t>
            </a:r>
            <a:r>
              <a:rPr lang="tr-TR" sz="3200" dirty="0" err="1"/>
              <a:t>Havlani</a:t>
            </a:r>
            <a:r>
              <a:rPr lang="tr-TR" sz="3200" dirty="0"/>
              <a:t>, Ömer b. </a:t>
            </a:r>
            <a:r>
              <a:rPr lang="tr-TR" sz="3200" dirty="0" err="1"/>
              <a:t>Abdilaziz</a:t>
            </a:r>
            <a:r>
              <a:rPr lang="tr-TR" sz="3200" dirty="0"/>
              <a:t>, </a:t>
            </a:r>
            <a:r>
              <a:rPr lang="tr-TR" sz="3200" dirty="0" err="1"/>
              <a:t>Kabu’l-Ahbar</a:t>
            </a:r>
            <a:endParaRPr lang="tr-TR" sz="3200" dirty="0"/>
          </a:p>
          <a:p>
            <a:endParaRPr lang="tr-TR" sz="3200" dirty="0"/>
          </a:p>
        </p:txBody>
      </p:sp>
    </p:spTree>
    <p:extLst>
      <p:ext uri="{BB962C8B-B14F-4D97-AF65-F5344CB8AC3E}">
        <p14:creationId xmlns:p14="http://schemas.microsoft.com/office/powerpoint/2010/main" val="365957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2554545"/>
          </a:xfrm>
          <a:prstGeom prst="rect">
            <a:avLst/>
          </a:prstGeom>
          <a:noFill/>
        </p:spPr>
        <p:txBody>
          <a:bodyPr wrap="square" rtlCol="0">
            <a:spAutoFit/>
          </a:bodyPr>
          <a:lstStyle/>
          <a:p>
            <a:pPr algn="ctr"/>
            <a:endParaRPr lang="tr-TR" sz="4000" b="1" dirty="0"/>
          </a:p>
          <a:p>
            <a:pPr algn="ctr"/>
            <a:endParaRPr lang="tr-TR" sz="4000" b="1" dirty="0"/>
          </a:p>
          <a:p>
            <a:pPr algn="ctr"/>
            <a:endParaRPr lang="tr-TR" sz="4000" b="1" dirty="0"/>
          </a:p>
          <a:p>
            <a:pPr algn="ctr"/>
            <a:r>
              <a:rPr lang="tr-TR" sz="4000" b="1" dirty="0"/>
              <a:t>5. HADİS İLMİNİN TARİHÇESİ</a:t>
            </a:r>
          </a:p>
        </p:txBody>
      </p:sp>
    </p:spTree>
    <p:extLst>
      <p:ext uri="{BB962C8B-B14F-4D97-AF65-F5344CB8AC3E}">
        <p14:creationId xmlns:p14="http://schemas.microsoft.com/office/powerpoint/2010/main" val="4135490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078313"/>
          </a:xfrm>
          <a:prstGeom prst="rect">
            <a:avLst/>
          </a:prstGeom>
          <a:noFill/>
        </p:spPr>
        <p:txBody>
          <a:bodyPr wrap="square" rtlCol="0">
            <a:spAutoFit/>
          </a:bodyPr>
          <a:lstStyle/>
          <a:p>
            <a:endParaRPr lang="tr-TR" dirty="0"/>
          </a:p>
          <a:p>
            <a:pPr algn="ctr"/>
            <a:endParaRPr lang="tr-TR" sz="2800" b="1" dirty="0"/>
          </a:p>
          <a:p>
            <a:pPr algn="ctr"/>
            <a:r>
              <a:rPr lang="tr-TR" sz="3600" b="1" dirty="0"/>
              <a:t>Sahabe Devri Önemli Hadis Merkezleri</a:t>
            </a:r>
          </a:p>
          <a:p>
            <a:endParaRPr lang="tr-TR" dirty="0"/>
          </a:p>
          <a:p>
            <a:r>
              <a:rPr lang="tr-TR" sz="3200" dirty="0"/>
              <a:t>Mısır</a:t>
            </a:r>
          </a:p>
          <a:p>
            <a:endParaRPr lang="tr-TR" sz="3200" dirty="0"/>
          </a:p>
          <a:p>
            <a:r>
              <a:rPr lang="tr-TR" sz="3200" dirty="0"/>
              <a:t>Sahabe: </a:t>
            </a:r>
            <a:r>
              <a:rPr lang="tr-TR" sz="3200" dirty="0" err="1"/>
              <a:t>Amr</a:t>
            </a:r>
            <a:r>
              <a:rPr lang="tr-TR" sz="3200" dirty="0"/>
              <a:t> b. el-As, Abdullah b. </a:t>
            </a:r>
            <a:r>
              <a:rPr lang="tr-TR" sz="3200" dirty="0" err="1"/>
              <a:t>Amr</a:t>
            </a:r>
            <a:r>
              <a:rPr lang="tr-TR" sz="3200" dirty="0"/>
              <a:t> b. el-As, Ukbe b. Amir</a:t>
            </a:r>
          </a:p>
          <a:p>
            <a:endParaRPr lang="tr-TR" sz="3200" dirty="0"/>
          </a:p>
          <a:p>
            <a:r>
              <a:rPr lang="tr-TR" sz="3200" dirty="0"/>
              <a:t>Tabiin: </a:t>
            </a:r>
            <a:r>
              <a:rPr lang="tr-TR" sz="3200" dirty="0" err="1"/>
              <a:t>Mersed</a:t>
            </a:r>
            <a:r>
              <a:rPr lang="tr-TR" sz="3200" dirty="0"/>
              <a:t> b. </a:t>
            </a:r>
            <a:r>
              <a:rPr lang="tr-TR" sz="3200" dirty="0" err="1"/>
              <a:t>Abdillah</a:t>
            </a:r>
            <a:r>
              <a:rPr lang="tr-TR" sz="3200" dirty="0"/>
              <a:t>, Abdullah b. Süleyman et-Tavil, Ömer b. Haris</a:t>
            </a:r>
          </a:p>
          <a:p>
            <a:endParaRPr lang="tr-TR" sz="3200" dirty="0"/>
          </a:p>
        </p:txBody>
      </p:sp>
    </p:spTree>
    <p:extLst>
      <p:ext uri="{BB962C8B-B14F-4D97-AF65-F5344CB8AC3E}">
        <p14:creationId xmlns:p14="http://schemas.microsoft.com/office/powerpoint/2010/main" val="4159438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3174477" y="5439458"/>
            <a:ext cx="10883348" cy="1015663"/>
          </a:xfrm>
          <a:prstGeom prst="rect">
            <a:avLst/>
          </a:prstGeom>
          <a:noFill/>
        </p:spPr>
        <p:txBody>
          <a:bodyPr wrap="square" rtlCol="0">
            <a:spAutoFit/>
          </a:bodyPr>
          <a:lstStyle/>
          <a:p>
            <a:r>
              <a:rPr lang="tr-TR" sz="2000" dirty="0"/>
              <a:t>C</a:t>
            </a:r>
          </a:p>
          <a:p>
            <a:r>
              <a:rPr lang="tr-TR" sz="2000" dirty="0"/>
              <a:t>Şehir, VIII. yüzyılda </a:t>
            </a:r>
            <a:r>
              <a:rPr lang="tr-TR" sz="2000" dirty="0" err="1"/>
              <a:t>Abbâsî</a:t>
            </a:r>
            <a:r>
              <a:rPr lang="tr-TR" sz="2000" dirty="0"/>
              <a:t> Halifesi </a:t>
            </a:r>
            <a:r>
              <a:rPr lang="tr-TR" sz="2000" dirty="0" err="1"/>
              <a:t>Ebû</a:t>
            </a:r>
            <a:r>
              <a:rPr lang="tr-TR" sz="2000" dirty="0"/>
              <a:t> </a:t>
            </a:r>
            <a:r>
              <a:rPr lang="tr-TR" sz="2000" dirty="0" err="1"/>
              <a:t>Ca‘fer</a:t>
            </a:r>
            <a:r>
              <a:rPr lang="tr-TR" sz="2000" dirty="0"/>
              <a:t> el-</a:t>
            </a:r>
            <a:r>
              <a:rPr lang="tr-TR" sz="2000" dirty="0" err="1"/>
              <a:t>Mansûr</a:t>
            </a:r>
            <a:r>
              <a:rPr lang="tr-TR" sz="2000" dirty="0"/>
              <a:t> </a:t>
            </a:r>
          </a:p>
          <a:p>
            <a:r>
              <a:rPr lang="tr-TR" sz="2000" dirty="0"/>
              <a:t>tarafından kurulmuştur.</a:t>
            </a:r>
          </a:p>
        </p:txBody>
      </p:sp>
      <p:pic>
        <p:nvPicPr>
          <p:cNvPr id="5" name="Resim 4" descr="metin içeren bir resim&#10;&#10;Açıklama otomatik olarak oluşturuldu">
            <a:extLst>
              <a:ext uri="{FF2B5EF4-FFF2-40B4-BE49-F238E27FC236}">
                <a16:creationId xmlns:a16="http://schemas.microsoft.com/office/drawing/2014/main" id="{5AA0EFF0-37DA-41C9-827A-FB5E75728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477" y="219697"/>
            <a:ext cx="5843046" cy="4970771"/>
          </a:xfrm>
          <a:prstGeom prst="rect">
            <a:avLst/>
          </a:prstGeom>
        </p:spPr>
      </p:pic>
    </p:spTree>
    <p:extLst>
      <p:ext uri="{BB962C8B-B14F-4D97-AF65-F5344CB8AC3E}">
        <p14:creationId xmlns:p14="http://schemas.microsoft.com/office/powerpoint/2010/main" val="2957884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093428"/>
          </a:xfrm>
          <a:prstGeom prst="rect">
            <a:avLst/>
          </a:prstGeom>
          <a:noFill/>
        </p:spPr>
        <p:txBody>
          <a:bodyPr wrap="square" rtlCol="0">
            <a:spAutoFit/>
          </a:bodyPr>
          <a:lstStyle/>
          <a:p>
            <a:r>
              <a:rPr lang="tr-TR" sz="3600" b="1" dirty="0"/>
              <a:t>Bölgelere Dair Eserler:</a:t>
            </a:r>
          </a:p>
          <a:p>
            <a:endParaRPr lang="tr-TR" sz="3200" dirty="0"/>
          </a:p>
          <a:p>
            <a:r>
              <a:rPr lang="tr-TR" sz="3200" dirty="0"/>
              <a:t>Hakim en-</a:t>
            </a:r>
            <a:r>
              <a:rPr lang="tr-TR" sz="3200" dirty="0" err="1"/>
              <a:t>Nisaburi</a:t>
            </a:r>
            <a:r>
              <a:rPr lang="tr-TR" sz="3200" dirty="0"/>
              <a:t> (405), </a:t>
            </a:r>
            <a:r>
              <a:rPr lang="tr-TR" sz="3200" dirty="0" err="1"/>
              <a:t>Tarihu</a:t>
            </a:r>
            <a:r>
              <a:rPr lang="tr-TR" sz="3200" dirty="0"/>
              <a:t> </a:t>
            </a:r>
            <a:r>
              <a:rPr lang="tr-TR" sz="3200" dirty="0" err="1"/>
              <a:t>Nisabur</a:t>
            </a:r>
            <a:endParaRPr lang="tr-TR" sz="3200" dirty="0"/>
          </a:p>
          <a:p>
            <a:r>
              <a:rPr lang="tr-TR" sz="3200" dirty="0"/>
              <a:t>Ebu </a:t>
            </a:r>
            <a:r>
              <a:rPr lang="tr-TR" sz="3200" dirty="0" err="1"/>
              <a:t>Nuaym</a:t>
            </a:r>
            <a:r>
              <a:rPr lang="tr-TR" sz="3200" dirty="0"/>
              <a:t> el-</a:t>
            </a:r>
            <a:r>
              <a:rPr lang="tr-TR" sz="3200" dirty="0" err="1"/>
              <a:t>İsfahani</a:t>
            </a:r>
            <a:r>
              <a:rPr lang="tr-TR" sz="3200" dirty="0"/>
              <a:t> (430), </a:t>
            </a:r>
            <a:r>
              <a:rPr lang="tr-TR" sz="3200" dirty="0" err="1"/>
              <a:t>Tarihu</a:t>
            </a:r>
            <a:r>
              <a:rPr lang="tr-TR" sz="3200" dirty="0"/>
              <a:t> İsfahan</a:t>
            </a:r>
          </a:p>
          <a:p>
            <a:r>
              <a:rPr lang="tr-TR" sz="3200" dirty="0" err="1"/>
              <a:t>Hatib</a:t>
            </a:r>
            <a:r>
              <a:rPr lang="tr-TR" sz="3200" dirty="0"/>
              <a:t> el-Bağdadi (463), </a:t>
            </a:r>
            <a:r>
              <a:rPr lang="tr-TR" sz="3200" dirty="0" err="1"/>
              <a:t>Tarihu</a:t>
            </a:r>
            <a:r>
              <a:rPr lang="tr-TR" sz="3200" dirty="0"/>
              <a:t> </a:t>
            </a:r>
            <a:r>
              <a:rPr lang="tr-TR" sz="3200" dirty="0" err="1"/>
              <a:t>Bağdad</a:t>
            </a:r>
            <a:endParaRPr lang="tr-TR" sz="3200" dirty="0"/>
          </a:p>
          <a:p>
            <a:r>
              <a:rPr lang="tr-TR" sz="3200" dirty="0" err="1"/>
              <a:t>İbn</a:t>
            </a:r>
            <a:r>
              <a:rPr lang="tr-TR" sz="3200" dirty="0"/>
              <a:t> </a:t>
            </a:r>
            <a:r>
              <a:rPr lang="tr-TR" sz="3200" dirty="0" err="1"/>
              <a:t>Asakir</a:t>
            </a:r>
            <a:r>
              <a:rPr lang="tr-TR" sz="3200" dirty="0"/>
              <a:t> (571), </a:t>
            </a:r>
            <a:r>
              <a:rPr lang="tr-TR" sz="3200" dirty="0" err="1"/>
              <a:t>Tarihu</a:t>
            </a:r>
            <a:r>
              <a:rPr lang="tr-TR" sz="3200" dirty="0"/>
              <a:t> </a:t>
            </a:r>
            <a:r>
              <a:rPr lang="tr-TR" sz="3200" dirty="0" err="1"/>
              <a:t>Dımeşk</a:t>
            </a:r>
            <a:endParaRPr lang="tr-TR" sz="3200" dirty="0"/>
          </a:p>
          <a:p>
            <a:endParaRPr lang="tr-TR" sz="3200" dirty="0"/>
          </a:p>
          <a:p>
            <a:r>
              <a:rPr lang="tr-TR" sz="3200" dirty="0" err="1"/>
              <a:t>İbn</a:t>
            </a:r>
            <a:r>
              <a:rPr lang="tr-TR" sz="3200" dirty="0"/>
              <a:t> </a:t>
            </a:r>
            <a:r>
              <a:rPr lang="tr-TR" sz="3200" dirty="0" err="1"/>
              <a:t>Hibban</a:t>
            </a:r>
            <a:r>
              <a:rPr lang="tr-TR" sz="3200" dirty="0"/>
              <a:t> (354), </a:t>
            </a:r>
            <a:r>
              <a:rPr lang="tr-TR" sz="3200" dirty="0" err="1"/>
              <a:t>Meşahiru</a:t>
            </a:r>
            <a:r>
              <a:rPr lang="tr-TR" sz="3200" dirty="0"/>
              <a:t> </a:t>
            </a:r>
            <a:r>
              <a:rPr lang="tr-TR" sz="3200" dirty="0" err="1"/>
              <a:t>Ulemai’l-Emsar</a:t>
            </a:r>
            <a:endParaRPr lang="tr-TR" sz="3200" dirty="0"/>
          </a:p>
        </p:txBody>
      </p:sp>
    </p:spTree>
    <p:extLst>
      <p:ext uri="{BB962C8B-B14F-4D97-AF65-F5344CB8AC3E}">
        <p14:creationId xmlns:p14="http://schemas.microsoft.com/office/powerpoint/2010/main" val="404392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262979"/>
          </a:xfrm>
          <a:prstGeom prst="rect">
            <a:avLst/>
          </a:prstGeom>
          <a:noFill/>
        </p:spPr>
        <p:txBody>
          <a:bodyPr wrap="square" rtlCol="0">
            <a:spAutoFit/>
          </a:bodyPr>
          <a:lstStyle/>
          <a:p>
            <a:r>
              <a:rPr lang="tr-TR" sz="2800" dirty="0" err="1"/>
              <a:t>Sahabe’den</a:t>
            </a:r>
            <a:r>
              <a:rPr lang="tr-TR" sz="2800" dirty="0"/>
              <a:t> sonra gelen </a:t>
            </a:r>
            <a:r>
              <a:rPr lang="tr-TR" sz="2800" dirty="0" err="1"/>
              <a:t>tâbiun</a:t>
            </a:r>
            <a:r>
              <a:rPr lang="tr-TR" sz="2800" dirty="0"/>
              <a:t> döneminde hadislerin konularına göre tasnif edildiği eserler yazılmıştır. Böylece hadis tarihinde tasnif faaliyeti başlamıştır. </a:t>
            </a:r>
          </a:p>
          <a:p>
            <a:endParaRPr lang="tr-TR" sz="2800" dirty="0"/>
          </a:p>
          <a:p>
            <a:r>
              <a:rPr lang="tr-TR" sz="2800" dirty="0" err="1"/>
              <a:t>Sahabe’den</a:t>
            </a:r>
            <a:r>
              <a:rPr lang="tr-TR" sz="2800" dirty="0"/>
              <a:t> sonraki bu dönemin en önemli hadisçileri arasında şu isimler sayılabilir: </a:t>
            </a:r>
          </a:p>
          <a:p>
            <a:endParaRPr lang="tr-TR" sz="2800" dirty="0"/>
          </a:p>
          <a:p>
            <a:r>
              <a:rPr lang="tr-TR" sz="2800" dirty="0"/>
              <a:t>• </a:t>
            </a:r>
            <a:r>
              <a:rPr lang="tr-TR" sz="2800" dirty="0" err="1"/>
              <a:t>Hemmam</a:t>
            </a:r>
            <a:r>
              <a:rPr lang="tr-TR" sz="2800" dirty="0"/>
              <a:t> b. </a:t>
            </a:r>
            <a:r>
              <a:rPr lang="tr-TR" sz="2800" dirty="0" err="1"/>
              <a:t>Munebbih</a:t>
            </a:r>
            <a:r>
              <a:rPr lang="tr-TR" sz="2800" dirty="0"/>
              <a:t> (v. 101/719) </a:t>
            </a:r>
          </a:p>
          <a:p>
            <a:r>
              <a:rPr lang="tr-TR" sz="2800" dirty="0"/>
              <a:t>• Malik b. Enes (v. 179/795) </a:t>
            </a:r>
          </a:p>
          <a:p>
            <a:r>
              <a:rPr lang="tr-TR" sz="2800" dirty="0"/>
              <a:t>• </a:t>
            </a:r>
            <a:r>
              <a:rPr lang="tr-TR" sz="2800" dirty="0" err="1"/>
              <a:t>Abdulah</a:t>
            </a:r>
            <a:r>
              <a:rPr lang="tr-TR" sz="2800" dirty="0"/>
              <a:t> b. </a:t>
            </a:r>
            <a:r>
              <a:rPr lang="tr-TR" sz="2800" dirty="0" err="1"/>
              <a:t>Mubarek</a:t>
            </a:r>
            <a:r>
              <a:rPr lang="tr-TR" sz="2800" dirty="0"/>
              <a:t> (v. 181/797) </a:t>
            </a:r>
          </a:p>
          <a:p>
            <a:r>
              <a:rPr lang="tr-TR" sz="2800" dirty="0"/>
              <a:t>• </a:t>
            </a:r>
            <a:r>
              <a:rPr lang="tr-TR" sz="2800" dirty="0" err="1"/>
              <a:t>Vekî</a:t>
            </a:r>
            <a:r>
              <a:rPr lang="tr-TR" sz="2800" dirty="0"/>
              <a:t>‘ b. el-</a:t>
            </a:r>
            <a:r>
              <a:rPr lang="tr-TR" sz="2800" dirty="0" err="1"/>
              <a:t>Cerrâh</a:t>
            </a:r>
            <a:r>
              <a:rPr lang="tr-TR" sz="2800" dirty="0"/>
              <a:t> (v. 197/812) </a:t>
            </a:r>
          </a:p>
          <a:p>
            <a:r>
              <a:rPr lang="tr-TR" sz="2800" dirty="0"/>
              <a:t>• Abdurrahman b. Mehdi (v. 198/813)</a:t>
            </a:r>
          </a:p>
        </p:txBody>
      </p:sp>
    </p:spTree>
    <p:extLst>
      <p:ext uri="{BB962C8B-B14F-4D97-AF65-F5344CB8AC3E}">
        <p14:creationId xmlns:p14="http://schemas.microsoft.com/office/powerpoint/2010/main" val="19322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619619" y="3627783"/>
            <a:ext cx="9101929" cy="523220"/>
          </a:xfrm>
          <a:prstGeom prst="rect">
            <a:avLst/>
          </a:prstGeom>
          <a:noFill/>
        </p:spPr>
        <p:txBody>
          <a:bodyPr wrap="square" rtlCol="0">
            <a:spAutoFit/>
          </a:bodyPr>
          <a:lstStyle/>
          <a:p>
            <a:r>
              <a:rPr lang="tr-TR" sz="2800" dirty="0"/>
              <a:t>2010: C</a:t>
            </a:r>
          </a:p>
        </p:txBody>
      </p:sp>
      <p:pic>
        <p:nvPicPr>
          <p:cNvPr id="5" name="Resim 4">
            <a:extLst>
              <a:ext uri="{FF2B5EF4-FFF2-40B4-BE49-F238E27FC236}">
                <a16:creationId xmlns:a16="http://schemas.microsoft.com/office/drawing/2014/main" id="{428CF2E3-F36C-4862-8056-3090BC87C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619" y="1027906"/>
            <a:ext cx="6952762" cy="2450676"/>
          </a:xfrm>
          <a:prstGeom prst="rect">
            <a:avLst/>
          </a:prstGeom>
        </p:spPr>
      </p:pic>
    </p:spTree>
    <p:extLst>
      <p:ext uri="{BB962C8B-B14F-4D97-AF65-F5344CB8AC3E}">
        <p14:creationId xmlns:p14="http://schemas.microsoft.com/office/powerpoint/2010/main" val="3201452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786199"/>
          </a:xfrm>
          <a:prstGeom prst="rect">
            <a:avLst/>
          </a:prstGeom>
          <a:noFill/>
        </p:spPr>
        <p:txBody>
          <a:bodyPr wrap="square" rtlCol="0">
            <a:spAutoFit/>
          </a:bodyPr>
          <a:lstStyle/>
          <a:p>
            <a:pPr algn="ctr"/>
            <a:r>
              <a:rPr lang="tr-TR" sz="4000" b="1" dirty="0"/>
              <a:t>GELİŞİM DÖNEMİ </a:t>
            </a:r>
          </a:p>
          <a:p>
            <a:endParaRPr lang="tr-TR" dirty="0"/>
          </a:p>
          <a:p>
            <a:r>
              <a:rPr lang="tr-TR" sz="2400" dirty="0"/>
              <a:t>Hicri III. ve IV. yüzyılı kapsayan dönemdir. </a:t>
            </a:r>
          </a:p>
          <a:p>
            <a:endParaRPr lang="tr-TR" sz="2400" dirty="0"/>
          </a:p>
          <a:p>
            <a:r>
              <a:rPr lang="tr-TR" sz="2400" dirty="0"/>
              <a:t>İlk asırda hadisçiler arasında büyük fikri ayrışmalar ve önemli tartışmalar yaşanmış olsa da bu dönem, </a:t>
            </a:r>
            <a:r>
              <a:rPr lang="tr-TR" sz="2400" dirty="0" err="1"/>
              <a:t>hadis’in</a:t>
            </a:r>
            <a:r>
              <a:rPr lang="tr-TR" sz="2400" dirty="0"/>
              <a:t> altın çağı olarak nitelendirilir. Zira hadis literatürünün klasik eserleri bu asırda kaleme alınmıştır. </a:t>
            </a:r>
          </a:p>
          <a:p>
            <a:endParaRPr lang="tr-TR" sz="2400" dirty="0"/>
          </a:p>
          <a:p>
            <a:r>
              <a:rPr lang="tr-TR" sz="2400" dirty="0"/>
              <a:t>En kapsamlı hadis kitaplarından olan </a:t>
            </a:r>
            <a:r>
              <a:rPr lang="tr-TR" sz="2400" b="1" dirty="0" err="1"/>
              <a:t>İbn</a:t>
            </a:r>
            <a:r>
              <a:rPr lang="tr-TR" sz="2400" b="1" dirty="0"/>
              <a:t> </a:t>
            </a:r>
            <a:r>
              <a:rPr lang="tr-TR" sz="2400" b="1" dirty="0" err="1"/>
              <a:t>Ebi</a:t>
            </a:r>
            <a:r>
              <a:rPr lang="tr-TR" sz="2400" b="1" dirty="0"/>
              <a:t> </a:t>
            </a:r>
            <a:r>
              <a:rPr lang="tr-TR" sz="2400" b="1" dirty="0" err="1"/>
              <a:t>Şeybe’nin</a:t>
            </a:r>
            <a:r>
              <a:rPr lang="tr-TR" sz="2400" b="1" dirty="0"/>
              <a:t> el-</a:t>
            </a:r>
            <a:r>
              <a:rPr lang="tr-TR" sz="2400" b="1" dirty="0" err="1"/>
              <a:t>Musannef’i</a:t>
            </a:r>
            <a:r>
              <a:rPr lang="tr-TR" sz="2400" b="1" dirty="0"/>
              <a:t> </a:t>
            </a:r>
            <a:r>
              <a:rPr lang="tr-TR" sz="2400" dirty="0"/>
              <a:t>ile </a:t>
            </a:r>
            <a:r>
              <a:rPr lang="tr-TR" sz="2400" b="1" dirty="0" err="1"/>
              <a:t>Ahmed</a:t>
            </a:r>
            <a:r>
              <a:rPr lang="tr-TR" sz="2400" b="1" dirty="0"/>
              <a:t> b. </a:t>
            </a:r>
            <a:r>
              <a:rPr lang="tr-TR" sz="2400" b="1" dirty="0" err="1"/>
              <a:t>Hanbel’in</a:t>
            </a:r>
            <a:r>
              <a:rPr lang="tr-TR" sz="2400" b="1" dirty="0"/>
              <a:t> el-</a:t>
            </a:r>
            <a:r>
              <a:rPr lang="tr-TR" sz="2400" b="1" dirty="0" err="1"/>
              <a:t>Müsned</a:t>
            </a:r>
            <a:r>
              <a:rPr lang="tr-TR" sz="2400" dirty="0"/>
              <a:t> adlı eserleri; </a:t>
            </a:r>
            <a:r>
              <a:rPr lang="tr-TR" sz="2400" b="1" dirty="0" err="1"/>
              <a:t>Buharî</a:t>
            </a:r>
            <a:r>
              <a:rPr lang="tr-TR" sz="2400" b="1" dirty="0"/>
              <a:t> </a:t>
            </a:r>
            <a:r>
              <a:rPr lang="tr-TR" sz="2400" dirty="0"/>
              <a:t>ve </a:t>
            </a:r>
            <a:r>
              <a:rPr lang="tr-TR" sz="2400" b="1" dirty="0"/>
              <a:t>Müslim’in el-</a:t>
            </a:r>
            <a:r>
              <a:rPr lang="tr-TR" sz="2400" b="1" dirty="0" err="1"/>
              <a:t>Câmiu’s</a:t>
            </a:r>
            <a:r>
              <a:rPr lang="tr-TR" sz="2400" b="1" dirty="0"/>
              <a:t>-Sahih </a:t>
            </a:r>
            <a:r>
              <a:rPr lang="tr-TR" sz="2400" dirty="0"/>
              <a:t>adlı eserleri; </a:t>
            </a:r>
            <a:r>
              <a:rPr lang="tr-TR" sz="2400" b="1" dirty="0"/>
              <a:t>Ebu Davud, </a:t>
            </a:r>
            <a:r>
              <a:rPr lang="tr-TR" sz="2400" b="1" dirty="0" err="1"/>
              <a:t>Tirmizî</a:t>
            </a:r>
            <a:r>
              <a:rPr lang="tr-TR" sz="2400" b="1" dirty="0"/>
              <a:t>, </a:t>
            </a:r>
            <a:r>
              <a:rPr lang="tr-TR" sz="2400" b="1" dirty="0" err="1"/>
              <a:t>İbn</a:t>
            </a:r>
            <a:r>
              <a:rPr lang="tr-TR" sz="2400" b="1" dirty="0"/>
              <a:t> </a:t>
            </a:r>
            <a:r>
              <a:rPr lang="tr-TR" sz="2400" b="1" dirty="0" err="1"/>
              <a:t>Mace</a:t>
            </a:r>
            <a:r>
              <a:rPr lang="tr-TR" sz="2400" b="1" dirty="0"/>
              <a:t>, </a:t>
            </a:r>
            <a:r>
              <a:rPr lang="tr-TR" sz="2400" b="1" dirty="0" err="1"/>
              <a:t>Nesâî</a:t>
            </a:r>
            <a:r>
              <a:rPr lang="tr-TR" sz="2400" b="1" dirty="0"/>
              <a:t> ve </a:t>
            </a:r>
            <a:r>
              <a:rPr lang="tr-TR" sz="2400" b="1" dirty="0" err="1"/>
              <a:t>Darimî’nin</a:t>
            </a:r>
            <a:r>
              <a:rPr lang="tr-TR" sz="2400" b="1" dirty="0"/>
              <a:t> es-Sünen </a:t>
            </a:r>
            <a:r>
              <a:rPr lang="tr-TR" sz="2400" dirty="0"/>
              <a:t>isimli eserleri bu asırda oluşturulmuştur. </a:t>
            </a:r>
          </a:p>
          <a:p>
            <a:endParaRPr lang="tr-TR" sz="2400" dirty="0"/>
          </a:p>
          <a:p>
            <a:r>
              <a:rPr lang="tr-TR" sz="2400" dirty="0" err="1"/>
              <a:t>Buharî</a:t>
            </a:r>
            <a:r>
              <a:rPr lang="tr-TR" sz="2400" dirty="0"/>
              <a:t> ve Müslim’in Sahihleri ile diğer dört Sünen, </a:t>
            </a:r>
            <a:r>
              <a:rPr lang="tr-TR" sz="2400" dirty="0" err="1"/>
              <a:t>Kütüb</a:t>
            </a:r>
            <a:r>
              <a:rPr lang="tr-TR" sz="2400" dirty="0"/>
              <a:t>-ü Sitte denilen </a:t>
            </a:r>
          </a:p>
          <a:p>
            <a:r>
              <a:rPr lang="tr-TR" sz="2400" dirty="0"/>
              <a:t>altı klasik hadis kaynağını meydana getirmektedir.</a:t>
            </a:r>
          </a:p>
        </p:txBody>
      </p:sp>
    </p:spTree>
    <p:extLst>
      <p:ext uri="{BB962C8B-B14F-4D97-AF65-F5344CB8AC3E}">
        <p14:creationId xmlns:p14="http://schemas.microsoft.com/office/powerpoint/2010/main" val="2930698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970318"/>
          </a:xfrm>
          <a:prstGeom prst="rect">
            <a:avLst/>
          </a:prstGeom>
          <a:noFill/>
        </p:spPr>
        <p:txBody>
          <a:bodyPr wrap="square" rtlCol="0">
            <a:spAutoFit/>
          </a:bodyPr>
          <a:lstStyle/>
          <a:p>
            <a:endParaRPr lang="tr-TR" sz="2800" dirty="0"/>
          </a:p>
          <a:p>
            <a:r>
              <a:rPr lang="tr-TR" sz="2800" dirty="0"/>
              <a:t>Bu dönemin önemli hadisçileri (</a:t>
            </a:r>
            <a:r>
              <a:rPr lang="tr-TR" sz="2800" dirty="0" err="1"/>
              <a:t>Kütüb</a:t>
            </a:r>
            <a:r>
              <a:rPr lang="tr-TR" sz="2800" dirty="0"/>
              <a:t>-i Sitte müellifleri) şöyledir; </a:t>
            </a:r>
          </a:p>
          <a:p>
            <a:endParaRPr lang="tr-TR" sz="2800" dirty="0"/>
          </a:p>
          <a:p>
            <a:r>
              <a:rPr lang="tr-TR" sz="2800" b="1" dirty="0" err="1"/>
              <a:t>Buharî</a:t>
            </a:r>
            <a:r>
              <a:rPr lang="tr-TR" sz="2800" b="1" dirty="0"/>
              <a:t> (256)</a:t>
            </a:r>
          </a:p>
          <a:p>
            <a:r>
              <a:rPr lang="tr-TR" sz="2800" b="1" dirty="0"/>
              <a:t>	Müslim (261)</a:t>
            </a:r>
          </a:p>
          <a:p>
            <a:r>
              <a:rPr lang="tr-TR" sz="2800" b="1" dirty="0"/>
              <a:t>		</a:t>
            </a:r>
            <a:r>
              <a:rPr lang="tr-TR" sz="2800" b="1" dirty="0" err="1"/>
              <a:t>Ebû</a:t>
            </a:r>
            <a:r>
              <a:rPr lang="tr-TR" sz="2800" b="1" dirty="0"/>
              <a:t> Davud (275)</a:t>
            </a:r>
          </a:p>
          <a:p>
            <a:r>
              <a:rPr lang="tr-TR" sz="2800" b="1" dirty="0"/>
              <a:t>			</a:t>
            </a:r>
            <a:r>
              <a:rPr lang="tr-TR" sz="2800" b="1" dirty="0" err="1"/>
              <a:t>Tirmizî</a:t>
            </a:r>
            <a:r>
              <a:rPr lang="tr-TR" sz="2800" b="1" dirty="0"/>
              <a:t> (279)</a:t>
            </a:r>
          </a:p>
          <a:p>
            <a:r>
              <a:rPr lang="tr-TR" sz="2800" b="1" dirty="0"/>
              <a:t>				</a:t>
            </a:r>
            <a:r>
              <a:rPr lang="tr-TR" sz="2800" b="1" dirty="0" err="1"/>
              <a:t>İbn</a:t>
            </a:r>
            <a:r>
              <a:rPr lang="tr-TR" sz="2800" b="1" dirty="0"/>
              <a:t> </a:t>
            </a:r>
            <a:r>
              <a:rPr lang="tr-TR" sz="2800" b="1" dirty="0" err="1"/>
              <a:t>Mâce</a:t>
            </a:r>
            <a:r>
              <a:rPr lang="tr-TR" sz="2800" b="1" dirty="0"/>
              <a:t> (273)</a:t>
            </a:r>
          </a:p>
          <a:p>
            <a:r>
              <a:rPr lang="tr-TR" sz="2800" b="1" dirty="0"/>
              <a:t>					</a:t>
            </a:r>
            <a:r>
              <a:rPr lang="tr-TR" sz="2800" b="1" dirty="0" err="1"/>
              <a:t>Nesaî</a:t>
            </a:r>
            <a:r>
              <a:rPr lang="tr-TR" sz="2800" b="1" dirty="0"/>
              <a:t> (303)</a:t>
            </a:r>
          </a:p>
        </p:txBody>
      </p:sp>
    </p:spTree>
    <p:extLst>
      <p:ext uri="{BB962C8B-B14F-4D97-AF65-F5344CB8AC3E}">
        <p14:creationId xmlns:p14="http://schemas.microsoft.com/office/powerpoint/2010/main" val="3591762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903979" y="5120065"/>
            <a:ext cx="10883348" cy="523220"/>
          </a:xfrm>
          <a:prstGeom prst="rect">
            <a:avLst/>
          </a:prstGeom>
          <a:noFill/>
        </p:spPr>
        <p:txBody>
          <a:bodyPr wrap="square" rtlCol="0">
            <a:spAutoFit/>
          </a:bodyPr>
          <a:lstStyle/>
          <a:p>
            <a:r>
              <a:rPr lang="tr-TR" sz="2800" dirty="0"/>
              <a:t>2010: A</a:t>
            </a:r>
          </a:p>
        </p:txBody>
      </p:sp>
      <p:pic>
        <p:nvPicPr>
          <p:cNvPr id="5" name="Resim 4">
            <a:extLst>
              <a:ext uri="{FF2B5EF4-FFF2-40B4-BE49-F238E27FC236}">
                <a16:creationId xmlns:a16="http://schemas.microsoft.com/office/drawing/2014/main" id="{DD577368-A7BC-4C07-B20C-0F5F970F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979" y="365125"/>
            <a:ext cx="6384042" cy="4478923"/>
          </a:xfrm>
          <a:prstGeom prst="rect">
            <a:avLst/>
          </a:prstGeom>
        </p:spPr>
      </p:pic>
    </p:spTree>
    <p:extLst>
      <p:ext uri="{BB962C8B-B14F-4D97-AF65-F5344CB8AC3E}">
        <p14:creationId xmlns:p14="http://schemas.microsoft.com/office/powerpoint/2010/main" val="3899584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523207" y="4504499"/>
            <a:ext cx="10883348" cy="523220"/>
          </a:xfrm>
          <a:prstGeom prst="rect">
            <a:avLst/>
          </a:prstGeom>
          <a:noFill/>
        </p:spPr>
        <p:txBody>
          <a:bodyPr wrap="square" rtlCol="0">
            <a:spAutoFit/>
          </a:bodyPr>
          <a:lstStyle/>
          <a:p>
            <a:r>
              <a:rPr lang="tr-TR" sz="2800" dirty="0"/>
              <a:t>2011: d</a:t>
            </a:r>
          </a:p>
        </p:txBody>
      </p:sp>
      <p:pic>
        <p:nvPicPr>
          <p:cNvPr id="6" name="Resim 5" descr="metin içeren bir resim&#10;&#10;Açıklama otomatik olarak oluşturuldu">
            <a:extLst>
              <a:ext uri="{FF2B5EF4-FFF2-40B4-BE49-F238E27FC236}">
                <a16:creationId xmlns:a16="http://schemas.microsoft.com/office/drawing/2014/main" id="{F73D16AB-C01D-4C45-B468-FF362A25B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207" y="856890"/>
            <a:ext cx="7145585" cy="3417454"/>
          </a:xfrm>
          <a:prstGeom prst="rect">
            <a:avLst/>
          </a:prstGeom>
        </p:spPr>
      </p:pic>
    </p:spTree>
    <p:extLst>
      <p:ext uri="{BB962C8B-B14F-4D97-AF65-F5344CB8AC3E}">
        <p14:creationId xmlns:p14="http://schemas.microsoft.com/office/powerpoint/2010/main" val="3580949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6001643"/>
          </a:xfrm>
          <a:prstGeom prst="rect">
            <a:avLst/>
          </a:prstGeom>
          <a:noFill/>
        </p:spPr>
        <p:txBody>
          <a:bodyPr wrap="square" rtlCol="0">
            <a:spAutoFit/>
          </a:bodyPr>
          <a:lstStyle/>
          <a:p>
            <a:r>
              <a:rPr lang="tr-TR" sz="2800" b="1" dirty="0">
                <a:solidFill>
                  <a:srgbClr val="FF0000"/>
                </a:solidFill>
              </a:rPr>
              <a:t>«el-</a:t>
            </a:r>
            <a:r>
              <a:rPr lang="tr-TR" sz="2800" b="1" dirty="0" err="1">
                <a:solidFill>
                  <a:srgbClr val="FF0000"/>
                </a:solidFill>
              </a:rPr>
              <a:t>Kütübu´l</a:t>
            </a:r>
            <a:r>
              <a:rPr lang="tr-TR" sz="2800" b="1" dirty="0">
                <a:solidFill>
                  <a:srgbClr val="FF0000"/>
                </a:solidFill>
              </a:rPr>
              <a:t>-Hamse» </a:t>
            </a:r>
            <a:r>
              <a:rPr lang="tr-TR" sz="2400" dirty="0" err="1"/>
              <a:t>Buhârî</a:t>
            </a:r>
            <a:r>
              <a:rPr lang="tr-TR" sz="2400" dirty="0"/>
              <a:t> ve Müslim´in el-</a:t>
            </a:r>
            <a:r>
              <a:rPr lang="tr-TR" sz="2400" dirty="0" err="1"/>
              <a:t>Câmi‘u´s</a:t>
            </a:r>
            <a:r>
              <a:rPr lang="tr-TR" sz="2400" dirty="0"/>
              <a:t>-</a:t>
            </a:r>
            <a:r>
              <a:rPr lang="tr-TR" sz="2400" dirty="0" err="1"/>
              <a:t>Sahîh</a:t>
            </a:r>
            <a:r>
              <a:rPr lang="tr-TR" sz="2400" dirty="0"/>
              <a:t>, </a:t>
            </a:r>
            <a:r>
              <a:rPr lang="tr-TR" sz="2400" dirty="0" err="1"/>
              <a:t>Ebû</a:t>
            </a:r>
            <a:r>
              <a:rPr lang="tr-TR" sz="2400" dirty="0"/>
              <a:t> </a:t>
            </a:r>
            <a:r>
              <a:rPr lang="tr-TR" sz="2400" dirty="0" err="1"/>
              <a:t>Dâvûd</a:t>
            </a:r>
            <a:r>
              <a:rPr lang="tr-TR" sz="2400" dirty="0"/>
              <a:t>,</a:t>
            </a:r>
          </a:p>
          <a:p>
            <a:r>
              <a:rPr lang="tr-TR" sz="2400" dirty="0" err="1"/>
              <a:t>Nesâ´î</a:t>
            </a:r>
            <a:r>
              <a:rPr lang="tr-TR" sz="2400" dirty="0"/>
              <a:t> ve </a:t>
            </a:r>
            <a:r>
              <a:rPr lang="tr-TR" sz="2400" dirty="0" err="1"/>
              <a:t>Tirmizî´nin</a:t>
            </a:r>
            <a:r>
              <a:rPr lang="tr-TR" sz="2400" dirty="0"/>
              <a:t> es-Sünen isimli hadis kitaplarına verilen isimdir.</a:t>
            </a:r>
          </a:p>
          <a:p>
            <a:endParaRPr lang="tr-TR" sz="2800" dirty="0"/>
          </a:p>
          <a:p>
            <a:r>
              <a:rPr lang="tr-TR" sz="2800" b="1" dirty="0">
                <a:solidFill>
                  <a:srgbClr val="FF0000"/>
                </a:solidFill>
              </a:rPr>
              <a:t>«el-</a:t>
            </a:r>
            <a:r>
              <a:rPr lang="tr-TR" sz="2800" b="1" dirty="0" err="1">
                <a:solidFill>
                  <a:srgbClr val="FF0000"/>
                </a:solidFill>
              </a:rPr>
              <a:t>Kütübu´s</a:t>
            </a:r>
            <a:r>
              <a:rPr lang="tr-TR" sz="2800" b="1" dirty="0">
                <a:solidFill>
                  <a:srgbClr val="FF0000"/>
                </a:solidFill>
              </a:rPr>
              <a:t>-</a:t>
            </a:r>
            <a:r>
              <a:rPr lang="tr-TR" sz="2800" b="1" dirty="0" err="1">
                <a:solidFill>
                  <a:srgbClr val="FF0000"/>
                </a:solidFill>
              </a:rPr>
              <a:t>Seb´a</a:t>
            </a:r>
            <a:r>
              <a:rPr lang="tr-TR" sz="2800" b="1" dirty="0">
                <a:solidFill>
                  <a:srgbClr val="FF0000"/>
                </a:solidFill>
              </a:rPr>
              <a:t>» </a:t>
            </a:r>
            <a:r>
              <a:rPr lang="tr-TR" sz="2400" dirty="0" err="1"/>
              <a:t>Buhârî</a:t>
            </a:r>
            <a:r>
              <a:rPr lang="tr-TR" sz="2400" dirty="0"/>
              <a:t> ve Müslim´in el-</a:t>
            </a:r>
            <a:r>
              <a:rPr lang="tr-TR" sz="2400" dirty="0" err="1"/>
              <a:t>Câmi‘u´s</a:t>
            </a:r>
            <a:r>
              <a:rPr lang="tr-TR" sz="2400" dirty="0"/>
              <a:t>-</a:t>
            </a:r>
            <a:r>
              <a:rPr lang="tr-TR" sz="2400" dirty="0" err="1"/>
              <a:t>Sahîh</a:t>
            </a:r>
            <a:r>
              <a:rPr lang="tr-TR" sz="2400" dirty="0"/>
              <a:t>, </a:t>
            </a:r>
            <a:r>
              <a:rPr lang="tr-TR" sz="2400" dirty="0" err="1"/>
              <a:t>Ebû</a:t>
            </a:r>
            <a:r>
              <a:rPr lang="tr-TR" sz="2400" dirty="0"/>
              <a:t> </a:t>
            </a:r>
            <a:r>
              <a:rPr lang="tr-TR" sz="2400" dirty="0" err="1"/>
              <a:t>Dâvûd</a:t>
            </a:r>
            <a:r>
              <a:rPr lang="tr-TR" sz="2400" dirty="0"/>
              <a:t>,</a:t>
            </a:r>
          </a:p>
          <a:p>
            <a:r>
              <a:rPr lang="tr-TR" sz="2400" dirty="0" err="1"/>
              <a:t>Nesâ´î</a:t>
            </a:r>
            <a:r>
              <a:rPr lang="tr-TR" sz="2400" dirty="0"/>
              <a:t>, </a:t>
            </a:r>
            <a:r>
              <a:rPr lang="tr-TR" sz="2400" dirty="0" err="1"/>
              <a:t>Tirmizî</a:t>
            </a:r>
            <a:r>
              <a:rPr lang="tr-TR" sz="2400" dirty="0"/>
              <a:t>, </a:t>
            </a:r>
            <a:r>
              <a:rPr lang="tr-TR" sz="2400" dirty="0" err="1"/>
              <a:t>İbn</a:t>
            </a:r>
            <a:r>
              <a:rPr lang="tr-TR" sz="2400" dirty="0"/>
              <a:t> </a:t>
            </a:r>
            <a:r>
              <a:rPr lang="tr-TR" sz="2400" dirty="0" err="1"/>
              <a:t>Mâce</a:t>
            </a:r>
            <a:r>
              <a:rPr lang="tr-TR" sz="2400" dirty="0"/>
              <a:t> ve </a:t>
            </a:r>
            <a:r>
              <a:rPr lang="tr-TR" sz="2400" dirty="0" err="1"/>
              <a:t>Dârimî´nin</a:t>
            </a:r>
            <a:r>
              <a:rPr lang="tr-TR" sz="2400" dirty="0"/>
              <a:t> es-Sünen isimli hadis kitaplarıdır.</a:t>
            </a:r>
          </a:p>
          <a:p>
            <a:r>
              <a:rPr lang="tr-TR" sz="2400" dirty="0"/>
              <a:t>Bu kümede </a:t>
            </a:r>
            <a:r>
              <a:rPr lang="tr-TR" sz="2400" dirty="0" err="1"/>
              <a:t>Dârimî´nin</a:t>
            </a:r>
            <a:r>
              <a:rPr lang="tr-TR" sz="2400" dirty="0"/>
              <a:t> es-</a:t>
            </a:r>
            <a:r>
              <a:rPr lang="tr-TR" sz="2400" dirty="0" err="1"/>
              <a:t>Sünen´i</a:t>
            </a:r>
            <a:r>
              <a:rPr lang="tr-TR" sz="2400" dirty="0"/>
              <a:t> yerine </a:t>
            </a:r>
            <a:r>
              <a:rPr lang="tr-TR" sz="2400" dirty="0" err="1"/>
              <a:t>İmâm</a:t>
            </a:r>
            <a:r>
              <a:rPr lang="tr-TR" sz="2400" dirty="0"/>
              <a:t> Mâlik´in el-</a:t>
            </a:r>
            <a:r>
              <a:rPr lang="tr-TR" sz="2400" dirty="0" err="1"/>
              <a:t>Muvatta´ını</a:t>
            </a:r>
            <a:r>
              <a:rPr lang="tr-TR" sz="2400" dirty="0"/>
              <a:t> kabul eden âlimler de vardır.</a:t>
            </a:r>
          </a:p>
          <a:p>
            <a:endParaRPr lang="tr-TR" sz="2800" dirty="0"/>
          </a:p>
          <a:p>
            <a:r>
              <a:rPr lang="tr-TR" sz="2800" b="1" dirty="0">
                <a:solidFill>
                  <a:srgbClr val="FF0000"/>
                </a:solidFill>
              </a:rPr>
              <a:t>«el-</a:t>
            </a:r>
            <a:r>
              <a:rPr lang="tr-TR" sz="2800" b="1" dirty="0" err="1">
                <a:solidFill>
                  <a:srgbClr val="FF0000"/>
                </a:solidFill>
              </a:rPr>
              <a:t>Kütübu´s</a:t>
            </a:r>
            <a:r>
              <a:rPr lang="tr-TR" sz="2800" b="1" dirty="0">
                <a:solidFill>
                  <a:srgbClr val="FF0000"/>
                </a:solidFill>
              </a:rPr>
              <a:t>-</a:t>
            </a:r>
            <a:r>
              <a:rPr lang="tr-TR" sz="2800" b="1" dirty="0" err="1">
                <a:solidFill>
                  <a:srgbClr val="FF0000"/>
                </a:solidFill>
              </a:rPr>
              <a:t>Selâse</a:t>
            </a:r>
            <a:r>
              <a:rPr lang="tr-TR" sz="2800" b="1" dirty="0">
                <a:solidFill>
                  <a:srgbClr val="FF0000"/>
                </a:solidFill>
              </a:rPr>
              <a:t>» </a:t>
            </a:r>
            <a:r>
              <a:rPr lang="tr-TR" sz="2400" dirty="0" err="1"/>
              <a:t>Buhârî</a:t>
            </a:r>
            <a:r>
              <a:rPr lang="tr-TR" sz="2400" dirty="0"/>
              <a:t> ve Müslim´in el-</a:t>
            </a:r>
            <a:r>
              <a:rPr lang="tr-TR" sz="2400" dirty="0" err="1"/>
              <a:t>Câmi‘u´s</a:t>
            </a:r>
            <a:r>
              <a:rPr lang="tr-TR" sz="2400" dirty="0"/>
              <a:t>-</a:t>
            </a:r>
            <a:r>
              <a:rPr lang="tr-TR" sz="2400" dirty="0" err="1"/>
              <a:t>Sahîh</a:t>
            </a:r>
            <a:r>
              <a:rPr lang="tr-TR" sz="2400" dirty="0"/>
              <a:t>, </a:t>
            </a:r>
            <a:r>
              <a:rPr lang="tr-TR" sz="2400" dirty="0" err="1"/>
              <a:t>İmâm</a:t>
            </a:r>
            <a:r>
              <a:rPr lang="tr-TR" sz="2400" dirty="0"/>
              <a:t> Mâlik´in</a:t>
            </a:r>
          </a:p>
          <a:p>
            <a:r>
              <a:rPr lang="tr-TR" sz="2400" dirty="0"/>
              <a:t>el-</a:t>
            </a:r>
            <a:r>
              <a:rPr lang="tr-TR" sz="2400" dirty="0" err="1"/>
              <a:t>Muvatta</a:t>
            </a:r>
            <a:r>
              <a:rPr lang="tr-TR" sz="2400" dirty="0"/>
              <a:t>´ isimli hadis kitaplarına verilen isim. Bir diğer tanımı ise </a:t>
            </a:r>
            <a:r>
              <a:rPr lang="tr-TR" sz="2400" dirty="0" err="1"/>
              <a:t>Ebû</a:t>
            </a:r>
            <a:endParaRPr lang="tr-TR" sz="2400" dirty="0"/>
          </a:p>
          <a:p>
            <a:r>
              <a:rPr lang="tr-TR" sz="2400" dirty="0" err="1"/>
              <a:t>Dâvûd</a:t>
            </a:r>
            <a:r>
              <a:rPr lang="tr-TR" sz="2400" dirty="0"/>
              <a:t>, </a:t>
            </a:r>
            <a:r>
              <a:rPr lang="tr-TR" sz="2400" dirty="0" err="1"/>
              <a:t>Nesâ´î</a:t>
            </a:r>
            <a:r>
              <a:rPr lang="tr-TR" sz="2400" dirty="0"/>
              <a:t> ve </a:t>
            </a:r>
            <a:r>
              <a:rPr lang="tr-TR" sz="2400" dirty="0" err="1"/>
              <a:t>Tirmizî´nin</a:t>
            </a:r>
            <a:r>
              <a:rPr lang="tr-TR" sz="2400" dirty="0"/>
              <a:t> es-Sünen isimli hadis kitaplarına verilen isimdir.</a:t>
            </a:r>
          </a:p>
          <a:p>
            <a:endParaRPr lang="tr-TR" sz="2400" b="1" dirty="0"/>
          </a:p>
          <a:p>
            <a:r>
              <a:rPr lang="tr-TR" sz="2800" b="1" dirty="0">
                <a:solidFill>
                  <a:srgbClr val="FF0000"/>
                </a:solidFill>
              </a:rPr>
              <a:t>«el-</a:t>
            </a:r>
            <a:r>
              <a:rPr lang="tr-TR" sz="2800" b="1" dirty="0" err="1">
                <a:solidFill>
                  <a:srgbClr val="FF0000"/>
                </a:solidFill>
              </a:rPr>
              <a:t>Kütübu´t</a:t>
            </a:r>
            <a:r>
              <a:rPr lang="tr-TR" sz="2800" b="1" dirty="0">
                <a:solidFill>
                  <a:srgbClr val="FF0000"/>
                </a:solidFill>
              </a:rPr>
              <a:t>-</a:t>
            </a:r>
            <a:r>
              <a:rPr lang="tr-TR" sz="2800" b="1" dirty="0" err="1">
                <a:solidFill>
                  <a:srgbClr val="FF0000"/>
                </a:solidFill>
              </a:rPr>
              <a:t>Tis´a</a:t>
            </a:r>
            <a:r>
              <a:rPr lang="tr-TR" sz="2800" b="1" dirty="0">
                <a:solidFill>
                  <a:srgbClr val="FF0000"/>
                </a:solidFill>
              </a:rPr>
              <a:t>» </a:t>
            </a:r>
            <a:r>
              <a:rPr lang="tr-TR" sz="2400" dirty="0" err="1"/>
              <a:t>Buhârî</a:t>
            </a:r>
            <a:r>
              <a:rPr lang="tr-TR" sz="2400" dirty="0"/>
              <a:t> ve Müslim´in el-</a:t>
            </a:r>
            <a:r>
              <a:rPr lang="tr-TR" sz="2400" dirty="0" err="1"/>
              <a:t>Câmi‘u´s</a:t>
            </a:r>
            <a:r>
              <a:rPr lang="tr-TR" sz="2400" dirty="0"/>
              <a:t>-</a:t>
            </a:r>
            <a:r>
              <a:rPr lang="tr-TR" sz="2400" dirty="0" err="1"/>
              <a:t>Sahîh</a:t>
            </a:r>
            <a:r>
              <a:rPr lang="tr-TR" sz="2400" dirty="0"/>
              <a:t>, </a:t>
            </a:r>
            <a:r>
              <a:rPr lang="tr-TR" sz="2400" dirty="0" err="1"/>
              <a:t>Ebû</a:t>
            </a:r>
            <a:r>
              <a:rPr lang="tr-TR" sz="2400" dirty="0"/>
              <a:t> </a:t>
            </a:r>
            <a:r>
              <a:rPr lang="tr-TR" sz="2400" dirty="0" err="1"/>
              <a:t>Dâvûd</a:t>
            </a:r>
            <a:r>
              <a:rPr lang="tr-TR" sz="2400" dirty="0"/>
              <a:t>,</a:t>
            </a:r>
          </a:p>
          <a:p>
            <a:r>
              <a:rPr lang="tr-TR" sz="2400" dirty="0" err="1"/>
              <a:t>Nesâ´î</a:t>
            </a:r>
            <a:r>
              <a:rPr lang="tr-TR" sz="2400" dirty="0"/>
              <a:t>, </a:t>
            </a:r>
            <a:r>
              <a:rPr lang="tr-TR" sz="2400" dirty="0" err="1"/>
              <a:t>Tirmizî</a:t>
            </a:r>
            <a:r>
              <a:rPr lang="tr-TR" sz="2400" dirty="0"/>
              <a:t>, </a:t>
            </a:r>
            <a:r>
              <a:rPr lang="tr-TR" sz="2400" dirty="0" err="1"/>
              <a:t>İbn</a:t>
            </a:r>
            <a:r>
              <a:rPr lang="tr-TR" sz="2400" dirty="0"/>
              <a:t> </a:t>
            </a:r>
            <a:r>
              <a:rPr lang="tr-TR" sz="2400" dirty="0" err="1"/>
              <a:t>Mâce</a:t>
            </a:r>
            <a:r>
              <a:rPr lang="tr-TR" sz="2400" dirty="0"/>
              <a:t> ve </a:t>
            </a:r>
            <a:r>
              <a:rPr lang="tr-TR" sz="2400" dirty="0" err="1"/>
              <a:t>Dârimî´nin</a:t>
            </a:r>
            <a:r>
              <a:rPr lang="tr-TR" sz="2400" dirty="0"/>
              <a:t> es-Sünen, İmam Mâlik´in el-</a:t>
            </a:r>
            <a:r>
              <a:rPr lang="tr-TR" sz="2400" dirty="0" err="1"/>
              <a:t>Muvatta</a:t>
            </a:r>
            <a:r>
              <a:rPr lang="tr-TR" sz="2400" dirty="0"/>
              <a:t>´ </a:t>
            </a:r>
          </a:p>
          <a:p>
            <a:r>
              <a:rPr lang="tr-TR" sz="2400" dirty="0"/>
              <a:t>ve İmam </a:t>
            </a:r>
            <a:r>
              <a:rPr lang="tr-TR" sz="2400" dirty="0" err="1"/>
              <a:t>Ahmed´in</a:t>
            </a:r>
            <a:r>
              <a:rPr lang="tr-TR" sz="2400" dirty="0"/>
              <a:t> el-</a:t>
            </a:r>
            <a:r>
              <a:rPr lang="tr-TR" sz="2400" dirty="0" err="1"/>
              <a:t>Musned</a:t>
            </a:r>
            <a:r>
              <a:rPr lang="tr-TR" sz="2400" dirty="0"/>
              <a:t> isimli hadis kitaplarına verilen isimdir.</a:t>
            </a:r>
          </a:p>
        </p:txBody>
      </p:sp>
    </p:spTree>
    <p:extLst>
      <p:ext uri="{BB962C8B-B14F-4D97-AF65-F5344CB8AC3E}">
        <p14:creationId xmlns:p14="http://schemas.microsoft.com/office/powerpoint/2010/main" val="207146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247317"/>
          </a:xfrm>
          <a:prstGeom prst="rect">
            <a:avLst/>
          </a:prstGeom>
          <a:noFill/>
        </p:spPr>
        <p:txBody>
          <a:bodyPr wrap="square" rtlCol="0">
            <a:spAutoFit/>
          </a:bodyPr>
          <a:lstStyle/>
          <a:p>
            <a:endParaRPr lang="tr-TR" sz="2400" b="1" dirty="0"/>
          </a:p>
          <a:p>
            <a:endParaRPr lang="tr-TR" sz="2400" b="1" dirty="0"/>
          </a:p>
          <a:p>
            <a:endParaRPr lang="tr-TR" sz="2400" b="1" dirty="0"/>
          </a:p>
          <a:p>
            <a:r>
              <a:rPr lang="tr-TR" sz="2400" b="1" dirty="0"/>
              <a:t>Yöntem:</a:t>
            </a:r>
          </a:p>
          <a:p>
            <a:r>
              <a:rPr lang="tr-TR" dirty="0"/>
              <a:t>Konu (Tarih, Literatür, Şahıs) – Kavram – Soru</a:t>
            </a:r>
          </a:p>
          <a:p>
            <a:endParaRPr lang="tr-TR" dirty="0"/>
          </a:p>
          <a:p>
            <a:r>
              <a:rPr lang="tr-TR" sz="2400" b="1" dirty="0"/>
              <a:t>Temel Kaynak:</a:t>
            </a:r>
          </a:p>
          <a:p>
            <a:r>
              <a:rPr lang="tr-TR" dirty="0"/>
              <a:t>- Diyanet-Sen Akademisi Bilim Kurulu, </a:t>
            </a:r>
            <a:r>
              <a:rPr lang="tr-TR" i="1" dirty="0"/>
              <a:t>Mesleki Bilgiler Seviye Tespit Sınavı (</a:t>
            </a:r>
            <a:r>
              <a:rPr lang="tr-TR" i="1" dirty="0" err="1"/>
              <a:t>Mbsts</a:t>
            </a:r>
            <a:r>
              <a:rPr lang="tr-TR" i="1" dirty="0"/>
              <a:t>) Soru Bankası Konu Anlatımlı </a:t>
            </a:r>
          </a:p>
          <a:p>
            <a:endParaRPr lang="tr-TR" dirty="0"/>
          </a:p>
          <a:p>
            <a:r>
              <a:rPr lang="tr-TR" sz="2400" b="1" dirty="0"/>
              <a:t>Alt Kaynaklar:</a:t>
            </a:r>
          </a:p>
          <a:p>
            <a:r>
              <a:rPr lang="tr-TR" dirty="0"/>
              <a:t>-Çakan, İsmail Lütfi (2001), </a:t>
            </a:r>
            <a:r>
              <a:rPr lang="tr-TR" i="1" dirty="0"/>
              <a:t>Hadis Usulü</a:t>
            </a:r>
            <a:r>
              <a:rPr lang="tr-TR" dirty="0"/>
              <a:t>, İstanbul: Marmara Üniversitesi İlahiyat Fakültesi Vakfı Yayınları.</a:t>
            </a:r>
          </a:p>
          <a:p>
            <a:r>
              <a:rPr lang="tr-TR" dirty="0"/>
              <a:t>-Koçyiğit, Talat (1998), </a:t>
            </a:r>
            <a:r>
              <a:rPr lang="tr-TR" i="1" dirty="0"/>
              <a:t>Hadis Tarihi</a:t>
            </a:r>
            <a:r>
              <a:rPr lang="tr-TR" dirty="0"/>
              <a:t>, Ankara: Türkiye Diyanet Vakfı Yayınları. </a:t>
            </a:r>
          </a:p>
          <a:p>
            <a:r>
              <a:rPr lang="tr-TR" dirty="0"/>
              <a:t>-Yardım, Ali (1997), </a:t>
            </a:r>
            <a:r>
              <a:rPr lang="tr-TR" i="1" dirty="0"/>
              <a:t>Hadis I-II</a:t>
            </a:r>
            <a:r>
              <a:rPr lang="tr-TR" dirty="0"/>
              <a:t>, İstanbul: Damla Yayınevi. </a:t>
            </a:r>
          </a:p>
        </p:txBody>
      </p:sp>
    </p:spTree>
    <p:extLst>
      <p:ext uri="{BB962C8B-B14F-4D97-AF65-F5344CB8AC3E}">
        <p14:creationId xmlns:p14="http://schemas.microsoft.com/office/powerpoint/2010/main" val="248454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801314"/>
          </a:xfrm>
          <a:prstGeom prst="rect">
            <a:avLst/>
          </a:prstGeom>
          <a:noFill/>
        </p:spPr>
        <p:txBody>
          <a:bodyPr wrap="square" rtlCol="0">
            <a:spAutoFit/>
          </a:bodyPr>
          <a:lstStyle/>
          <a:p>
            <a:pPr algn="ctr"/>
            <a:endParaRPr lang="tr-TR" sz="3200" b="1" dirty="0"/>
          </a:p>
          <a:p>
            <a:pPr algn="ctr"/>
            <a:r>
              <a:rPr lang="tr-TR" sz="3200" b="1" dirty="0" err="1"/>
              <a:t>Buharî</a:t>
            </a:r>
            <a:r>
              <a:rPr lang="tr-TR" sz="3200" b="1" dirty="0"/>
              <a:t>: </a:t>
            </a:r>
          </a:p>
          <a:p>
            <a:endParaRPr lang="tr-TR" dirty="0"/>
          </a:p>
          <a:p>
            <a:r>
              <a:rPr lang="tr-TR" sz="2800" dirty="0" err="1"/>
              <a:t>Ebû</a:t>
            </a:r>
            <a:r>
              <a:rPr lang="tr-TR" sz="2800" dirty="0"/>
              <a:t> Abdullah Muhammed b. İsmail, 194/810 yılında </a:t>
            </a:r>
            <a:r>
              <a:rPr lang="tr-TR" sz="2800" dirty="0" err="1"/>
              <a:t>Buhârâ’da</a:t>
            </a:r>
            <a:r>
              <a:rPr lang="tr-TR" sz="2800" dirty="0"/>
              <a:t> dünyaya geldi. Güçlü hafızası sayesinde küçük yaşta Kur’an’ı ezberledi. On yaşından itibaren hadis öğrenmeye başladı. Sahabe ve </a:t>
            </a:r>
            <a:r>
              <a:rPr lang="tr-TR" sz="2800" dirty="0" err="1"/>
              <a:t>Tabiun’dan</a:t>
            </a:r>
            <a:r>
              <a:rPr lang="tr-TR" sz="2800" dirty="0"/>
              <a:t> pek çok kimsenin rivayet ve fetvalarını derledi. Hadis öğrenmek için başta Suriye, Mısır, Cezire, Basra, </a:t>
            </a:r>
            <a:r>
              <a:rPr lang="tr-TR" sz="2800" dirty="0" err="1"/>
              <a:t>Belh</a:t>
            </a:r>
            <a:r>
              <a:rPr lang="tr-TR" sz="2800" dirty="0"/>
              <a:t>, </a:t>
            </a:r>
            <a:r>
              <a:rPr lang="tr-TR" sz="2800" dirty="0" err="1"/>
              <a:t>Kûfe</a:t>
            </a:r>
            <a:r>
              <a:rPr lang="tr-TR" sz="2800" dirty="0"/>
              <a:t> ve Hicaz olmak üzere pek çok yere seyahat yaptı. En önemli eseri el-</a:t>
            </a:r>
            <a:r>
              <a:rPr lang="tr-TR" sz="2800" dirty="0" err="1"/>
              <a:t>Camiu’s</a:t>
            </a:r>
            <a:r>
              <a:rPr lang="tr-TR" sz="2800" dirty="0"/>
              <a:t>-</a:t>
            </a:r>
            <a:r>
              <a:rPr lang="tr-TR" sz="2800" dirty="0" err="1"/>
              <a:t>sahih’tir</a:t>
            </a:r>
            <a:r>
              <a:rPr lang="tr-TR" sz="2800" dirty="0"/>
              <a:t> ve mükerrer rivayetler dâhil 7275 hadis içermektedir. Müslümanların çoğu tarafından en güvenilir hadis kitabı kabul edilmektedir. </a:t>
            </a:r>
          </a:p>
        </p:txBody>
      </p:sp>
    </p:spTree>
    <p:extLst>
      <p:ext uri="{BB962C8B-B14F-4D97-AF65-F5344CB8AC3E}">
        <p14:creationId xmlns:p14="http://schemas.microsoft.com/office/powerpoint/2010/main" val="2033217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539430"/>
          </a:xfrm>
          <a:prstGeom prst="rect">
            <a:avLst/>
          </a:prstGeom>
          <a:noFill/>
        </p:spPr>
        <p:txBody>
          <a:bodyPr wrap="square" rtlCol="0">
            <a:spAutoFit/>
          </a:bodyPr>
          <a:lstStyle/>
          <a:p>
            <a:endParaRPr lang="tr-TR" sz="2800" dirty="0">
              <a:solidFill>
                <a:srgbClr val="FF0000"/>
              </a:solidFill>
            </a:endParaRPr>
          </a:p>
          <a:p>
            <a:endParaRPr lang="tr-TR" sz="2800" dirty="0">
              <a:solidFill>
                <a:srgbClr val="FF0000"/>
              </a:solidFill>
            </a:endParaRPr>
          </a:p>
          <a:p>
            <a:r>
              <a:rPr lang="tr-TR" sz="2800" dirty="0">
                <a:solidFill>
                  <a:srgbClr val="FF0000"/>
                </a:solidFill>
              </a:rPr>
              <a:t>«</a:t>
            </a:r>
            <a:r>
              <a:rPr lang="tr-TR" sz="2800" dirty="0" err="1">
                <a:solidFill>
                  <a:srgbClr val="FF0000"/>
                </a:solidFill>
              </a:rPr>
              <a:t>Asahhu´l-Kütüb</a:t>
            </a:r>
            <a:r>
              <a:rPr lang="tr-TR" sz="2800" dirty="0">
                <a:solidFill>
                  <a:srgbClr val="FF0000"/>
                </a:solidFill>
              </a:rPr>
              <a:t>» </a:t>
            </a:r>
          </a:p>
          <a:p>
            <a:endParaRPr lang="tr-TR" sz="2800" dirty="0"/>
          </a:p>
          <a:p>
            <a:r>
              <a:rPr lang="tr-TR" sz="2800" dirty="0"/>
              <a:t>“(Hadis) kitaplarının en </a:t>
            </a:r>
            <a:r>
              <a:rPr lang="tr-TR" sz="2800" dirty="0" err="1"/>
              <a:t>sahîhi”demek</a:t>
            </a:r>
            <a:r>
              <a:rPr lang="tr-TR" sz="2800" dirty="0"/>
              <a:t> olup âlimlerin büyük</a:t>
            </a:r>
          </a:p>
          <a:p>
            <a:r>
              <a:rPr lang="tr-TR" sz="2800" dirty="0"/>
              <a:t>çoğunluğuna göre </a:t>
            </a:r>
            <a:r>
              <a:rPr lang="tr-TR" sz="2800" dirty="0" err="1"/>
              <a:t>Buhârî´nin</a:t>
            </a:r>
            <a:r>
              <a:rPr lang="tr-TR" sz="2800" dirty="0"/>
              <a:t> el-</a:t>
            </a:r>
            <a:r>
              <a:rPr lang="tr-TR" sz="2800" dirty="0" err="1"/>
              <a:t>Câmi‘u´s</a:t>
            </a:r>
            <a:r>
              <a:rPr lang="tr-TR" sz="2800" dirty="0"/>
              <a:t>-</a:t>
            </a:r>
            <a:r>
              <a:rPr lang="tr-TR" sz="2800" dirty="0" err="1"/>
              <a:t>Sahîh´i</a:t>
            </a:r>
            <a:r>
              <a:rPr lang="tr-TR" sz="2800" dirty="0"/>
              <a:t> böyle kabul edilir. Bu</a:t>
            </a:r>
          </a:p>
          <a:p>
            <a:r>
              <a:rPr lang="tr-TR" sz="2800" dirty="0"/>
              <a:t>tabirle hem </a:t>
            </a:r>
            <a:r>
              <a:rPr lang="tr-TR" sz="2800" dirty="0" err="1"/>
              <a:t>Buhârî´nin</a:t>
            </a:r>
            <a:r>
              <a:rPr lang="tr-TR" sz="2800" dirty="0"/>
              <a:t> hem de Müslim´in el-</a:t>
            </a:r>
            <a:r>
              <a:rPr lang="tr-TR" sz="2800" dirty="0" err="1"/>
              <a:t>Câmi‘u´s</a:t>
            </a:r>
            <a:r>
              <a:rPr lang="tr-TR" sz="2800" dirty="0"/>
              <a:t>-</a:t>
            </a:r>
            <a:r>
              <a:rPr lang="tr-TR" sz="2800" dirty="0" err="1"/>
              <a:t>Sahîh´leri</a:t>
            </a:r>
            <a:r>
              <a:rPr lang="tr-TR" sz="2800" dirty="0"/>
              <a:t> birlikte de</a:t>
            </a:r>
          </a:p>
          <a:p>
            <a:r>
              <a:rPr lang="tr-TR" sz="2800" dirty="0"/>
              <a:t>kastedilebilir.</a:t>
            </a:r>
          </a:p>
        </p:txBody>
      </p:sp>
    </p:spTree>
    <p:extLst>
      <p:ext uri="{BB962C8B-B14F-4D97-AF65-F5344CB8AC3E}">
        <p14:creationId xmlns:p14="http://schemas.microsoft.com/office/powerpoint/2010/main" val="4206756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787247" y="5521382"/>
            <a:ext cx="10883348" cy="954107"/>
          </a:xfrm>
          <a:prstGeom prst="rect">
            <a:avLst/>
          </a:prstGeom>
          <a:noFill/>
        </p:spPr>
        <p:txBody>
          <a:bodyPr wrap="square" rtlCol="0">
            <a:spAutoFit/>
          </a:bodyPr>
          <a:lstStyle/>
          <a:p>
            <a:r>
              <a:rPr lang="tr-TR" sz="2800" dirty="0"/>
              <a:t>2018</a:t>
            </a:r>
          </a:p>
          <a:p>
            <a:endParaRPr lang="tr-TR" sz="2800" dirty="0"/>
          </a:p>
        </p:txBody>
      </p:sp>
      <p:pic>
        <p:nvPicPr>
          <p:cNvPr id="5" name="Resim 4" descr="metin içeren bir resim&#10;&#10;Açıklama otomatik olarak oluşturuldu">
            <a:extLst>
              <a:ext uri="{FF2B5EF4-FFF2-40B4-BE49-F238E27FC236}">
                <a16:creationId xmlns:a16="http://schemas.microsoft.com/office/drawing/2014/main" id="{3EF58FC6-62F9-483F-AD61-C11E8F2A9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247" y="169151"/>
            <a:ext cx="6617506" cy="5156257"/>
          </a:xfrm>
          <a:prstGeom prst="rect">
            <a:avLst/>
          </a:prstGeom>
        </p:spPr>
      </p:pic>
    </p:spTree>
    <p:extLst>
      <p:ext uri="{BB962C8B-B14F-4D97-AF65-F5344CB8AC3E}">
        <p14:creationId xmlns:p14="http://schemas.microsoft.com/office/powerpoint/2010/main" val="1902145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124206"/>
          </a:xfrm>
          <a:prstGeom prst="rect">
            <a:avLst/>
          </a:prstGeom>
          <a:noFill/>
        </p:spPr>
        <p:txBody>
          <a:bodyPr wrap="square" rtlCol="0">
            <a:spAutoFit/>
          </a:bodyPr>
          <a:lstStyle/>
          <a:p>
            <a:pPr algn="ctr"/>
            <a:endParaRPr lang="tr-TR" sz="3200" b="1" dirty="0"/>
          </a:p>
          <a:p>
            <a:pPr algn="ctr"/>
            <a:r>
              <a:rPr lang="tr-TR" sz="3200" b="1" dirty="0"/>
              <a:t>Müslim: </a:t>
            </a:r>
          </a:p>
          <a:p>
            <a:endParaRPr lang="tr-TR" dirty="0"/>
          </a:p>
          <a:p>
            <a:r>
              <a:rPr lang="tr-TR" sz="3600" dirty="0" err="1"/>
              <a:t>Nişaburlu</a:t>
            </a:r>
            <a:r>
              <a:rPr lang="tr-TR" sz="3600" dirty="0"/>
              <a:t> </a:t>
            </a:r>
            <a:r>
              <a:rPr lang="tr-TR" sz="3600" dirty="0" err="1"/>
              <a:t>Ebu’l</a:t>
            </a:r>
            <a:r>
              <a:rPr lang="tr-TR" sz="3600" dirty="0"/>
              <a:t>-Hüseyin Müslim b. el-</a:t>
            </a:r>
            <a:r>
              <a:rPr lang="tr-TR" sz="3600" dirty="0" err="1"/>
              <a:t>Haccac</a:t>
            </a:r>
            <a:r>
              <a:rPr lang="tr-TR" sz="3600" dirty="0"/>
              <a:t> 206/821 yılında doğdu. Hadis ilmi açısından oldukça önemli eserler kaleme alan Müslim’in en önemli kitabı el-</a:t>
            </a:r>
            <a:r>
              <a:rPr lang="tr-TR" sz="3600" dirty="0" err="1"/>
              <a:t>Camiu’s</a:t>
            </a:r>
            <a:r>
              <a:rPr lang="tr-TR" sz="3600" dirty="0"/>
              <a:t>-Sahih adlı eseridir. Eserinde yaklaşık üç yüz bin rivayetten seçtiği 7581 rivayete yer vermiştir.</a:t>
            </a:r>
          </a:p>
        </p:txBody>
      </p:sp>
    </p:spTree>
    <p:extLst>
      <p:ext uri="{BB962C8B-B14F-4D97-AF65-F5344CB8AC3E}">
        <p14:creationId xmlns:p14="http://schemas.microsoft.com/office/powerpoint/2010/main" val="467486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2616101"/>
          </a:xfrm>
          <a:prstGeom prst="rect">
            <a:avLst/>
          </a:prstGeom>
          <a:noFill/>
        </p:spPr>
        <p:txBody>
          <a:bodyPr wrap="square" rtlCol="0">
            <a:spAutoFit/>
          </a:bodyPr>
          <a:lstStyle/>
          <a:p>
            <a:endParaRPr lang="tr-TR" sz="3200" b="1" dirty="0">
              <a:solidFill>
                <a:srgbClr val="FF0000"/>
              </a:solidFill>
            </a:endParaRPr>
          </a:p>
          <a:p>
            <a:endParaRPr lang="tr-TR" sz="3200" b="1" dirty="0">
              <a:solidFill>
                <a:srgbClr val="FF0000"/>
              </a:solidFill>
            </a:endParaRPr>
          </a:p>
          <a:p>
            <a:r>
              <a:rPr lang="tr-TR" sz="3600" b="1" dirty="0">
                <a:solidFill>
                  <a:srgbClr val="FF0000"/>
                </a:solidFill>
              </a:rPr>
              <a:t>«es-</a:t>
            </a:r>
            <a:r>
              <a:rPr lang="tr-TR" sz="3600" b="1" dirty="0" err="1">
                <a:solidFill>
                  <a:srgbClr val="FF0000"/>
                </a:solidFill>
              </a:rPr>
              <a:t>Sunenu´l</a:t>
            </a:r>
            <a:r>
              <a:rPr lang="tr-TR" sz="3600" b="1" dirty="0">
                <a:solidFill>
                  <a:srgbClr val="FF0000"/>
                </a:solidFill>
              </a:rPr>
              <a:t>-</a:t>
            </a:r>
            <a:r>
              <a:rPr lang="tr-TR" sz="3600" b="1" dirty="0" err="1">
                <a:solidFill>
                  <a:srgbClr val="FF0000"/>
                </a:solidFill>
              </a:rPr>
              <a:t>Erba´a</a:t>
            </a:r>
            <a:r>
              <a:rPr lang="tr-TR" sz="3600" b="1" dirty="0">
                <a:solidFill>
                  <a:srgbClr val="FF0000"/>
                </a:solidFill>
              </a:rPr>
              <a:t>»</a:t>
            </a:r>
          </a:p>
          <a:p>
            <a:r>
              <a:rPr lang="tr-TR" sz="3200" dirty="0" err="1"/>
              <a:t>Ebû</a:t>
            </a:r>
            <a:r>
              <a:rPr lang="tr-TR" sz="3200" dirty="0"/>
              <a:t> </a:t>
            </a:r>
            <a:r>
              <a:rPr lang="tr-TR" sz="3200" dirty="0" err="1"/>
              <a:t>Dâvûd</a:t>
            </a:r>
            <a:r>
              <a:rPr lang="tr-TR" sz="3200" dirty="0"/>
              <a:t>, </a:t>
            </a:r>
            <a:r>
              <a:rPr lang="tr-TR" sz="3200" dirty="0" err="1"/>
              <a:t>Nesâ´î</a:t>
            </a:r>
            <a:r>
              <a:rPr lang="tr-TR" sz="3200" dirty="0"/>
              <a:t>, </a:t>
            </a:r>
            <a:r>
              <a:rPr lang="tr-TR" sz="3200" dirty="0" err="1"/>
              <a:t>Tirmizî</a:t>
            </a:r>
            <a:r>
              <a:rPr lang="tr-TR" sz="3200" dirty="0"/>
              <a:t> ve </a:t>
            </a:r>
            <a:r>
              <a:rPr lang="tr-TR" sz="3200" dirty="0" err="1"/>
              <a:t>İbn</a:t>
            </a:r>
            <a:r>
              <a:rPr lang="tr-TR" sz="3200" dirty="0"/>
              <a:t> </a:t>
            </a:r>
            <a:r>
              <a:rPr lang="tr-TR" sz="3200" dirty="0" err="1"/>
              <a:t>Mâce´nin</a:t>
            </a:r>
            <a:r>
              <a:rPr lang="tr-TR" sz="3200" dirty="0"/>
              <a:t> </a:t>
            </a:r>
            <a:r>
              <a:rPr lang="tr-TR" sz="3200" dirty="0" err="1"/>
              <a:t>Sunen</a:t>
            </a:r>
            <a:r>
              <a:rPr lang="tr-TR" sz="3200" dirty="0"/>
              <a:t> isimli kitaplarıdır.</a:t>
            </a:r>
            <a:endParaRPr lang="tr-TR" sz="3200" b="1" dirty="0"/>
          </a:p>
        </p:txBody>
      </p:sp>
    </p:spTree>
    <p:extLst>
      <p:ext uri="{BB962C8B-B14F-4D97-AF65-F5344CB8AC3E}">
        <p14:creationId xmlns:p14="http://schemas.microsoft.com/office/powerpoint/2010/main" val="986098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216107" y="5119972"/>
            <a:ext cx="10883348" cy="584775"/>
          </a:xfrm>
          <a:prstGeom prst="rect">
            <a:avLst/>
          </a:prstGeom>
          <a:noFill/>
        </p:spPr>
        <p:txBody>
          <a:bodyPr wrap="square" rtlCol="0">
            <a:spAutoFit/>
          </a:bodyPr>
          <a:lstStyle/>
          <a:p>
            <a:r>
              <a:rPr lang="tr-TR" sz="3200" dirty="0"/>
              <a:t>2011:B</a:t>
            </a:r>
          </a:p>
        </p:txBody>
      </p:sp>
      <p:pic>
        <p:nvPicPr>
          <p:cNvPr id="5" name="Resim 4" descr="metin içeren bir resim&#10;&#10;Açıklama otomatik olarak oluşturuldu">
            <a:extLst>
              <a:ext uri="{FF2B5EF4-FFF2-40B4-BE49-F238E27FC236}">
                <a16:creationId xmlns:a16="http://schemas.microsoft.com/office/drawing/2014/main" id="{9811BA82-7C87-4EE0-863B-12B1D07A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107" y="891367"/>
            <a:ext cx="7822734" cy="3702363"/>
          </a:xfrm>
          <a:prstGeom prst="rect">
            <a:avLst/>
          </a:prstGeom>
        </p:spPr>
      </p:pic>
    </p:spTree>
    <p:extLst>
      <p:ext uri="{BB962C8B-B14F-4D97-AF65-F5344CB8AC3E}">
        <p14:creationId xmlns:p14="http://schemas.microsoft.com/office/powerpoint/2010/main" val="4266970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308872"/>
          </a:xfrm>
          <a:prstGeom prst="rect">
            <a:avLst/>
          </a:prstGeom>
          <a:noFill/>
        </p:spPr>
        <p:txBody>
          <a:bodyPr wrap="square" rtlCol="0">
            <a:spAutoFit/>
          </a:bodyPr>
          <a:lstStyle/>
          <a:p>
            <a:pPr algn="ctr"/>
            <a:endParaRPr lang="tr-TR" sz="3200" b="1" dirty="0"/>
          </a:p>
          <a:p>
            <a:pPr algn="ctr"/>
            <a:r>
              <a:rPr lang="tr-TR" sz="3200" b="1" dirty="0" err="1"/>
              <a:t>Ebû</a:t>
            </a:r>
            <a:r>
              <a:rPr lang="tr-TR" sz="3200" b="1" dirty="0"/>
              <a:t> Davud: </a:t>
            </a:r>
          </a:p>
          <a:p>
            <a:endParaRPr lang="tr-TR" dirty="0"/>
          </a:p>
          <a:p>
            <a:r>
              <a:rPr lang="tr-TR" sz="3200" dirty="0" err="1"/>
              <a:t>Sicistan’da</a:t>
            </a:r>
            <a:r>
              <a:rPr lang="tr-TR" sz="3200" dirty="0"/>
              <a:t> 202/818 yılında dünyaya gelen Süleyman b. </a:t>
            </a:r>
            <a:r>
              <a:rPr lang="tr-TR" sz="3200" dirty="0" err="1"/>
              <a:t>Eşas</a:t>
            </a:r>
            <a:r>
              <a:rPr lang="tr-TR" sz="3200" dirty="0"/>
              <a:t> b. İshak, ilk hadis eğitimini memleketinde aldı. Bağdat, Basra, Mekke, </a:t>
            </a:r>
            <a:r>
              <a:rPr lang="tr-TR" sz="3200" dirty="0" err="1"/>
              <a:t>Kufe</a:t>
            </a:r>
            <a:r>
              <a:rPr lang="tr-TR" sz="3200" dirty="0"/>
              <a:t>, Harran, Horasan, </a:t>
            </a:r>
            <a:r>
              <a:rPr lang="tr-TR" sz="3200" dirty="0" err="1"/>
              <a:t>Belh</a:t>
            </a:r>
            <a:r>
              <a:rPr lang="tr-TR" sz="3200" dirty="0"/>
              <a:t> ve Mısır gibi İslam coğrafyasının farklı yerlerine ilim seyahatleri gerçekleştirdi. En gözde çalışması es-Sünen adlı eseridir. Kitap toplam 5274 hadis içermektedir</a:t>
            </a:r>
          </a:p>
        </p:txBody>
      </p:sp>
    </p:spTree>
    <p:extLst>
      <p:ext uri="{BB962C8B-B14F-4D97-AF65-F5344CB8AC3E}">
        <p14:creationId xmlns:p14="http://schemas.microsoft.com/office/powerpoint/2010/main" val="277010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570208"/>
          </a:xfrm>
          <a:prstGeom prst="rect">
            <a:avLst/>
          </a:prstGeom>
          <a:noFill/>
        </p:spPr>
        <p:txBody>
          <a:bodyPr wrap="square" rtlCol="0">
            <a:spAutoFit/>
          </a:bodyPr>
          <a:lstStyle/>
          <a:p>
            <a:pPr algn="ctr"/>
            <a:endParaRPr lang="tr-TR" sz="3200" b="1" dirty="0"/>
          </a:p>
          <a:p>
            <a:pPr algn="ctr"/>
            <a:r>
              <a:rPr lang="tr-TR" sz="3200" b="1" dirty="0" err="1"/>
              <a:t>Tirmizî</a:t>
            </a:r>
            <a:r>
              <a:rPr lang="tr-TR" sz="3200" b="1" dirty="0"/>
              <a:t>: </a:t>
            </a:r>
          </a:p>
          <a:p>
            <a:endParaRPr lang="tr-TR" dirty="0"/>
          </a:p>
          <a:p>
            <a:r>
              <a:rPr lang="tr-TR" sz="3600" dirty="0"/>
              <a:t>209/827 yılında dünyaya gelen Muhammed b. İsa b. </a:t>
            </a:r>
            <a:r>
              <a:rPr lang="tr-TR" sz="3600" dirty="0" err="1"/>
              <a:t>Sevre</a:t>
            </a:r>
            <a:r>
              <a:rPr lang="tr-TR" sz="3600" dirty="0"/>
              <a:t> et-</a:t>
            </a:r>
            <a:r>
              <a:rPr lang="tr-TR" sz="3600" dirty="0" err="1"/>
              <a:t>Tirmizî’nin</a:t>
            </a:r>
            <a:r>
              <a:rPr lang="tr-TR" sz="3600" dirty="0"/>
              <a:t> en meşhur kitabı es-Sünen veya el-</a:t>
            </a:r>
            <a:r>
              <a:rPr lang="tr-TR" sz="3600" dirty="0" err="1"/>
              <a:t>Camiu’s</a:t>
            </a:r>
            <a:r>
              <a:rPr lang="tr-TR" sz="3600" dirty="0"/>
              <a:t>-sahih olarak bilinen hadis kitabıdır. Kitapta toplam 3956 hadis yer almaktadır. </a:t>
            </a:r>
            <a:r>
              <a:rPr lang="tr-TR" sz="3600" dirty="0" err="1"/>
              <a:t>Tirmizî</a:t>
            </a:r>
            <a:r>
              <a:rPr lang="tr-TR" sz="3600" dirty="0"/>
              <a:t> 279/892’de vefat etmiştir.</a:t>
            </a:r>
          </a:p>
        </p:txBody>
      </p:sp>
    </p:spTree>
    <p:extLst>
      <p:ext uri="{BB962C8B-B14F-4D97-AF65-F5344CB8AC3E}">
        <p14:creationId xmlns:p14="http://schemas.microsoft.com/office/powerpoint/2010/main" val="2352924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308872"/>
          </a:xfrm>
          <a:prstGeom prst="rect">
            <a:avLst/>
          </a:prstGeom>
          <a:noFill/>
        </p:spPr>
        <p:txBody>
          <a:bodyPr wrap="square" rtlCol="0">
            <a:spAutoFit/>
          </a:bodyPr>
          <a:lstStyle/>
          <a:p>
            <a:pPr algn="ctr"/>
            <a:endParaRPr lang="tr-TR" sz="3200" b="1" dirty="0"/>
          </a:p>
          <a:p>
            <a:pPr algn="ctr"/>
            <a:r>
              <a:rPr lang="tr-TR" sz="3200" b="1" dirty="0" err="1"/>
              <a:t>İbn</a:t>
            </a:r>
            <a:r>
              <a:rPr lang="tr-TR" sz="3200" b="1" dirty="0"/>
              <a:t> </a:t>
            </a:r>
            <a:r>
              <a:rPr lang="tr-TR" sz="3200" b="1" dirty="0" err="1"/>
              <a:t>Mâce</a:t>
            </a:r>
            <a:r>
              <a:rPr lang="tr-TR" sz="3200" b="1" dirty="0"/>
              <a:t>: </a:t>
            </a:r>
          </a:p>
          <a:p>
            <a:endParaRPr lang="tr-TR" dirty="0"/>
          </a:p>
          <a:p>
            <a:r>
              <a:rPr lang="tr-TR" sz="3200" dirty="0" err="1"/>
              <a:t>Kazvinli</a:t>
            </a:r>
            <a:r>
              <a:rPr lang="tr-TR" sz="3200" dirty="0"/>
              <a:t> Ebu Abdullah Muhammed b. </a:t>
            </a:r>
            <a:r>
              <a:rPr lang="tr-TR" sz="3200" dirty="0" err="1"/>
              <a:t>Yezid</a:t>
            </a:r>
            <a:r>
              <a:rPr lang="tr-TR" sz="3200" dirty="0"/>
              <a:t> 209/824 yılında doğmuştur. Hadis öğrenimi için Rey, </a:t>
            </a:r>
            <a:r>
              <a:rPr lang="tr-TR" sz="3200" dirty="0" err="1"/>
              <a:t>Vasıt</a:t>
            </a:r>
            <a:r>
              <a:rPr lang="tr-TR" sz="3200" dirty="0"/>
              <a:t>, Basra, Bağdat, Şam, Mısır ve Hicaz gibi bölgelere yolculuklar gerçekleştirmiştir. es-Sünen adlı eserinde 4341 hadise yer vermiştir. Hicri VI. Asırdan itibaren </a:t>
            </a:r>
            <a:r>
              <a:rPr lang="tr-TR" sz="3200" dirty="0" err="1"/>
              <a:t>kütüb</a:t>
            </a:r>
            <a:r>
              <a:rPr lang="tr-TR" sz="3200" dirty="0"/>
              <a:t>-ü sitte içerisinde değerlendirilmeye başlanmıştır. </a:t>
            </a:r>
            <a:r>
              <a:rPr lang="tr-TR" sz="3200" dirty="0" err="1"/>
              <a:t>İbn</a:t>
            </a:r>
            <a:r>
              <a:rPr lang="tr-TR" sz="3200" dirty="0"/>
              <a:t> </a:t>
            </a:r>
            <a:r>
              <a:rPr lang="tr-TR" sz="3200" dirty="0" err="1"/>
              <a:t>Mace</a:t>
            </a:r>
            <a:r>
              <a:rPr lang="tr-TR" sz="3200" dirty="0"/>
              <a:t> 273/886’da </a:t>
            </a:r>
            <a:r>
              <a:rPr lang="tr-TR" sz="3200" dirty="0" err="1"/>
              <a:t>Kazvin’de</a:t>
            </a:r>
            <a:r>
              <a:rPr lang="tr-TR" sz="3200" dirty="0"/>
              <a:t> vefat etmiştir.</a:t>
            </a:r>
          </a:p>
        </p:txBody>
      </p:sp>
    </p:spTree>
    <p:extLst>
      <p:ext uri="{BB962C8B-B14F-4D97-AF65-F5344CB8AC3E}">
        <p14:creationId xmlns:p14="http://schemas.microsoft.com/office/powerpoint/2010/main" val="1241450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3556026" y="6183731"/>
            <a:ext cx="10883348" cy="584775"/>
          </a:xfrm>
          <a:prstGeom prst="rect">
            <a:avLst/>
          </a:prstGeom>
          <a:noFill/>
        </p:spPr>
        <p:txBody>
          <a:bodyPr wrap="square" rtlCol="0">
            <a:spAutoFit/>
          </a:bodyPr>
          <a:lstStyle/>
          <a:p>
            <a:r>
              <a:rPr lang="tr-TR" sz="3200" b="1" dirty="0"/>
              <a:t>a</a:t>
            </a:r>
          </a:p>
        </p:txBody>
      </p:sp>
      <p:pic>
        <p:nvPicPr>
          <p:cNvPr id="5" name="Resim 4" descr="metin içeren bir resim&#10;&#10;Açıklama otomatik olarak oluşturuldu">
            <a:extLst>
              <a:ext uri="{FF2B5EF4-FFF2-40B4-BE49-F238E27FC236}">
                <a16:creationId xmlns:a16="http://schemas.microsoft.com/office/drawing/2014/main" id="{5E91AD85-5B93-4134-8B2F-523AEA892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26" y="157997"/>
            <a:ext cx="5079947" cy="6025734"/>
          </a:xfrm>
          <a:prstGeom prst="rect">
            <a:avLst/>
          </a:prstGeom>
        </p:spPr>
      </p:pic>
    </p:spTree>
    <p:extLst>
      <p:ext uri="{BB962C8B-B14F-4D97-AF65-F5344CB8AC3E}">
        <p14:creationId xmlns:p14="http://schemas.microsoft.com/office/powerpoint/2010/main" val="162514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401205"/>
          </a:xfrm>
          <a:prstGeom prst="rect">
            <a:avLst/>
          </a:prstGeom>
          <a:noFill/>
        </p:spPr>
        <p:txBody>
          <a:bodyPr wrap="square" rtlCol="0">
            <a:spAutoFit/>
          </a:bodyPr>
          <a:lstStyle/>
          <a:p>
            <a:endParaRPr lang="tr-TR" sz="2800" dirty="0"/>
          </a:p>
          <a:p>
            <a:r>
              <a:rPr lang="tr-TR" sz="2800" dirty="0"/>
              <a:t>Hz. Peygamber’in hadislerinin yazılmasına daha onun sağlığında başlanılmıştır. </a:t>
            </a:r>
          </a:p>
          <a:p>
            <a:endParaRPr lang="tr-TR" sz="2800" dirty="0"/>
          </a:p>
          <a:p>
            <a:r>
              <a:rPr lang="tr-TR" sz="2800" dirty="0"/>
              <a:t>Bu konuda Peygamberimizin her hangi bir yasağı veya engellemesi söz konusu olmamış, hatta kendi sözlerinin öğrenilmesini teşvik ettiği dahi kaydedilmiştir. </a:t>
            </a:r>
          </a:p>
          <a:p>
            <a:endParaRPr lang="tr-TR" sz="2800" dirty="0"/>
          </a:p>
          <a:p>
            <a:r>
              <a:rPr lang="tr-TR" sz="2800" dirty="0"/>
              <a:t>Bununla birlikte tüm hadislerin yazılması bu dönemde gerçekleşmemiş, sahabe döneminde de devam etmiştir. </a:t>
            </a:r>
          </a:p>
        </p:txBody>
      </p:sp>
    </p:spTree>
    <p:extLst>
      <p:ext uri="{BB962C8B-B14F-4D97-AF65-F5344CB8AC3E}">
        <p14:creationId xmlns:p14="http://schemas.microsoft.com/office/powerpoint/2010/main" val="2685317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370427"/>
          </a:xfrm>
          <a:prstGeom prst="rect">
            <a:avLst/>
          </a:prstGeom>
          <a:noFill/>
        </p:spPr>
        <p:txBody>
          <a:bodyPr wrap="square" rtlCol="0">
            <a:spAutoFit/>
          </a:bodyPr>
          <a:lstStyle/>
          <a:p>
            <a:pPr algn="ctr"/>
            <a:endParaRPr lang="tr-TR" sz="3200" b="1" dirty="0"/>
          </a:p>
          <a:p>
            <a:pPr algn="ctr"/>
            <a:r>
              <a:rPr lang="tr-TR" sz="3200" b="1" dirty="0" err="1"/>
              <a:t>Nesaî</a:t>
            </a:r>
            <a:r>
              <a:rPr lang="tr-TR" sz="3200" b="1" dirty="0"/>
              <a:t>: </a:t>
            </a:r>
          </a:p>
          <a:p>
            <a:endParaRPr lang="tr-TR" dirty="0"/>
          </a:p>
          <a:p>
            <a:r>
              <a:rPr lang="tr-TR" sz="2800" dirty="0"/>
              <a:t>215/830 yılında Horasan’ın </a:t>
            </a:r>
            <a:r>
              <a:rPr lang="tr-TR" sz="2800" dirty="0" err="1"/>
              <a:t>Nesa</a:t>
            </a:r>
            <a:r>
              <a:rPr lang="tr-TR" sz="2800" dirty="0"/>
              <a:t> kasabasında doğan Ebu Abdurrahman </a:t>
            </a:r>
            <a:r>
              <a:rPr lang="tr-TR" sz="2800" dirty="0" err="1"/>
              <a:t>Ahmed</a:t>
            </a:r>
            <a:r>
              <a:rPr lang="tr-TR" sz="2800" dirty="0"/>
              <a:t> b. </a:t>
            </a:r>
            <a:r>
              <a:rPr lang="tr-TR" sz="2800" dirty="0" err="1"/>
              <a:t>Şuayb</a:t>
            </a:r>
            <a:r>
              <a:rPr lang="tr-TR" sz="2800" dirty="0"/>
              <a:t>, küçük yaşta hadis öğrenimine başlamış, </a:t>
            </a:r>
            <a:r>
              <a:rPr lang="tr-TR" sz="2800" dirty="0" err="1"/>
              <a:t>Belh</a:t>
            </a:r>
            <a:r>
              <a:rPr lang="tr-TR" sz="2800" dirty="0"/>
              <a:t> başta olmak üzere Horasan bölgesini, Hicaz, Irak, Suriye ve Mısır’ı hadis öğrenmek için dolaşmış ve devrinin meşhur hadisçilerinden ders dinlemiştir. Kaleme aldığı eserler arasında en önemlisi es-Sünen adlı kitabıdır. Kitap toplam 5765 hadis içermektedir. 303/915yılında </a:t>
            </a:r>
            <a:r>
              <a:rPr lang="tr-TR" sz="2800" dirty="0" err="1"/>
              <a:t>Remle’de</a:t>
            </a:r>
            <a:r>
              <a:rPr lang="tr-TR" sz="2800" dirty="0"/>
              <a:t> vefat etmiştir.</a:t>
            </a:r>
          </a:p>
        </p:txBody>
      </p:sp>
    </p:spTree>
    <p:extLst>
      <p:ext uri="{BB962C8B-B14F-4D97-AF65-F5344CB8AC3E}">
        <p14:creationId xmlns:p14="http://schemas.microsoft.com/office/powerpoint/2010/main" val="350239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3105799" y="4917657"/>
            <a:ext cx="10883348" cy="584775"/>
          </a:xfrm>
          <a:prstGeom prst="rect">
            <a:avLst/>
          </a:prstGeom>
          <a:noFill/>
        </p:spPr>
        <p:txBody>
          <a:bodyPr wrap="square" rtlCol="0">
            <a:spAutoFit/>
          </a:bodyPr>
          <a:lstStyle/>
          <a:p>
            <a:r>
              <a:rPr lang="tr-TR" sz="3200" b="1" dirty="0"/>
              <a:t>c</a:t>
            </a:r>
          </a:p>
        </p:txBody>
      </p:sp>
      <p:pic>
        <p:nvPicPr>
          <p:cNvPr id="5" name="Resim 4" descr="metin içeren bir resim&#10;&#10;Açıklama otomatik olarak oluşturuldu">
            <a:extLst>
              <a:ext uri="{FF2B5EF4-FFF2-40B4-BE49-F238E27FC236}">
                <a16:creationId xmlns:a16="http://schemas.microsoft.com/office/drawing/2014/main" id="{5B4CCA74-3BF8-465A-8278-8041B74EC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799" y="289418"/>
            <a:ext cx="6043349" cy="4442222"/>
          </a:xfrm>
          <a:prstGeom prst="rect">
            <a:avLst/>
          </a:prstGeom>
        </p:spPr>
      </p:pic>
    </p:spTree>
    <p:extLst>
      <p:ext uri="{BB962C8B-B14F-4D97-AF65-F5344CB8AC3E}">
        <p14:creationId xmlns:p14="http://schemas.microsoft.com/office/powerpoint/2010/main" val="2405854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5355312"/>
          </a:xfrm>
          <a:prstGeom prst="rect">
            <a:avLst/>
          </a:prstGeom>
          <a:noFill/>
        </p:spPr>
        <p:txBody>
          <a:bodyPr wrap="square" rtlCol="0">
            <a:spAutoFit/>
          </a:bodyPr>
          <a:lstStyle/>
          <a:p>
            <a:pPr algn="ctr"/>
            <a:r>
              <a:rPr lang="tr-TR" sz="3600" b="1" dirty="0"/>
              <a:t>AÇILIM DÖNEMİ </a:t>
            </a:r>
          </a:p>
          <a:p>
            <a:endParaRPr lang="tr-TR" dirty="0"/>
          </a:p>
          <a:p>
            <a:r>
              <a:rPr lang="tr-TR" sz="2400" dirty="0"/>
              <a:t>Bu dönem, </a:t>
            </a:r>
            <a:r>
              <a:rPr lang="tr-TR" sz="2400" dirty="0" err="1"/>
              <a:t>rivâyet</a:t>
            </a:r>
            <a:r>
              <a:rPr lang="tr-TR" sz="2400" dirty="0"/>
              <a:t> dönemlerinin sona erdiği hicri beşinci asırdan onuncu asra kadar geçen yaklaşık beş asırlık zaman dilimini kapsar. </a:t>
            </a:r>
          </a:p>
          <a:p>
            <a:endParaRPr lang="tr-TR" sz="2400" dirty="0"/>
          </a:p>
          <a:p>
            <a:r>
              <a:rPr lang="tr-TR" sz="2400" dirty="0"/>
              <a:t>Bu dönem, düzenli şekilde hadis eğitim ve öğretim merkezlerinin kurulduğu, fıkhî ve </a:t>
            </a:r>
            <a:r>
              <a:rPr lang="tr-TR" sz="2400" dirty="0" err="1"/>
              <a:t>kelâmî</a:t>
            </a:r>
            <a:r>
              <a:rPr lang="tr-TR" sz="2400" dirty="0"/>
              <a:t> ekollerin kendi anlayışlarını iyiden iyiye sisteme oturttuğu bir dönemdir. </a:t>
            </a:r>
          </a:p>
          <a:p>
            <a:endParaRPr lang="tr-TR" sz="2400" dirty="0"/>
          </a:p>
          <a:p>
            <a:r>
              <a:rPr lang="tr-TR" sz="2400" dirty="0"/>
              <a:t>Hadis kaynaklarını açıklama çabalarının bir sonucu olarak dördüncü asırda kaleme alınmaya başlanan Şerh edebiyatının en seçkin örneklerinin verildiği bir dönemdir. </a:t>
            </a:r>
          </a:p>
          <a:p>
            <a:endParaRPr lang="tr-TR" sz="2400" dirty="0"/>
          </a:p>
          <a:p>
            <a:r>
              <a:rPr lang="tr-TR" sz="2400" dirty="0"/>
              <a:t>Hadis </a:t>
            </a:r>
            <a:r>
              <a:rPr lang="tr-TR" sz="2400" dirty="0" err="1"/>
              <a:t>Usûlü’nün</a:t>
            </a:r>
            <a:r>
              <a:rPr lang="tr-TR" sz="2400" dirty="0"/>
              <a:t> sistematik olarak tamamlandığı, seçme hadis kitaplarının oluşturulduğu, şehir tarihleri, </a:t>
            </a:r>
            <a:r>
              <a:rPr lang="tr-TR" sz="2400" dirty="0" err="1"/>
              <a:t>tabakat</a:t>
            </a:r>
            <a:r>
              <a:rPr lang="tr-TR" sz="2400" dirty="0"/>
              <a:t> ve biyografi kaynaklarının artarak çoğaldığı bir dönemdir.</a:t>
            </a:r>
          </a:p>
        </p:txBody>
      </p:sp>
    </p:spTree>
    <p:extLst>
      <p:ext uri="{BB962C8B-B14F-4D97-AF65-F5344CB8AC3E}">
        <p14:creationId xmlns:p14="http://schemas.microsoft.com/office/powerpoint/2010/main" val="134375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077766"/>
          </a:xfrm>
          <a:prstGeom prst="rect">
            <a:avLst/>
          </a:prstGeom>
          <a:noFill/>
        </p:spPr>
        <p:txBody>
          <a:bodyPr wrap="square" rtlCol="0">
            <a:spAutoFit/>
          </a:bodyPr>
          <a:lstStyle/>
          <a:p>
            <a:pPr algn="ctr"/>
            <a:endParaRPr lang="tr-TR" sz="3200" b="1" dirty="0"/>
          </a:p>
          <a:p>
            <a:pPr algn="ctr"/>
            <a:r>
              <a:rPr lang="tr-TR" sz="3200" b="1" dirty="0"/>
              <a:t>DARALMA DÖNEMİ </a:t>
            </a:r>
          </a:p>
          <a:p>
            <a:endParaRPr lang="tr-TR" dirty="0"/>
          </a:p>
          <a:p>
            <a:r>
              <a:rPr lang="tr-TR" sz="2800" dirty="0"/>
              <a:t>Yaklaşık olarak dört asrı içeren daralma dönemi, miladi XVI. asırdan XIX. asrın sonlarına kadar geçen süreyi kapsar. Genel olarak geçmiş birikimin tekrar edildiği bir dönemdir. Bu döneme literatür olarak </a:t>
            </a:r>
            <a:r>
              <a:rPr lang="tr-TR" sz="2800" dirty="0" err="1"/>
              <a:t>Nazm</a:t>
            </a:r>
            <a:r>
              <a:rPr lang="tr-TR" sz="2800" dirty="0"/>
              <a:t>, Haşiye, Muhtasar ve Şerhler rengini verir.</a:t>
            </a:r>
          </a:p>
        </p:txBody>
      </p:sp>
    </p:spTree>
    <p:extLst>
      <p:ext uri="{BB962C8B-B14F-4D97-AF65-F5344CB8AC3E}">
        <p14:creationId xmlns:p14="http://schemas.microsoft.com/office/powerpoint/2010/main" val="558171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369332"/>
          </a:xfrm>
          <a:prstGeom prst="rect">
            <a:avLst/>
          </a:prstGeom>
          <a:noFill/>
        </p:spPr>
        <p:txBody>
          <a:bodyPr wrap="square" rtlCol="0">
            <a:spAutoFit/>
          </a:bodyPr>
          <a:lstStyle/>
          <a:p>
            <a:r>
              <a:rPr lang="tr-TR" dirty="0"/>
              <a:t>a</a:t>
            </a:r>
          </a:p>
        </p:txBody>
      </p:sp>
    </p:spTree>
    <p:extLst>
      <p:ext uri="{BB962C8B-B14F-4D97-AF65-F5344CB8AC3E}">
        <p14:creationId xmlns:p14="http://schemas.microsoft.com/office/powerpoint/2010/main" val="85971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4031873"/>
          </a:xfrm>
          <a:prstGeom prst="rect">
            <a:avLst/>
          </a:prstGeom>
          <a:noFill/>
        </p:spPr>
        <p:txBody>
          <a:bodyPr wrap="square" rtlCol="0">
            <a:spAutoFit/>
          </a:bodyPr>
          <a:lstStyle/>
          <a:p>
            <a:endParaRPr lang="tr-TR" sz="3200" dirty="0"/>
          </a:p>
          <a:p>
            <a:endParaRPr lang="tr-TR" sz="3200" dirty="0"/>
          </a:p>
          <a:p>
            <a:r>
              <a:rPr lang="tr-TR" sz="3200" dirty="0"/>
              <a:t>Hadislerin yazıya geçirilme işleminin (</a:t>
            </a:r>
            <a:r>
              <a:rPr lang="tr-TR" sz="3200" dirty="0" err="1"/>
              <a:t>takyîd</a:t>
            </a:r>
            <a:r>
              <a:rPr lang="tr-TR" sz="3200" dirty="0"/>
              <a:t>, </a:t>
            </a:r>
            <a:r>
              <a:rPr lang="tr-TR" sz="3200" dirty="0" err="1"/>
              <a:t>kitâbet</a:t>
            </a:r>
            <a:r>
              <a:rPr lang="tr-TR" sz="3200" dirty="0"/>
              <a:t>) hangi yılda bitirildiğini net olarak söyleyebilmek mümkün değilse de, hicrî birinci asrın sonlarına doğru, </a:t>
            </a:r>
            <a:r>
              <a:rPr lang="tr-TR" sz="3200" dirty="0" err="1"/>
              <a:t>tedvîn</a:t>
            </a:r>
            <a:r>
              <a:rPr lang="tr-TR" sz="3200" dirty="0"/>
              <a:t> (hadislerin derlenmesi) faaliyetlerinin başladığını, </a:t>
            </a:r>
            <a:r>
              <a:rPr lang="tr-TR" sz="3200" dirty="0" err="1"/>
              <a:t>Emevî</a:t>
            </a:r>
            <a:r>
              <a:rPr lang="tr-TR" sz="3200" dirty="0"/>
              <a:t> Halifesi Ömer b. Abdülaziz döneminde (99/101-717/720) de bu faaliyetin artarak devam ettiğini söylemek mümkündür.</a:t>
            </a:r>
          </a:p>
        </p:txBody>
      </p:sp>
    </p:spTree>
    <p:extLst>
      <p:ext uri="{BB962C8B-B14F-4D97-AF65-F5344CB8AC3E}">
        <p14:creationId xmlns:p14="http://schemas.microsoft.com/office/powerpoint/2010/main" val="3922485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685800" y="467139"/>
            <a:ext cx="10883348" cy="1200329"/>
          </a:xfrm>
          <a:prstGeom prst="rect">
            <a:avLst/>
          </a:prstGeom>
          <a:noFill/>
        </p:spPr>
        <p:txBody>
          <a:bodyPr wrap="square" rtlCol="0">
            <a:spAutoFit/>
          </a:bodyPr>
          <a:lstStyle/>
          <a:p>
            <a:r>
              <a:rPr lang="tr-TR" dirty="0"/>
              <a:t>Hıfz</a:t>
            </a:r>
          </a:p>
          <a:p>
            <a:r>
              <a:rPr lang="tr-TR" dirty="0"/>
              <a:t>Kitabet</a:t>
            </a:r>
          </a:p>
          <a:p>
            <a:r>
              <a:rPr lang="tr-TR" dirty="0"/>
              <a:t>Tedvin</a:t>
            </a:r>
          </a:p>
          <a:p>
            <a:r>
              <a:rPr lang="tr-TR" dirty="0"/>
              <a:t>Tasnif ekle</a:t>
            </a:r>
          </a:p>
        </p:txBody>
      </p:sp>
    </p:spTree>
    <p:extLst>
      <p:ext uri="{BB962C8B-B14F-4D97-AF65-F5344CB8AC3E}">
        <p14:creationId xmlns:p14="http://schemas.microsoft.com/office/powerpoint/2010/main" val="103960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1903133" y="4393096"/>
            <a:ext cx="10481023" cy="369332"/>
          </a:xfrm>
          <a:prstGeom prst="rect">
            <a:avLst/>
          </a:prstGeom>
          <a:noFill/>
        </p:spPr>
        <p:txBody>
          <a:bodyPr wrap="square" rtlCol="0">
            <a:spAutoFit/>
          </a:bodyPr>
          <a:lstStyle/>
          <a:p>
            <a:r>
              <a:rPr lang="tr-TR" sz="1800" dirty="0"/>
              <a:t>2010: B</a:t>
            </a:r>
          </a:p>
        </p:txBody>
      </p:sp>
      <p:pic>
        <p:nvPicPr>
          <p:cNvPr id="5" name="Resim 4">
            <a:extLst>
              <a:ext uri="{FF2B5EF4-FFF2-40B4-BE49-F238E27FC236}">
                <a16:creationId xmlns:a16="http://schemas.microsoft.com/office/drawing/2014/main" id="{5E856B77-AE90-4BA0-80F4-BDAE38CE2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134" y="785191"/>
            <a:ext cx="8385732" cy="3216445"/>
          </a:xfrm>
          <a:prstGeom prst="rect">
            <a:avLst/>
          </a:prstGeom>
        </p:spPr>
      </p:pic>
    </p:spTree>
    <p:extLst>
      <p:ext uri="{BB962C8B-B14F-4D97-AF65-F5344CB8AC3E}">
        <p14:creationId xmlns:p14="http://schemas.microsoft.com/office/powerpoint/2010/main" val="302811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4" name="Metin kutusu 3">
            <a:extLst>
              <a:ext uri="{FF2B5EF4-FFF2-40B4-BE49-F238E27FC236}">
                <a16:creationId xmlns:a16="http://schemas.microsoft.com/office/drawing/2014/main" id="{CCA7994E-62A3-4CA6-9CBD-98E30C0418E6}"/>
              </a:ext>
            </a:extLst>
          </p:cNvPr>
          <p:cNvSpPr txBox="1"/>
          <p:nvPr/>
        </p:nvSpPr>
        <p:spPr>
          <a:xfrm>
            <a:off x="2777129" y="3905012"/>
            <a:ext cx="10481023" cy="369332"/>
          </a:xfrm>
          <a:prstGeom prst="rect">
            <a:avLst/>
          </a:prstGeom>
          <a:noFill/>
        </p:spPr>
        <p:txBody>
          <a:bodyPr wrap="square" rtlCol="0">
            <a:spAutoFit/>
          </a:bodyPr>
          <a:lstStyle/>
          <a:p>
            <a:r>
              <a:rPr lang="tr-TR" sz="1800" dirty="0"/>
              <a:t>2013:c</a:t>
            </a:r>
          </a:p>
        </p:txBody>
      </p:sp>
      <p:pic>
        <p:nvPicPr>
          <p:cNvPr id="6" name="Resim 5" descr="metin içeren bir resim&#10;&#10;Açıklama otomatik olarak oluşturuldu">
            <a:extLst>
              <a:ext uri="{FF2B5EF4-FFF2-40B4-BE49-F238E27FC236}">
                <a16:creationId xmlns:a16="http://schemas.microsoft.com/office/drawing/2014/main" id="{FC6421A2-010C-4F70-A9C8-FD2F0821E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129" y="923549"/>
            <a:ext cx="6637742" cy="2747949"/>
          </a:xfrm>
          <a:prstGeom prst="rect">
            <a:avLst/>
          </a:prstGeom>
        </p:spPr>
      </p:pic>
    </p:spTree>
    <p:extLst>
      <p:ext uri="{BB962C8B-B14F-4D97-AF65-F5344CB8AC3E}">
        <p14:creationId xmlns:p14="http://schemas.microsoft.com/office/powerpoint/2010/main" val="12309593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10360</TotalTime>
  <Words>2389</Words>
  <Application>Microsoft Office PowerPoint</Application>
  <PresentationFormat>Geniş ekran</PresentationFormat>
  <Paragraphs>288</Paragraphs>
  <Slides>54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54</vt:i4>
      </vt:variant>
    </vt:vector>
  </HeadingPairs>
  <TitlesOfParts>
    <vt:vector size="59" baseType="lpstr">
      <vt:lpstr>Adobe Caslon Pro</vt:lpstr>
      <vt:lpstr>Arial</vt:lpstr>
      <vt:lpstr>Calibri</vt:lpstr>
      <vt:lpstr>Calibri Light</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Hakem</cp:lastModifiedBy>
  <cp:revision>36</cp:revision>
  <dcterms:created xsi:type="dcterms:W3CDTF">2020-11-30T19:20:16Z</dcterms:created>
  <dcterms:modified xsi:type="dcterms:W3CDTF">2020-12-16T07:32:33Z</dcterms:modified>
</cp:coreProperties>
</file>