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1" r:id="rId6"/>
    <p:sldId id="270" r:id="rId7"/>
    <p:sldId id="262" r:id="rId8"/>
    <p:sldId id="260" r:id="rId9"/>
    <p:sldId id="263" r:id="rId10"/>
    <p:sldId id="269" r:id="rId11"/>
    <p:sldId id="268" r:id="rId12"/>
    <p:sldId id="267" r:id="rId13"/>
    <p:sldId id="271" r:id="rId14"/>
    <p:sldId id="266" r:id="rId15"/>
    <p:sldId id="265" r:id="rId16"/>
    <p:sldId id="264" r:id="rId17"/>
    <p:sldId id="273" r:id="rId18"/>
    <p:sldId id="272" r:id="rId1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70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B0D523A9-0564-45A5-A481-F07821FB512D}" type="datetimeFigureOut">
              <a:rPr lang="tr-TR" smtClean="0"/>
              <a:t>9.12.2020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118661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0D523A9-0564-45A5-A481-F07821FB512D}" type="datetimeFigureOut">
              <a:rPr lang="tr-TR" smtClean="0"/>
              <a:t>9.12.2020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827114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0D523A9-0564-45A5-A481-F07821FB512D}" type="datetimeFigureOut">
              <a:rPr lang="tr-TR" smtClean="0"/>
              <a:t>9.12.2020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1964442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0D523A9-0564-45A5-A481-F07821FB512D}" type="datetimeFigureOut">
              <a:rPr lang="tr-TR" smtClean="0"/>
              <a:t>9.12.2020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771018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B0D523A9-0564-45A5-A481-F07821FB512D}" type="datetimeFigureOut">
              <a:rPr lang="tr-TR" smtClean="0"/>
              <a:t>9.12.2020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956617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B0D523A9-0564-45A5-A481-F07821FB512D}" type="datetimeFigureOut">
              <a:rPr lang="tr-TR" smtClean="0"/>
              <a:t>9.12.2020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3498538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B0D523A9-0564-45A5-A481-F07821FB512D}" type="datetimeFigureOut">
              <a:rPr lang="tr-TR" smtClean="0"/>
              <a:t>9.12.2020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3812525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B0D523A9-0564-45A5-A481-F07821FB512D}" type="datetimeFigureOut">
              <a:rPr lang="tr-TR" smtClean="0"/>
              <a:t>9.12.2020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632364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0D523A9-0564-45A5-A481-F07821FB512D}" type="datetimeFigureOut">
              <a:rPr lang="tr-TR" smtClean="0"/>
              <a:t>9.12.2020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1619149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t>9.12.2020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657636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t>9.12.2020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619187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D523A9-0564-45A5-A481-F07821FB512D}" type="datetimeFigureOut">
              <a:rPr lang="tr-TR" smtClean="0"/>
              <a:t>9.12.2020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FA3920-FF7C-48FD-AE3C-7E95DEC0CD92}" type="slidenum">
              <a:rPr lang="tr-TR" smtClean="0"/>
              <a:t>‹#›</a:t>
            </a:fld>
            <a:endParaRPr lang="tr-TR"/>
          </a:p>
        </p:txBody>
      </p:sp>
    </p:spTree>
    <p:extLst>
      <p:ext uri="{BB962C8B-B14F-4D97-AF65-F5344CB8AC3E}">
        <p14:creationId xmlns:p14="http://schemas.microsoft.com/office/powerpoint/2010/main" val="4208589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a:t> </a:t>
            </a:r>
          </a:p>
        </p:txBody>
      </p:sp>
      <p:sp>
        <p:nvSpPr>
          <p:cNvPr id="3" name="Alt Başlık 2"/>
          <p:cNvSpPr>
            <a:spLocks noGrp="1"/>
          </p:cNvSpPr>
          <p:nvPr>
            <p:ph type="subTitle" idx="1"/>
          </p:nvPr>
        </p:nvSpPr>
        <p:spPr/>
        <p:txBody>
          <a:bodyPr/>
          <a:lstStyle/>
          <a:p>
            <a:endParaRPr lang="tr-TR" dirty="0"/>
          </a:p>
        </p:txBody>
      </p:sp>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 y="-34291"/>
            <a:ext cx="12252960" cy="6892291"/>
          </a:xfrm>
          <a:prstGeom prst="rect">
            <a:avLst/>
          </a:prstGeom>
        </p:spPr>
      </p:pic>
      <p:sp>
        <p:nvSpPr>
          <p:cNvPr id="14" name="Metin kutusu 13"/>
          <p:cNvSpPr txBox="1"/>
          <p:nvPr/>
        </p:nvSpPr>
        <p:spPr>
          <a:xfrm>
            <a:off x="7409764" y="5349875"/>
            <a:ext cx="3851271" cy="923330"/>
          </a:xfrm>
          <a:prstGeom prst="rect">
            <a:avLst/>
          </a:prstGeom>
          <a:noFill/>
        </p:spPr>
        <p:txBody>
          <a:bodyPr wrap="square" rtlCol="0">
            <a:spAutoFit/>
          </a:bodyPr>
          <a:lstStyle/>
          <a:p>
            <a:r>
              <a:rPr lang="tr-TR" sz="5400" b="1" dirty="0">
                <a:solidFill>
                  <a:srgbClr val="C00000"/>
                </a:solidFill>
                <a:latin typeface="Adobe Caslon Pro" panose="0205050205050A020403" pitchFamily="18" charset="-94"/>
                <a:ea typeface="Adobe Myungjo Std M" panose="02020600000000000000" pitchFamily="18" charset="-128"/>
              </a:rPr>
              <a:t>HADİS</a:t>
            </a:r>
          </a:p>
        </p:txBody>
      </p:sp>
    </p:spTree>
    <p:extLst>
      <p:ext uri="{BB962C8B-B14F-4D97-AF65-F5344CB8AC3E}">
        <p14:creationId xmlns:p14="http://schemas.microsoft.com/office/powerpoint/2010/main" val="341541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Metin kutusu 3">
            <a:extLst>
              <a:ext uri="{FF2B5EF4-FFF2-40B4-BE49-F238E27FC236}">
                <a16:creationId xmlns:a16="http://schemas.microsoft.com/office/drawing/2014/main" id="{CCA7994E-62A3-4CA6-9CBD-98E30C0418E6}"/>
              </a:ext>
            </a:extLst>
          </p:cNvPr>
          <p:cNvSpPr txBox="1"/>
          <p:nvPr/>
        </p:nvSpPr>
        <p:spPr>
          <a:xfrm>
            <a:off x="685800" y="467139"/>
            <a:ext cx="10883348" cy="3877985"/>
          </a:xfrm>
          <a:prstGeom prst="rect">
            <a:avLst/>
          </a:prstGeom>
          <a:noFill/>
        </p:spPr>
        <p:txBody>
          <a:bodyPr wrap="square" rtlCol="0">
            <a:spAutoFit/>
          </a:bodyPr>
          <a:lstStyle/>
          <a:p>
            <a:pPr algn="ctr"/>
            <a:endParaRPr lang="tr-TR" sz="4400" b="1" dirty="0"/>
          </a:p>
          <a:p>
            <a:pPr algn="ctr"/>
            <a:r>
              <a:rPr lang="tr-TR" sz="4400" b="1" dirty="0"/>
              <a:t>İBADET </a:t>
            </a:r>
          </a:p>
          <a:p>
            <a:endParaRPr lang="tr-TR" dirty="0"/>
          </a:p>
          <a:p>
            <a:r>
              <a:rPr lang="tr-TR" sz="2800" dirty="0"/>
              <a:t>İbadet, İslam dininin en temel unsurlarından birini teşkil etmektedir ve bu nedenle Peygamberimiz ibadetleri İslam’ın beş şartı içinde değerlendirmiştir. Hadisçiler de kendilerine ulaşan rivayetleri sınıflandırırken bu hususa özen göstermişler ve namaz, oruç, hac ve zekât ibadetlerinin her birini ayrı başlıklar altında kaleme almışlardır. </a:t>
            </a:r>
          </a:p>
        </p:txBody>
      </p:sp>
    </p:spTree>
    <p:extLst>
      <p:ext uri="{BB962C8B-B14F-4D97-AF65-F5344CB8AC3E}">
        <p14:creationId xmlns:p14="http://schemas.microsoft.com/office/powerpoint/2010/main" val="2866643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Metin kutusu 3">
            <a:extLst>
              <a:ext uri="{FF2B5EF4-FFF2-40B4-BE49-F238E27FC236}">
                <a16:creationId xmlns:a16="http://schemas.microsoft.com/office/drawing/2014/main" id="{CCA7994E-62A3-4CA6-9CBD-98E30C0418E6}"/>
              </a:ext>
            </a:extLst>
          </p:cNvPr>
          <p:cNvSpPr txBox="1"/>
          <p:nvPr/>
        </p:nvSpPr>
        <p:spPr>
          <a:xfrm>
            <a:off x="685800" y="467139"/>
            <a:ext cx="10883348" cy="3200876"/>
          </a:xfrm>
          <a:prstGeom prst="rect">
            <a:avLst/>
          </a:prstGeom>
          <a:noFill/>
        </p:spPr>
        <p:txBody>
          <a:bodyPr wrap="square" rtlCol="0">
            <a:spAutoFit/>
          </a:bodyPr>
          <a:lstStyle/>
          <a:p>
            <a:pPr algn="ctr"/>
            <a:endParaRPr lang="tr-TR" sz="4400" b="1" dirty="0"/>
          </a:p>
          <a:p>
            <a:pPr algn="ctr"/>
            <a:r>
              <a:rPr lang="tr-TR" sz="4400" b="1" dirty="0"/>
              <a:t>TİCARET</a:t>
            </a:r>
            <a:r>
              <a:rPr lang="tr-TR" dirty="0"/>
              <a:t> </a:t>
            </a:r>
          </a:p>
          <a:p>
            <a:endParaRPr lang="tr-TR" dirty="0"/>
          </a:p>
          <a:p>
            <a:r>
              <a:rPr lang="tr-TR" sz="3200" dirty="0"/>
              <a:t>Ticaret başlığı altında ticaretin ahlaki ve maddi kurallarına değinilerek, Müslümanlara İslami ilkelere uygun ticari ilişkilerde bulunmanın yolları gösterilmektedir. </a:t>
            </a:r>
          </a:p>
        </p:txBody>
      </p:sp>
    </p:spTree>
    <p:extLst>
      <p:ext uri="{BB962C8B-B14F-4D97-AF65-F5344CB8AC3E}">
        <p14:creationId xmlns:p14="http://schemas.microsoft.com/office/powerpoint/2010/main" val="326420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Metin kutusu 3">
            <a:extLst>
              <a:ext uri="{FF2B5EF4-FFF2-40B4-BE49-F238E27FC236}">
                <a16:creationId xmlns:a16="http://schemas.microsoft.com/office/drawing/2014/main" id="{CCA7994E-62A3-4CA6-9CBD-98E30C0418E6}"/>
              </a:ext>
            </a:extLst>
          </p:cNvPr>
          <p:cNvSpPr txBox="1"/>
          <p:nvPr/>
        </p:nvSpPr>
        <p:spPr>
          <a:xfrm>
            <a:off x="685800" y="467139"/>
            <a:ext cx="10883348" cy="4124206"/>
          </a:xfrm>
          <a:prstGeom prst="rect">
            <a:avLst/>
          </a:prstGeom>
          <a:noFill/>
        </p:spPr>
        <p:txBody>
          <a:bodyPr wrap="square" rtlCol="0">
            <a:spAutoFit/>
          </a:bodyPr>
          <a:lstStyle/>
          <a:p>
            <a:pPr algn="ctr"/>
            <a:endParaRPr lang="tr-TR" sz="4000" b="1" dirty="0"/>
          </a:p>
          <a:p>
            <a:pPr algn="ctr"/>
            <a:r>
              <a:rPr lang="tr-TR" sz="4400" b="1" dirty="0"/>
              <a:t>HUKUK</a:t>
            </a:r>
            <a:r>
              <a:rPr lang="tr-TR" dirty="0"/>
              <a:t> </a:t>
            </a:r>
          </a:p>
          <a:p>
            <a:endParaRPr lang="tr-TR" dirty="0"/>
          </a:p>
          <a:p>
            <a:r>
              <a:rPr lang="tr-TR" sz="3200" dirty="0"/>
              <a:t>Hadis eserleri hukuk ile ilgili hadislere oldukça geniş yer ayırmışlardır. Bu başlık altında “iflas”, “uyuşmazlık davaları”, “zulüm ve </a:t>
            </a:r>
            <a:r>
              <a:rPr lang="tr-TR" sz="3200" dirty="0" err="1"/>
              <a:t>gasb</a:t>
            </a:r>
            <a:r>
              <a:rPr lang="tr-TR" sz="3200" dirty="0"/>
              <a:t>”, “hibe”, “şahitlik”, “cizye” gibi bireyler ya da devletlerarası ilişkileri ilgilendiren hukuki meseleler ile ilgili hadislere yer verilmiştir. </a:t>
            </a:r>
          </a:p>
        </p:txBody>
      </p:sp>
    </p:spTree>
    <p:extLst>
      <p:ext uri="{BB962C8B-B14F-4D97-AF65-F5344CB8AC3E}">
        <p14:creationId xmlns:p14="http://schemas.microsoft.com/office/powerpoint/2010/main" val="2141149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Metin kutusu 3">
            <a:extLst>
              <a:ext uri="{FF2B5EF4-FFF2-40B4-BE49-F238E27FC236}">
                <a16:creationId xmlns:a16="http://schemas.microsoft.com/office/drawing/2014/main" id="{CCA7994E-62A3-4CA6-9CBD-98E30C0418E6}"/>
              </a:ext>
            </a:extLst>
          </p:cNvPr>
          <p:cNvSpPr txBox="1"/>
          <p:nvPr/>
        </p:nvSpPr>
        <p:spPr>
          <a:xfrm>
            <a:off x="3265170" y="4950515"/>
            <a:ext cx="10883348" cy="400110"/>
          </a:xfrm>
          <a:prstGeom prst="rect">
            <a:avLst/>
          </a:prstGeom>
          <a:noFill/>
        </p:spPr>
        <p:txBody>
          <a:bodyPr wrap="square" rtlCol="0">
            <a:spAutoFit/>
          </a:bodyPr>
          <a:lstStyle/>
          <a:p>
            <a:r>
              <a:rPr lang="tr-TR" sz="2000" b="1" dirty="0"/>
              <a:t>b</a:t>
            </a:r>
          </a:p>
        </p:txBody>
      </p:sp>
      <p:pic>
        <p:nvPicPr>
          <p:cNvPr id="5" name="Resim 4" descr="metin içeren bir resim&#10;&#10;Açıklama otomatik olarak oluşturuldu">
            <a:extLst>
              <a:ext uri="{FF2B5EF4-FFF2-40B4-BE49-F238E27FC236}">
                <a16:creationId xmlns:a16="http://schemas.microsoft.com/office/drawing/2014/main" id="{9DBCC9FF-4594-4170-82D1-7DC32F4001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5170" y="670097"/>
            <a:ext cx="5661660" cy="3975446"/>
          </a:xfrm>
          <a:prstGeom prst="rect">
            <a:avLst/>
          </a:prstGeom>
        </p:spPr>
      </p:pic>
    </p:spTree>
    <p:extLst>
      <p:ext uri="{BB962C8B-B14F-4D97-AF65-F5344CB8AC3E}">
        <p14:creationId xmlns:p14="http://schemas.microsoft.com/office/powerpoint/2010/main" val="4166267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Metin kutusu 3">
            <a:extLst>
              <a:ext uri="{FF2B5EF4-FFF2-40B4-BE49-F238E27FC236}">
                <a16:creationId xmlns:a16="http://schemas.microsoft.com/office/drawing/2014/main" id="{CCA7994E-62A3-4CA6-9CBD-98E30C0418E6}"/>
              </a:ext>
            </a:extLst>
          </p:cNvPr>
          <p:cNvSpPr txBox="1"/>
          <p:nvPr/>
        </p:nvSpPr>
        <p:spPr>
          <a:xfrm>
            <a:off x="685800" y="467139"/>
            <a:ext cx="10883348" cy="3754874"/>
          </a:xfrm>
          <a:prstGeom prst="rect">
            <a:avLst/>
          </a:prstGeom>
          <a:noFill/>
        </p:spPr>
        <p:txBody>
          <a:bodyPr wrap="square" rtlCol="0">
            <a:spAutoFit/>
          </a:bodyPr>
          <a:lstStyle/>
          <a:p>
            <a:pPr algn="ctr"/>
            <a:endParaRPr lang="tr-TR" sz="4000" b="1" dirty="0"/>
          </a:p>
          <a:p>
            <a:pPr algn="ctr"/>
            <a:r>
              <a:rPr lang="tr-TR" sz="4000" b="1" dirty="0"/>
              <a:t>AHLAK</a:t>
            </a:r>
            <a:r>
              <a:rPr lang="tr-TR" dirty="0"/>
              <a:t> </a:t>
            </a:r>
          </a:p>
          <a:p>
            <a:endParaRPr lang="tr-TR" dirty="0"/>
          </a:p>
          <a:p>
            <a:r>
              <a:rPr lang="tr-TR" sz="2800" dirty="0"/>
              <a:t>Ahlak, klasik dönem hadis eserlerinin en temel konularından birini oluşturmaktadır. Ahlâk, evrensel anlamda iyi, güzel ve doğru davranışlar bütünüdür. İnsanın hem kendisi hem de çevresi ile ilişkilerinde bu ölçülere göre hareket etmesi tüm dinlerin kabul ve tavsiye ettiği evrensel ahlaki değerleri meydana getirmektedir.</a:t>
            </a:r>
          </a:p>
        </p:txBody>
      </p:sp>
    </p:spTree>
    <p:extLst>
      <p:ext uri="{BB962C8B-B14F-4D97-AF65-F5344CB8AC3E}">
        <p14:creationId xmlns:p14="http://schemas.microsoft.com/office/powerpoint/2010/main" val="3442929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Metin kutusu 3">
            <a:extLst>
              <a:ext uri="{FF2B5EF4-FFF2-40B4-BE49-F238E27FC236}">
                <a16:creationId xmlns:a16="http://schemas.microsoft.com/office/drawing/2014/main" id="{CCA7994E-62A3-4CA6-9CBD-98E30C0418E6}"/>
              </a:ext>
            </a:extLst>
          </p:cNvPr>
          <p:cNvSpPr txBox="1"/>
          <p:nvPr/>
        </p:nvSpPr>
        <p:spPr>
          <a:xfrm>
            <a:off x="685800" y="467139"/>
            <a:ext cx="10883348" cy="4185761"/>
          </a:xfrm>
          <a:prstGeom prst="rect">
            <a:avLst/>
          </a:prstGeom>
          <a:noFill/>
        </p:spPr>
        <p:txBody>
          <a:bodyPr wrap="square" rtlCol="0">
            <a:spAutoFit/>
          </a:bodyPr>
          <a:lstStyle/>
          <a:p>
            <a:pPr algn="ctr"/>
            <a:endParaRPr lang="tr-TR" sz="2800" b="1" dirty="0"/>
          </a:p>
          <a:p>
            <a:pPr algn="ctr"/>
            <a:r>
              <a:rPr lang="tr-TR" sz="2800" b="1" dirty="0"/>
              <a:t>KIYÂMET, KIYAMET ALAMETLERİ VE ÂHİRET </a:t>
            </a:r>
          </a:p>
          <a:p>
            <a:endParaRPr lang="tr-TR" dirty="0"/>
          </a:p>
          <a:p>
            <a:r>
              <a:rPr lang="tr-TR" sz="2400" dirty="0"/>
              <a:t>İslam inancına göre dünya hayatının mutlak surette bir sonu vardır. Evrenin son bulmasını anlatan kıyametin ne zaman kopacağını, peygamberler dâhil, hiç kimse bilmemektedir. Bu nedenle, hadis eserlerinde kıyametin ne zaman olacağına dair bir kayıt söz konusu değildir. Bununla birlikte, kıyametin nasıl gerçekleşeceği İslam’ın başlangıcından itibaren merak edilen ve tartışılan bir konudur. Hadis eserlerinde de bu soruların cevabını oluşturacak çok sayıda hadis rivayet edilmiştir. Hadis kitaplarında kıyamet, kıyametin belirtileri ve kıyamet sonrasıyla ilgili müstakil bölümler oluşturulmuştur.</a:t>
            </a:r>
          </a:p>
        </p:txBody>
      </p:sp>
    </p:spTree>
    <p:extLst>
      <p:ext uri="{BB962C8B-B14F-4D97-AF65-F5344CB8AC3E}">
        <p14:creationId xmlns:p14="http://schemas.microsoft.com/office/powerpoint/2010/main" val="2120407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Metin kutusu 3">
            <a:extLst>
              <a:ext uri="{FF2B5EF4-FFF2-40B4-BE49-F238E27FC236}">
                <a16:creationId xmlns:a16="http://schemas.microsoft.com/office/drawing/2014/main" id="{CCA7994E-62A3-4CA6-9CBD-98E30C0418E6}"/>
              </a:ext>
            </a:extLst>
          </p:cNvPr>
          <p:cNvSpPr txBox="1"/>
          <p:nvPr/>
        </p:nvSpPr>
        <p:spPr>
          <a:xfrm>
            <a:off x="3087114" y="3905012"/>
            <a:ext cx="10883348" cy="369332"/>
          </a:xfrm>
          <a:prstGeom prst="rect">
            <a:avLst/>
          </a:prstGeom>
          <a:noFill/>
        </p:spPr>
        <p:txBody>
          <a:bodyPr wrap="square" rtlCol="0">
            <a:spAutoFit/>
          </a:bodyPr>
          <a:lstStyle/>
          <a:p>
            <a:r>
              <a:rPr lang="tr-TR" dirty="0"/>
              <a:t>e</a:t>
            </a:r>
          </a:p>
        </p:txBody>
      </p:sp>
      <p:pic>
        <p:nvPicPr>
          <p:cNvPr id="5" name="Resim 4" descr="metin içeren bir resim&#10;&#10;Açıklama otomatik olarak oluşturuldu">
            <a:extLst>
              <a:ext uri="{FF2B5EF4-FFF2-40B4-BE49-F238E27FC236}">
                <a16:creationId xmlns:a16="http://schemas.microsoft.com/office/drawing/2014/main" id="{CFB85D52-E0B6-476C-AD45-FCD2828D13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7114" y="575346"/>
            <a:ext cx="6017772" cy="2960936"/>
          </a:xfrm>
          <a:prstGeom prst="rect">
            <a:avLst/>
          </a:prstGeom>
        </p:spPr>
      </p:pic>
    </p:spTree>
    <p:extLst>
      <p:ext uri="{BB962C8B-B14F-4D97-AF65-F5344CB8AC3E}">
        <p14:creationId xmlns:p14="http://schemas.microsoft.com/office/powerpoint/2010/main" val="3446145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Metin kutusu 3">
            <a:extLst>
              <a:ext uri="{FF2B5EF4-FFF2-40B4-BE49-F238E27FC236}">
                <a16:creationId xmlns:a16="http://schemas.microsoft.com/office/drawing/2014/main" id="{CCA7994E-62A3-4CA6-9CBD-98E30C0418E6}"/>
              </a:ext>
            </a:extLst>
          </p:cNvPr>
          <p:cNvSpPr txBox="1"/>
          <p:nvPr/>
        </p:nvSpPr>
        <p:spPr>
          <a:xfrm>
            <a:off x="685800" y="467139"/>
            <a:ext cx="10883348" cy="369332"/>
          </a:xfrm>
          <a:prstGeom prst="rect">
            <a:avLst/>
          </a:prstGeom>
          <a:noFill/>
        </p:spPr>
        <p:txBody>
          <a:bodyPr wrap="square" rtlCol="0">
            <a:spAutoFit/>
          </a:bodyPr>
          <a:lstStyle/>
          <a:p>
            <a:r>
              <a:rPr lang="tr-TR" dirty="0"/>
              <a:t>Ö</a:t>
            </a:r>
          </a:p>
        </p:txBody>
      </p:sp>
    </p:spTree>
    <p:extLst>
      <p:ext uri="{BB962C8B-B14F-4D97-AF65-F5344CB8AC3E}">
        <p14:creationId xmlns:p14="http://schemas.microsoft.com/office/powerpoint/2010/main" val="2996332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Metin kutusu 3">
            <a:extLst>
              <a:ext uri="{FF2B5EF4-FFF2-40B4-BE49-F238E27FC236}">
                <a16:creationId xmlns:a16="http://schemas.microsoft.com/office/drawing/2014/main" id="{CCA7994E-62A3-4CA6-9CBD-98E30C0418E6}"/>
              </a:ext>
            </a:extLst>
          </p:cNvPr>
          <p:cNvSpPr txBox="1"/>
          <p:nvPr/>
        </p:nvSpPr>
        <p:spPr>
          <a:xfrm>
            <a:off x="685800" y="467139"/>
            <a:ext cx="10883348" cy="369332"/>
          </a:xfrm>
          <a:prstGeom prst="rect">
            <a:avLst/>
          </a:prstGeom>
          <a:noFill/>
        </p:spPr>
        <p:txBody>
          <a:bodyPr wrap="square" rtlCol="0">
            <a:spAutoFit/>
          </a:bodyPr>
          <a:lstStyle/>
          <a:p>
            <a:r>
              <a:rPr lang="tr-TR" dirty="0"/>
              <a:t>Ö</a:t>
            </a:r>
          </a:p>
        </p:txBody>
      </p:sp>
    </p:spTree>
    <p:extLst>
      <p:ext uri="{BB962C8B-B14F-4D97-AF65-F5344CB8AC3E}">
        <p14:creationId xmlns:p14="http://schemas.microsoft.com/office/powerpoint/2010/main" val="826930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p:spPr>
      </p:pic>
      <p:sp>
        <p:nvSpPr>
          <p:cNvPr id="12" name="Metin kutusu 11"/>
          <p:cNvSpPr txBox="1"/>
          <p:nvPr/>
        </p:nvSpPr>
        <p:spPr>
          <a:xfrm>
            <a:off x="1812330" y="2705725"/>
            <a:ext cx="6601097" cy="1600438"/>
          </a:xfrm>
          <a:prstGeom prst="rect">
            <a:avLst/>
          </a:prstGeom>
          <a:noFill/>
        </p:spPr>
        <p:txBody>
          <a:bodyPr wrap="square" rtlCol="0">
            <a:spAutoFit/>
          </a:bodyPr>
          <a:lstStyle/>
          <a:p>
            <a:r>
              <a:rPr lang="tr-TR" sz="4400" b="1" dirty="0">
                <a:latin typeface="Adobe Caslon Pro" panose="0205050205050A020403" pitchFamily="18" charset="-94"/>
                <a:ea typeface="Adobe Myungjo Std M" panose="02020600000000000000" pitchFamily="18" charset="-128"/>
              </a:rPr>
              <a:t>BÖLÜM 5:</a:t>
            </a:r>
            <a:endParaRPr lang="tr-TR" sz="5400" b="1" dirty="0">
              <a:solidFill>
                <a:srgbClr val="C00000"/>
              </a:solidFill>
              <a:latin typeface="Adobe Caslon Pro" panose="0205050205050A020403" pitchFamily="18" charset="-94"/>
              <a:ea typeface="Adobe Myungjo Std M" panose="02020600000000000000" pitchFamily="18" charset="-128"/>
            </a:endParaRPr>
          </a:p>
          <a:p>
            <a:r>
              <a:rPr lang="tr-TR" sz="5400" b="1" dirty="0">
                <a:solidFill>
                  <a:srgbClr val="C00000"/>
                </a:solidFill>
                <a:latin typeface="Adobe Caslon Pro" panose="0205050205050A020403" pitchFamily="18" charset="-94"/>
                <a:ea typeface="Adobe Myungjo Std M" panose="02020600000000000000" pitchFamily="18" charset="-128"/>
              </a:rPr>
              <a:t>			HADİS</a:t>
            </a:r>
          </a:p>
        </p:txBody>
      </p:sp>
    </p:spTree>
    <p:extLst>
      <p:ext uri="{BB962C8B-B14F-4D97-AF65-F5344CB8AC3E}">
        <p14:creationId xmlns:p14="http://schemas.microsoft.com/office/powerpoint/2010/main" val="2344439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Metin kutusu 3">
            <a:extLst>
              <a:ext uri="{FF2B5EF4-FFF2-40B4-BE49-F238E27FC236}">
                <a16:creationId xmlns:a16="http://schemas.microsoft.com/office/drawing/2014/main" id="{CCA7994E-62A3-4CA6-9CBD-98E30C0418E6}"/>
              </a:ext>
            </a:extLst>
          </p:cNvPr>
          <p:cNvSpPr txBox="1"/>
          <p:nvPr/>
        </p:nvSpPr>
        <p:spPr>
          <a:xfrm>
            <a:off x="685800" y="467139"/>
            <a:ext cx="10883348" cy="2554545"/>
          </a:xfrm>
          <a:prstGeom prst="rect">
            <a:avLst/>
          </a:prstGeom>
          <a:noFill/>
        </p:spPr>
        <p:txBody>
          <a:bodyPr wrap="square" rtlCol="0">
            <a:spAutoFit/>
          </a:bodyPr>
          <a:lstStyle/>
          <a:p>
            <a:pPr algn="ctr"/>
            <a:endParaRPr lang="tr-TR" sz="4000" b="1" dirty="0"/>
          </a:p>
          <a:p>
            <a:pPr algn="ctr"/>
            <a:endParaRPr lang="tr-TR" sz="4000" b="1" dirty="0"/>
          </a:p>
          <a:p>
            <a:pPr algn="ctr"/>
            <a:endParaRPr lang="tr-TR" sz="4000" b="1" dirty="0"/>
          </a:p>
          <a:p>
            <a:pPr algn="ctr"/>
            <a:r>
              <a:rPr lang="tr-TR" sz="4000" b="1" dirty="0"/>
              <a:t>6. HADİSLERİN SINIFLANDIRILMASI</a:t>
            </a:r>
          </a:p>
        </p:txBody>
      </p:sp>
    </p:spTree>
    <p:extLst>
      <p:ext uri="{BB962C8B-B14F-4D97-AF65-F5344CB8AC3E}">
        <p14:creationId xmlns:p14="http://schemas.microsoft.com/office/powerpoint/2010/main" val="4135490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Metin kutusu 3">
            <a:extLst>
              <a:ext uri="{FF2B5EF4-FFF2-40B4-BE49-F238E27FC236}">
                <a16:creationId xmlns:a16="http://schemas.microsoft.com/office/drawing/2014/main" id="{CCA7994E-62A3-4CA6-9CBD-98E30C0418E6}"/>
              </a:ext>
            </a:extLst>
          </p:cNvPr>
          <p:cNvSpPr txBox="1"/>
          <p:nvPr/>
        </p:nvSpPr>
        <p:spPr>
          <a:xfrm>
            <a:off x="685800" y="467139"/>
            <a:ext cx="10883348" cy="4247317"/>
          </a:xfrm>
          <a:prstGeom prst="rect">
            <a:avLst/>
          </a:prstGeom>
          <a:noFill/>
        </p:spPr>
        <p:txBody>
          <a:bodyPr wrap="square" rtlCol="0">
            <a:spAutoFit/>
          </a:bodyPr>
          <a:lstStyle/>
          <a:p>
            <a:endParaRPr lang="tr-TR" sz="2400" b="1" dirty="0"/>
          </a:p>
          <a:p>
            <a:endParaRPr lang="tr-TR" sz="2400" b="1" dirty="0"/>
          </a:p>
          <a:p>
            <a:endParaRPr lang="tr-TR" sz="2400" b="1" dirty="0"/>
          </a:p>
          <a:p>
            <a:r>
              <a:rPr lang="tr-TR" sz="2400" b="1" dirty="0"/>
              <a:t>Yöntem:</a:t>
            </a:r>
          </a:p>
          <a:p>
            <a:r>
              <a:rPr lang="tr-TR" dirty="0"/>
              <a:t>Konu (Tarih, Literatür, Şahıs) – Kavram – Soru</a:t>
            </a:r>
          </a:p>
          <a:p>
            <a:endParaRPr lang="tr-TR" dirty="0"/>
          </a:p>
          <a:p>
            <a:r>
              <a:rPr lang="tr-TR" sz="2400" b="1" dirty="0"/>
              <a:t>Temel Kaynak:</a:t>
            </a:r>
          </a:p>
          <a:p>
            <a:r>
              <a:rPr lang="tr-TR" dirty="0"/>
              <a:t>- Diyanet-Sen Akademisi Bilim Kurulu, </a:t>
            </a:r>
            <a:r>
              <a:rPr lang="tr-TR" i="1" dirty="0"/>
              <a:t>Mesleki Bilgiler Seviye Tespit Sınavı (</a:t>
            </a:r>
            <a:r>
              <a:rPr lang="tr-TR" i="1" dirty="0" err="1"/>
              <a:t>Mbsts</a:t>
            </a:r>
            <a:r>
              <a:rPr lang="tr-TR" i="1" dirty="0"/>
              <a:t>) Soru Bankası Konu Anlatımlı </a:t>
            </a:r>
          </a:p>
          <a:p>
            <a:endParaRPr lang="tr-TR" dirty="0"/>
          </a:p>
          <a:p>
            <a:r>
              <a:rPr lang="tr-TR" sz="2400" b="1" dirty="0"/>
              <a:t>Alt Kaynaklar:</a:t>
            </a:r>
          </a:p>
          <a:p>
            <a:r>
              <a:rPr lang="tr-TR" dirty="0"/>
              <a:t>-Çakan, İsmail Lütfi (2001), </a:t>
            </a:r>
            <a:r>
              <a:rPr lang="tr-TR" i="1" dirty="0"/>
              <a:t>Hadis Usulü</a:t>
            </a:r>
            <a:r>
              <a:rPr lang="tr-TR" dirty="0"/>
              <a:t>, İstanbul: Marmara Üniversitesi İlahiyat Fakültesi Vakfı Yayınları.</a:t>
            </a:r>
          </a:p>
          <a:p>
            <a:r>
              <a:rPr lang="tr-TR" dirty="0"/>
              <a:t>-Koçyiğit, Talat (1998), </a:t>
            </a:r>
            <a:r>
              <a:rPr lang="tr-TR" i="1" dirty="0"/>
              <a:t>Hadis Tarihi</a:t>
            </a:r>
            <a:r>
              <a:rPr lang="tr-TR" dirty="0"/>
              <a:t>, Ankara: Türkiye Diyanet Vakfı Yayınları. </a:t>
            </a:r>
          </a:p>
          <a:p>
            <a:r>
              <a:rPr lang="tr-TR" dirty="0"/>
              <a:t>-Yardım, Ali (1997), </a:t>
            </a:r>
            <a:r>
              <a:rPr lang="tr-TR" i="1" dirty="0"/>
              <a:t>Hadis I-II</a:t>
            </a:r>
            <a:r>
              <a:rPr lang="tr-TR" dirty="0"/>
              <a:t>, İstanbul: Damla Yayınevi. </a:t>
            </a:r>
          </a:p>
        </p:txBody>
      </p:sp>
    </p:spTree>
    <p:extLst>
      <p:ext uri="{BB962C8B-B14F-4D97-AF65-F5344CB8AC3E}">
        <p14:creationId xmlns:p14="http://schemas.microsoft.com/office/powerpoint/2010/main" val="2484549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Metin kutusu 3">
            <a:extLst>
              <a:ext uri="{FF2B5EF4-FFF2-40B4-BE49-F238E27FC236}">
                <a16:creationId xmlns:a16="http://schemas.microsoft.com/office/drawing/2014/main" id="{CCA7994E-62A3-4CA6-9CBD-98E30C0418E6}"/>
              </a:ext>
            </a:extLst>
          </p:cNvPr>
          <p:cNvSpPr txBox="1"/>
          <p:nvPr/>
        </p:nvSpPr>
        <p:spPr>
          <a:xfrm>
            <a:off x="685800" y="467139"/>
            <a:ext cx="10883348" cy="4370427"/>
          </a:xfrm>
          <a:prstGeom prst="rect">
            <a:avLst/>
          </a:prstGeom>
          <a:noFill/>
        </p:spPr>
        <p:txBody>
          <a:bodyPr wrap="square" rtlCol="0">
            <a:spAutoFit/>
          </a:bodyPr>
          <a:lstStyle/>
          <a:p>
            <a:pPr algn="ctr"/>
            <a:endParaRPr lang="tr-TR" sz="3200" b="1" dirty="0"/>
          </a:p>
          <a:p>
            <a:pPr algn="ctr"/>
            <a:r>
              <a:rPr lang="tr-TR" sz="3200" b="1" dirty="0"/>
              <a:t>Hadislerin Sınıflandırılması – Tasnif</a:t>
            </a:r>
          </a:p>
          <a:p>
            <a:endParaRPr lang="tr-TR" dirty="0"/>
          </a:p>
          <a:p>
            <a:r>
              <a:rPr lang="tr-TR" sz="2800" dirty="0"/>
              <a:t>Hz. Muhammed’in hadisleri, ilk olarak hicrî 150 yılı civarında tasnif edilmeye başlanmıştır.</a:t>
            </a:r>
          </a:p>
          <a:p>
            <a:endParaRPr lang="tr-TR" sz="2800" dirty="0"/>
          </a:p>
          <a:p>
            <a:r>
              <a:rPr lang="tr-TR" sz="2800" dirty="0">
                <a:solidFill>
                  <a:srgbClr val="FF0000"/>
                </a:solidFill>
              </a:rPr>
              <a:t>«Bâb»</a:t>
            </a:r>
          </a:p>
          <a:p>
            <a:r>
              <a:rPr lang="tr-TR" sz="2800" dirty="0"/>
              <a:t>Hadis kitaplarında aynı konudaki hadislerin bir arada bulunduğu </a:t>
            </a:r>
            <a:r>
              <a:rPr lang="tr-TR" sz="2800" dirty="0" err="1"/>
              <a:t>kitâb</a:t>
            </a:r>
            <a:r>
              <a:rPr lang="tr-TR" sz="2800" dirty="0"/>
              <a:t> başlıklı ana bölümler içinde yer alan </a:t>
            </a:r>
            <a:r>
              <a:rPr lang="tr-TR" sz="2800" dirty="0" err="1"/>
              <a:t>tâli</a:t>
            </a:r>
            <a:r>
              <a:rPr lang="tr-TR" sz="2800" dirty="0"/>
              <a:t> bölümlere denir.</a:t>
            </a:r>
          </a:p>
          <a:p>
            <a:endParaRPr lang="tr-TR" sz="2800" dirty="0"/>
          </a:p>
        </p:txBody>
      </p:sp>
    </p:spTree>
    <p:extLst>
      <p:ext uri="{BB962C8B-B14F-4D97-AF65-F5344CB8AC3E}">
        <p14:creationId xmlns:p14="http://schemas.microsoft.com/office/powerpoint/2010/main" val="2685317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Metin kutusu 3">
            <a:extLst>
              <a:ext uri="{FF2B5EF4-FFF2-40B4-BE49-F238E27FC236}">
                <a16:creationId xmlns:a16="http://schemas.microsoft.com/office/drawing/2014/main" id="{CCA7994E-62A3-4CA6-9CBD-98E30C0418E6}"/>
              </a:ext>
            </a:extLst>
          </p:cNvPr>
          <p:cNvSpPr txBox="1"/>
          <p:nvPr/>
        </p:nvSpPr>
        <p:spPr>
          <a:xfrm>
            <a:off x="685800" y="467139"/>
            <a:ext cx="10883348" cy="5693866"/>
          </a:xfrm>
          <a:prstGeom prst="rect">
            <a:avLst/>
          </a:prstGeom>
          <a:noFill/>
        </p:spPr>
        <p:txBody>
          <a:bodyPr wrap="square" rtlCol="0">
            <a:spAutoFit/>
          </a:bodyPr>
          <a:lstStyle/>
          <a:p>
            <a:endParaRPr lang="tr-TR" sz="2800" dirty="0"/>
          </a:p>
          <a:p>
            <a:r>
              <a:rPr lang="tr-TR" sz="2800" dirty="0"/>
              <a:t>Konularına göre (</a:t>
            </a:r>
            <a:r>
              <a:rPr lang="tr-TR" sz="2800" dirty="0" err="1"/>
              <a:t>ale’l-ebvâb</a:t>
            </a:r>
            <a:r>
              <a:rPr lang="tr-TR" sz="2800" dirty="0"/>
              <a:t>) eser tasnif eden ilk hadis yazarlarından bazıları şunlardır:</a:t>
            </a:r>
          </a:p>
          <a:p>
            <a:endParaRPr lang="tr-TR" sz="2800" dirty="0"/>
          </a:p>
          <a:p>
            <a:r>
              <a:rPr lang="tr-TR" sz="2800" dirty="0" err="1"/>
              <a:t>Rebi</a:t>
            </a:r>
            <a:r>
              <a:rPr lang="tr-TR" sz="2800" dirty="0"/>
              <a:t>’ b. </a:t>
            </a:r>
            <a:r>
              <a:rPr lang="tr-TR" sz="2800" dirty="0" err="1"/>
              <a:t>Sabîh</a:t>
            </a:r>
            <a:r>
              <a:rPr lang="tr-TR" sz="2800" dirty="0"/>
              <a:t> (v. 160)</a:t>
            </a:r>
          </a:p>
          <a:p>
            <a:r>
              <a:rPr lang="tr-TR" sz="2800" dirty="0"/>
              <a:t>Said b. </a:t>
            </a:r>
            <a:r>
              <a:rPr lang="tr-TR" sz="2800" dirty="0" err="1"/>
              <a:t>Arûbe</a:t>
            </a:r>
            <a:r>
              <a:rPr lang="tr-TR" sz="2800" dirty="0"/>
              <a:t> (v. 156)</a:t>
            </a:r>
          </a:p>
          <a:p>
            <a:r>
              <a:rPr lang="tr-TR" sz="2800" dirty="0" err="1"/>
              <a:t>Mamer</a:t>
            </a:r>
            <a:r>
              <a:rPr lang="tr-TR" sz="2800" dirty="0"/>
              <a:t> b. </a:t>
            </a:r>
            <a:r>
              <a:rPr lang="tr-TR" sz="2800" dirty="0" err="1"/>
              <a:t>Raşid</a:t>
            </a:r>
            <a:r>
              <a:rPr lang="tr-TR" sz="2800" dirty="0"/>
              <a:t> (v. 153)</a:t>
            </a:r>
          </a:p>
          <a:p>
            <a:r>
              <a:rPr lang="tr-TR" sz="2800" dirty="0" err="1"/>
              <a:t>İbn</a:t>
            </a:r>
            <a:r>
              <a:rPr lang="tr-TR" sz="2800" dirty="0"/>
              <a:t> </a:t>
            </a:r>
            <a:r>
              <a:rPr lang="tr-TR" sz="2800" dirty="0" err="1"/>
              <a:t>Cüreyc</a:t>
            </a:r>
            <a:r>
              <a:rPr lang="tr-TR" sz="2800" dirty="0"/>
              <a:t> (v. 150) Mekke’de</a:t>
            </a:r>
          </a:p>
          <a:p>
            <a:r>
              <a:rPr lang="tr-TR" sz="2800" dirty="0" err="1"/>
              <a:t>Süfyan</a:t>
            </a:r>
            <a:r>
              <a:rPr lang="tr-TR" sz="2800" dirty="0"/>
              <a:t> es-</a:t>
            </a:r>
            <a:r>
              <a:rPr lang="tr-TR" sz="2800" dirty="0" err="1"/>
              <a:t>Sevri</a:t>
            </a:r>
            <a:r>
              <a:rPr lang="tr-TR" sz="2800" dirty="0"/>
              <a:t> (v. 161) </a:t>
            </a:r>
            <a:r>
              <a:rPr lang="tr-TR" sz="2800" dirty="0" err="1"/>
              <a:t>Kûfe’de</a:t>
            </a:r>
            <a:endParaRPr lang="tr-TR" sz="2800" dirty="0"/>
          </a:p>
          <a:p>
            <a:r>
              <a:rPr lang="tr-TR" sz="2800" dirty="0" err="1"/>
              <a:t>Hammâd</a:t>
            </a:r>
            <a:r>
              <a:rPr lang="tr-TR" sz="2800" dirty="0"/>
              <a:t> b. Seleme (v. 167) Basra’da</a:t>
            </a:r>
          </a:p>
          <a:p>
            <a:r>
              <a:rPr lang="tr-TR" sz="2800" dirty="0"/>
              <a:t>Abdullah b. </a:t>
            </a:r>
            <a:r>
              <a:rPr lang="tr-TR" sz="2800" dirty="0" err="1"/>
              <a:t>Mubarek</a:t>
            </a:r>
            <a:r>
              <a:rPr lang="tr-TR" sz="2800" dirty="0"/>
              <a:t> (v. 181) Horasan-</a:t>
            </a:r>
            <a:r>
              <a:rPr lang="tr-TR" sz="2800" dirty="0" err="1"/>
              <a:t>Merv’de</a:t>
            </a:r>
            <a:endParaRPr lang="tr-TR" sz="2800" dirty="0"/>
          </a:p>
          <a:p>
            <a:r>
              <a:rPr lang="tr-TR" sz="2800" dirty="0" err="1"/>
              <a:t>Velid</a:t>
            </a:r>
            <a:r>
              <a:rPr lang="tr-TR" sz="2800" dirty="0"/>
              <a:t> b. Müslim (v. 195) Şam’da</a:t>
            </a:r>
          </a:p>
          <a:p>
            <a:r>
              <a:rPr lang="tr-TR" sz="2800" dirty="0" err="1"/>
              <a:t>Cerîr</a:t>
            </a:r>
            <a:r>
              <a:rPr lang="tr-TR" sz="2800" dirty="0"/>
              <a:t> b. Abdülhamid (v. 188) Rey’de</a:t>
            </a:r>
          </a:p>
        </p:txBody>
      </p:sp>
    </p:spTree>
    <p:extLst>
      <p:ext uri="{BB962C8B-B14F-4D97-AF65-F5344CB8AC3E}">
        <p14:creationId xmlns:p14="http://schemas.microsoft.com/office/powerpoint/2010/main" val="1584284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Metin kutusu 3">
            <a:extLst>
              <a:ext uri="{FF2B5EF4-FFF2-40B4-BE49-F238E27FC236}">
                <a16:creationId xmlns:a16="http://schemas.microsoft.com/office/drawing/2014/main" id="{CCA7994E-62A3-4CA6-9CBD-98E30C0418E6}"/>
              </a:ext>
            </a:extLst>
          </p:cNvPr>
          <p:cNvSpPr txBox="1"/>
          <p:nvPr/>
        </p:nvSpPr>
        <p:spPr>
          <a:xfrm>
            <a:off x="685800" y="467139"/>
            <a:ext cx="10883348" cy="4770537"/>
          </a:xfrm>
          <a:prstGeom prst="rect">
            <a:avLst/>
          </a:prstGeom>
          <a:noFill/>
        </p:spPr>
        <p:txBody>
          <a:bodyPr wrap="square" rtlCol="0">
            <a:spAutoFit/>
          </a:bodyPr>
          <a:lstStyle/>
          <a:p>
            <a:r>
              <a:rPr lang="tr-TR" sz="2800" dirty="0"/>
              <a:t>Muhaddisler farklı konular hakkındaki hadisleri toplamışlar ve bunları bir takım ana başlıklar altında tasnif etmişlerdir. </a:t>
            </a:r>
          </a:p>
          <a:p>
            <a:endParaRPr lang="tr-TR" sz="2800" dirty="0"/>
          </a:p>
          <a:p>
            <a:r>
              <a:rPr lang="tr-TR" sz="2800" dirty="0"/>
              <a:t>Hadis eserleri genel olarak şu ana konuları içermektedir: </a:t>
            </a:r>
          </a:p>
          <a:p>
            <a:endParaRPr lang="tr-TR" sz="2400" dirty="0"/>
          </a:p>
          <a:p>
            <a:r>
              <a:rPr lang="tr-TR" sz="2400" b="1" dirty="0"/>
              <a:t>1- İman </a:t>
            </a:r>
          </a:p>
          <a:p>
            <a:r>
              <a:rPr lang="tr-TR" sz="2400" b="1" dirty="0"/>
              <a:t>	2- Temizlik </a:t>
            </a:r>
          </a:p>
          <a:p>
            <a:r>
              <a:rPr lang="tr-TR" sz="2400" b="1" dirty="0"/>
              <a:t>		3- İbadet </a:t>
            </a:r>
          </a:p>
          <a:p>
            <a:r>
              <a:rPr lang="tr-TR" sz="2400" b="1" dirty="0"/>
              <a:t>			4- Ticaret </a:t>
            </a:r>
          </a:p>
          <a:p>
            <a:r>
              <a:rPr lang="tr-TR" sz="2400" b="1" dirty="0"/>
              <a:t>				5- Hukuk </a:t>
            </a:r>
          </a:p>
          <a:p>
            <a:r>
              <a:rPr lang="tr-TR" sz="2400" b="1" dirty="0"/>
              <a:t>					6- Ahlak </a:t>
            </a:r>
          </a:p>
          <a:p>
            <a:r>
              <a:rPr lang="tr-TR" sz="2400" b="1" dirty="0"/>
              <a:t>						7- Kıyamet, Alametleri ve </a:t>
            </a:r>
            <a:r>
              <a:rPr lang="tr-TR" sz="2400" b="1" dirty="0" err="1"/>
              <a:t>Âhiret</a:t>
            </a:r>
            <a:r>
              <a:rPr lang="tr-TR" sz="2400" b="1" dirty="0"/>
              <a:t>.</a:t>
            </a:r>
          </a:p>
        </p:txBody>
      </p:sp>
    </p:spTree>
    <p:extLst>
      <p:ext uri="{BB962C8B-B14F-4D97-AF65-F5344CB8AC3E}">
        <p14:creationId xmlns:p14="http://schemas.microsoft.com/office/powerpoint/2010/main" val="1039606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Metin kutusu 3">
            <a:extLst>
              <a:ext uri="{FF2B5EF4-FFF2-40B4-BE49-F238E27FC236}">
                <a16:creationId xmlns:a16="http://schemas.microsoft.com/office/drawing/2014/main" id="{CCA7994E-62A3-4CA6-9CBD-98E30C0418E6}"/>
              </a:ext>
            </a:extLst>
          </p:cNvPr>
          <p:cNvSpPr txBox="1"/>
          <p:nvPr/>
        </p:nvSpPr>
        <p:spPr>
          <a:xfrm>
            <a:off x="685800" y="467139"/>
            <a:ext cx="10883348" cy="3323987"/>
          </a:xfrm>
          <a:prstGeom prst="rect">
            <a:avLst/>
          </a:prstGeom>
          <a:noFill/>
        </p:spPr>
        <p:txBody>
          <a:bodyPr wrap="square" rtlCol="0">
            <a:spAutoFit/>
          </a:bodyPr>
          <a:lstStyle/>
          <a:p>
            <a:pPr algn="ctr"/>
            <a:endParaRPr lang="tr-TR" sz="4000" b="1" dirty="0"/>
          </a:p>
          <a:p>
            <a:pPr algn="ctr"/>
            <a:r>
              <a:rPr lang="tr-TR" sz="4000" b="1" dirty="0"/>
              <a:t>İMAN </a:t>
            </a:r>
          </a:p>
          <a:p>
            <a:endParaRPr lang="tr-TR" dirty="0"/>
          </a:p>
          <a:p>
            <a:r>
              <a:rPr lang="tr-TR" sz="2800" dirty="0"/>
              <a:t>Hadis kitabı yazan âlimler, eserlerini kaleme alırken Müslüman olmanın ve dini yükümlülüklerin başlamasının imana bağlı olmasından dolayı imanla ilgili hadislere öncelik vermişlerdir. İman bölümlerinde, dinen inanılması zorunlu konular ile ilgili rivayetlere yer verilmektedir.</a:t>
            </a:r>
          </a:p>
        </p:txBody>
      </p:sp>
    </p:spTree>
    <p:extLst>
      <p:ext uri="{BB962C8B-B14F-4D97-AF65-F5344CB8AC3E}">
        <p14:creationId xmlns:p14="http://schemas.microsoft.com/office/powerpoint/2010/main" val="3922485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Metin kutusu 3">
            <a:extLst>
              <a:ext uri="{FF2B5EF4-FFF2-40B4-BE49-F238E27FC236}">
                <a16:creationId xmlns:a16="http://schemas.microsoft.com/office/drawing/2014/main" id="{CCA7994E-62A3-4CA6-9CBD-98E30C0418E6}"/>
              </a:ext>
            </a:extLst>
          </p:cNvPr>
          <p:cNvSpPr txBox="1"/>
          <p:nvPr/>
        </p:nvSpPr>
        <p:spPr>
          <a:xfrm>
            <a:off x="685800" y="467139"/>
            <a:ext cx="10883348" cy="3200876"/>
          </a:xfrm>
          <a:prstGeom prst="rect">
            <a:avLst/>
          </a:prstGeom>
          <a:noFill/>
        </p:spPr>
        <p:txBody>
          <a:bodyPr wrap="square" rtlCol="0">
            <a:spAutoFit/>
          </a:bodyPr>
          <a:lstStyle/>
          <a:p>
            <a:pPr algn="ctr"/>
            <a:endParaRPr lang="tr-TR" sz="3600" b="1" dirty="0"/>
          </a:p>
          <a:p>
            <a:pPr algn="ctr"/>
            <a:r>
              <a:rPr lang="tr-TR" sz="3600" b="1" dirty="0"/>
              <a:t>TEMİZLİK (TAHÂRET) </a:t>
            </a:r>
          </a:p>
          <a:p>
            <a:endParaRPr lang="tr-TR" dirty="0"/>
          </a:p>
          <a:p>
            <a:r>
              <a:rPr lang="tr-TR" sz="2800" dirty="0"/>
              <a:t>Hadis eserlerinin hepsinde temizlik ile ilgili rivayetler yer almaktadır. Çünkü temizlik, ibadetlerin ön şartlarından birisidir. Temizlik bölümlerinde “sular ve hükümleri”, “abdest”, “gusül”, “</a:t>
            </a:r>
            <a:r>
              <a:rPr lang="tr-TR" sz="2800" dirty="0" err="1"/>
              <a:t>hayız</a:t>
            </a:r>
            <a:r>
              <a:rPr lang="tr-TR" sz="2800" dirty="0"/>
              <a:t>”, “teyemmüm” gibi ana konularla ilgili rivayetler yer almaktadır.</a:t>
            </a:r>
          </a:p>
        </p:txBody>
      </p:sp>
    </p:spTree>
    <p:extLst>
      <p:ext uri="{BB962C8B-B14F-4D97-AF65-F5344CB8AC3E}">
        <p14:creationId xmlns:p14="http://schemas.microsoft.com/office/powerpoint/2010/main" val="373428411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10298</TotalTime>
  <Words>661</Words>
  <Application>Microsoft Office PowerPoint</Application>
  <PresentationFormat>Geniş ekran</PresentationFormat>
  <Paragraphs>83</Paragraphs>
  <Slides>18</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18</vt:i4>
      </vt:variant>
    </vt:vector>
  </HeadingPairs>
  <TitlesOfParts>
    <vt:vector size="23" baseType="lpstr">
      <vt:lpstr>Adobe Caslon Pro</vt:lpstr>
      <vt:lpstr>Arial</vt:lpstr>
      <vt:lpstr>Calibri</vt:lpstr>
      <vt:lpstr>Calibri Light</vt:lpstr>
      <vt:lpstr>Office Teması</vt:lpstr>
      <vt:lpst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oguzkaan ekmekçi</dc:creator>
  <cp:lastModifiedBy>Hakem</cp:lastModifiedBy>
  <cp:revision>15</cp:revision>
  <dcterms:created xsi:type="dcterms:W3CDTF">2020-11-30T19:20:16Z</dcterms:created>
  <dcterms:modified xsi:type="dcterms:W3CDTF">2020-12-16T07:33:03Z</dcterms:modified>
</cp:coreProperties>
</file>