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0" r:id="rId8"/>
    <p:sldId id="273" r:id="rId9"/>
    <p:sldId id="268" r:id="rId10"/>
    <p:sldId id="271" r:id="rId11"/>
    <p:sldId id="274" r:id="rId12"/>
    <p:sldId id="270" r:id="rId13"/>
    <p:sldId id="269" r:id="rId14"/>
    <p:sldId id="263" r:id="rId15"/>
    <p:sldId id="272" r:id="rId16"/>
    <p:sldId id="267" r:id="rId17"/>
    <p:sldId id="266" r:id="rId18"/>
    <p:sldId id="265" r:id="rId19"/>
    <p:sldId id="264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15.12.2020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866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15.12.2020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711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15.12.2020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444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15.12.2020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101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15.12.2020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661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15.12.2020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853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15.12.2020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252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15.12.2020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236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15.12.2020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914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15.12.2020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63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15.12.2020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918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523A9-0564-45A5-A481-F07821FB512D}" type="datetimeFigureOut">
              <a:rPr lang="tr-TR" smtClean="0"/>
              <a:t>15.12.2020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858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34291"/>
            <a:ext cx="12252960" cy="6892291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7409764" y="5349875"/>
            <a:ext cx="3851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solidFill>
                  <a:srgbClr val="C00000"/>
                </a:solidFill>
                <a:latin typeface="Adobe Caslon Pro" panose="0205050205050A020403" pitchFamily="18" charset="-94"/>
                <a:ea typeface="Adobe Myungjo Std M" panose="02020600000000000000" pitchFamily="18" charset="-128"/>
              </a:rPr>
              <a:t>HADİS</a:t>
            </a:r>
          </a:p>
        </p:txBody>
      </p:sp>
    </p:spTree>
    <p:extLst>
      <p:ext uri="{BB962C8B-B14F-4D97-AF65-F5344CB8AC3E}">
        <p14:creationId xmlns:p14="http://schemas.microsoft.com/office/powerpoint/2010/main" val="341541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3600" b="1" dirty="0"/>
          </a:p>
          <a:p>
            <a:pPr algn="ctr"/>
            <a:r>
              <a:rPr lang="tr-TR" sz="4400" b="1" dirty="0"/>
              <a:t>Abbasîler (750-1258)</a:t>
            </a:r>
          </a:p>
          <a:p>
            <a:endParaRPr lang="tr-TR" dirty="0"/>
          </a:p>
          <a:p>
            <a:r>
              <a:rPr lang="tr-TR" sz="2800" dirty="0"/>
              <a:t>Abbasîler dönemi, hadis ilminin her açıdan zirve yaptığı ve destek gördüğü bir dönemdir. Hadislerin sınıflandırılması, hadislerin farklı açılardan ele alınarak muhtelif hadis eserlerinin oluşturulması, </a:t>
            </a:r>
            <a:r>
              <a:rPr lang="tr-TR" sz="2800" dirty="0" err="1"/>
              <a:t>hadisçiliğin</a:t>
            </a:r>
            <a:r>
              <a:rPr lang="tr-TR" sz="2800" dirty="0"/>
              <a:t> fıkhî ve </a:t>
            </a:r>
            <a:r>
              <a:rPr lang="tr-TR" sz="2800" dirty="0" err="1"/>
              <a:t>kelamî</a:t>
            </a:r>
            <a:r>
              <a:rPr lang="tr-TR" sz="2800" dirty="0"/>
              <a:t> bir düşünce ekolüne dönüşümü, ana kaynak olarak kabul edilen hadis kitaplarının yazımı, hadis meclisleri, hadis okulları gibi önemli gelişmeler Abbasîler döneminde gerçekleşmiştir.</a:t>
            </a:r>
          </a:p>
        </p:txBody>
      </p:sp>
    </p:spTree>
    <p:extLst>
      <p:ext uri="{BB962C8B-B14F-4D97-AF65-F5344CB8AC3E}">
        <p14:creationId xmlns:p14="http://schemas.microsoft.com/office/powerpoint/2010/main" val="869510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3342505" y="4377097"/>
            <a:ext cx="1088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c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31EFE141-85BA-40F6-9DCD-E9C15D0A9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05" y="467878"/>
            <a:ext cx="5506989" cy="380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19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3600" b="1" dirty="0"/>
          </a:p>
          <a:p>
            <a:pPr algn="ctr"/>
            <a:r>
              <a:rPr lang="tr-TR" sz="3600" b="1" dirty="0"/>
              <a:t>Müslüman Türkler Dönemi (840-1462)</a:t>
            </a:r>
          </a:p>
          <a:p>
            <a:endParaRPr lang="tr-TR" dirty="0"/>
          </a:p>
          <a:p>
            <a:r>
              <a:rPr lang="tr-TR" sz="2800" dirty="0"/>
              <a:t>Selçuklular ve Nureddin </a:t>
            </a:r>
            <a:r>
              <a:rPr lang="tr-TR" sz="2800" dirty="0" err="1"/>
              <a:t>Zengi</a:t>
            </a:r>
            <a:r>
              <a:rPr lang="tr-TR" sz="2800" dirty="0"/>
              <a:t> ile Eyyubiler dönemlerinde de hadis ilmi ve hadisçiler teşvik edilmiş, özellikle </a:t>
            </a:r>
            <a:r>
              <a:rPr lang="tr-TR" sz="2800" dirty="0" err="1"/>
              <a:t>Zengiler</a:t>
            </a:r>
            <a:r>
              <a:rPr lang="tr-TR" sz="2800" dirty="0"/>
              <a:t> devrinde Suriye-Mısır bölgesinde çok sayıda hadis okulu olarak değerlendirebileceğimiz </a:t>
            </a:r>
            <a:r>
              <a:rPr lang="tr-TR" sz="2800" dirty="0" err="1"/>
              <a:t>Dâru’l</a:t>
            </a:r>
            <a:r>
              <a:rPr lang="tr-TR" sz="2800" dirty="0"/>
              <a:t>-hadisler açılmıştır.</a:t>
            </a:r>
          </a:p>
        </p:txBody>
      </p:sp>
    </p:spTree>
    <p:extLst>
      <p:ext uri="{BB962C8B-B14F-4D97-AF65-F5344CB8AC3E}">
        <p14:creationId xmlns:p14="http://schemas.microsoft.com/office/powerpoint/2010/main" val="807985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3600" b="1" dirty="0"/>
          </a:p>
          <a:p>
            <a:pPr algn="ctr"/>
            <a:r>
              <a:rPr lang="tr-TR" sz="3600" b="1" dirty="0" err="1"/>
              <a:t>Memluklular</a:t>
            </a:r>
            <a:r>
              <a:rPr lang="tr-TR" sz="3600" b="1" dirty="0"/>
              <a:t> Dönemi (1250-1517)</a:t>
            </a:r>
          </a:p>
          <a:p>
            <a:endParaRPr lang="tr-TR" dirty="0"/>
          </a:p>
          <a:p>
            <a:r>
              <a:rPr lang="tr-TR" sz="3200" dirty="0" err="1"/>
              <a:t>Memluklular</a:t>
            </a:r>
            <a:r>
              <a:rPr lang="tr-TR" sz="3200" dirty="0"/>
              <a:t> devri hadis ilmi açısından ikinci yükseliş dönemi olarak değerlendirilebilir. Hadis tarihinde iz bırakan </a:t>
            </a:r>
            <a:r>
              <a:rPr lang="tr-TR" sz="3200" dirty="0" err="1"/>
              <a:t>simâlardan</a:t>
            </a:r>
            <a:r>
              <a:rPr lang="tr-TR" sz="3200" dirty="0"/>
              <a:t> bazıları bu dönemde yetişmişlerdir.</a:t>
            </a:r>
          </a:p>
        </p:txBody>
      </p:sp>
    </p:spTree>
    <p:extLst>
      <p:ext uri="{BB962C8B-B14F-4D97-AF65-F5344CB8AC3E}">
        <p14:creationId xmlns:p14="http://schemas.microsoft.com/office/powerpoint/2010/main" val="1673808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3600" b="1" dirty="0"/>
          </a:p>
          <a:p>
            <a:pPr algn="ctr"/>
            <a:r>
              <a:rPr lang="tr-TR" sz="3600" b="1" dirty="0"/>
              <a:t>Osmanlılar Dönemi (1300-1922)</a:t>
            </a:r>
          </a:p>
          <a:p>
            <a:endParaRPr lang="tr-TR" dirty="0"/>
          </a:p>
          <a:p>
            <a:r>
              <a:rPr lang="tr-TR" sz="3200" dirty="0"/>
              <a:t>Osmanlılar devrinde hadis çalışmaları özellikle kurumsal </a:t>
            </a:r>
            <a:r>
              <a:rPr lang="tr-TR" sz="3200" dirty="0" err="1"/>
              <a:t>hadisçilik</a:t>
            </a:r>
            <a:r>
              <a:rPr lang="tr-TR" sz="3200" dirty="0"/>
              <a:t> açısından oldukça ileri bir düzeye çıkmıştır. Bu dönemde Anadolu, Rumeli ve Balkanlarda çok sayıda </a:t>
            </a:r>
            <a:r>
              <a:rPr lang="tr-TR" sz="3200" dirty="0" err="1"/>
              <a:t>Dâru’l</a:t>
            </a:r>
            <a:r>
              <a:rPr lang="tr-TR" sz="3200" dirty="0"/>
              <a:t>-hadis açılmıştır.</a:t>
            </a:r>
          </a:p>
        </p:txBody>
      </p:sp>
    </p:spTree>
    <p:extLst>
      <p:ext uri="{BB962C8B-B14F-4D97-AF65-F5344CB8AC3E}">
        <p14:creationId xmlns:p14="http://schemas.microsoft.com/office/powerpoint/2010/main" val="1645512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3591201" y="6200487"/>
            <a:ext cx="1088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c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11567FA8-DF07-4609-B771-B66F64C41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01" y="365125"/>
            <a:ext cx="5009598" cy="57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29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3600" b="1" dirty="0"/>
          </a:p>
          <a:p>
            <a:pPr algn="ctr"/>
            <a:r>
              <a:rPr lang="tr-TR" sz="3600" b="1" dirty="0"/>
              <a:t>Modern Dönem: </a:t>
            </a:r>
          </a:p>
          <a:p>
            <a:endParaRPr lang="tr-TR" dirty="0"/>
          </a:p>
          <a:p>
            <a:r>
              <a:rPr lang="tr-TR" sz="2800" dirty="0"/>
              <a:t>XIX. yüzyılın ikinci yarısından itibaren girilen süreçtir ve günümüze kadar devam etmektedir. </a:t>
            </a:r>
          </a:p>
        </p:txBody>
      </p:sp>
    </p:spTree>
    <p:extLst>
      <p:ext uri="{BB962C8B-B14F-4D97-AF65-F5344CB8AC3E}">
        <p14:creationId xmlns:p14="http://schemas.microsoft.com/office/powerpoint/2010/main" val="2057848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Modern dönemi uzat (</a:t>
            </a:r>
            <a:r>
              <a:rPr lang="tr-TR" dirty="0" err="1"/>
              <a:t>özafşarın</a:t>
            </a:r>
            <a:r>
              <a:rPr lang="tr-TR" dirty="0"/>
              <a:t> ülkeler ve </a:t>
            </a:r>
            <a:r>
              <a:rPr lang="tr-TR" dirty="0" err="1"/>
              <a:t>türkiye</a:t>
            </a:r>
            <a:r>
              <a:rPr lang="tr-TR" dirty="0"/>
              <a:t> hadis slaytlarını özetle.</a:t>
            </a:r>
          </a:p>
        </p:txBody>
      </p:sp>
    </p:spTree>
    <p:extLst>
      <p:ext uri="{BB962C8B-B14F-4D97-AF65-F5344CB8AC3E}">
        <p14:creationId xmlns:p14="http://schemas.microsoft.com/office/powerpoint/2010/main" val="3377454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Ö</a:t>
            </a:r>
          </a:p>
        </p:txBody>
      </p:sp>
    </p:spTree>
    <p:extLst>
      <p:ext uri="{BB962C8B-B14F-4D97-AF65-F5344CB8AC3E}">
        <p14:creationId xmlns:p14="http://schemas.microsoft.com/office/powerpoint/2010/main" val="2824306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Ö</a:t>
            </a:r>
          </a:p>
        </p:txBody>
      </p:sp>
    </p:spTree>
    <p:extLst>
      <p:ext uri="{BB962C8B-B14F-4D97-AF65-F5344CB8AC3E}">
        <p14:creationId xmlns:p14="http://schemas.microsoft.com/office/powerpoint/2010/main" val="42498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12" name="Metin kutusu 11"/>
          <p:cNvSpPr txBox="1"/>
          <p:nvPr/>
        </p:nvSpPr>
        <p:spPr>
          <a:xfrm>
            <a:off x="1812330" y="2705725"/>
            <a:ext cx="66010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>
                <a:latin typeface="Adobe Caslon Pro" panose="0205050205050A020403" pitchFamily="18" charset="-94"/>
                <a:ea typeface="Adobe Myungjo Std M" panose="02020600000000000000" pitchFamily="18" charset="-128"/>
              </a:rPr>
              <a:t>BÖLÜM 5:</a:t>
            </a:r>
            <a:endParaRPr lang="tr-TR" sz="5400" b="1" dirty="0">
              <a:solidFill>
                <a:srgbClr val="C00000"/>
              </a:solidFill>
              <a:latin typeface="Adobe Caslon Pro" panose="0205050205050A020403" pitchFamily="18" charset="-94"/>
              <a:ea typeface="Adobe Myungjo Std M" panose="02020600000000000000" pitchFamily="18" charset="-128"/>
            </a:endParaRPr>
          </a:p>
          <a:p>
            <a:r>
              <a:rPr lang="tr-TR" sz="5400" b="1" dirty="0">
                <a:solidFill>
                  <a:srgbClr val="C00000"/>
                </a:solidFill>
                <a:latin typeface="Adobe Caslon Pro" panose="0205050205050A020403" pitchFamily="18" charset="-94"/>
                <a:ea typeface="Adobe Myungjo Std M" panose="02020600000000000000" pitchFamily="18" charset="-128"/>
              </a:rPr>
              <a:t>			HADİS</a:t>
            </a:r>
          </a:p>
        </p:txBody>
      </p:sp>
    </p:spTree>
    <p:extLst>
      <p:ext uri="{BB962C8B-B14F-4D97-AF65-F5344CB8AC3E}">
        <p14:creationId xmlns:p14="http://schemas.microsoft.com/office/powerpoint/2010/main" val="2344439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3600" b="1" dirty="0"/>
          </a:p>
          <a:p>
            <a:pPr algn="ctr"/>
            <a:endParaRPr lang="tr-TR" sz="3600" b="1" dirty="0"/>
          </a:p>
          <a:p>
            <a:pPr algn="ctr"/>
            <a:endParaRPr lang="tr-TR" sz="3600" b="1" dirty="0"/>
          </a:p>
          <a:p>
            <a:pPr algn="ctr"/>
            <a:endParaRPr lang="tr-TR" sz="3600" b="1" dirty="0"/>
          </a:p>
          <a:p>
            <a:pPr algn="ctr"/>
            <a:r>
              <a:rPr lang="tr-TR" sz="3600" b="1" dirty="0"/>
              <a:t>7. SİYASİ </a:t>
            </a:r>
            <a:r>
              <a:rPr lang="tr-TR" sz="4000" b="1" dirty="0"/>
              <a:t>KRONOLOJİYE</a:t>
            </a:r>
            <a:r>
              <a:rPr lang="tr-TR" sz="3600" b="1" dirty="0"/>
              <a:t> GÖRE HADİS TARİHİ </a:t>
            </a:r>
          </a:p>
        </p:txBody>
      </p:sp>
    </p:spTree>
    <p:extLst>
      <p:ext uri="{BB962C8B-B14F-4D97-AF65-F5344CB8AC3E}">
        <p14:creationId xmlns:p14="http://schemas.microsoft.com/office/powerpoint/2010/main" val="4135490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b="1" dirty="0"/>
          </a:p>
          <a:p>
            <a:endParaRPr lang="tr-TR" sz="2400" b="1" dirty="0"/>
          </a:p>
          <a:p>
            <a:endParaRPr lang="tr-TR" sz="2400" b="1" dirty="0"/>
          </a:p>
          <a:p>
            <a:r>
              <a:rPr lang="tr-TR" sz="2400" b="1" dirty="0"/>
              <a:t>Yöntem:</a:t>
            </a:r>
          </a:p>
          <a:p>
            <a:r>
              <a:rPr lang="tr-TR" dirty="0"/>
              <a:t>Konu (Tarih, Literatür, Şahıs) – Kavram – Soru</a:t>
            </a:r>
          </a:p>
          <a:p>
            <a:endParaRPr lang="tr-TR" dirty="0"/>
          </a:p>
          <a:p>
            <a:r>
              <a:rPr lang="tr-TR" sz="2400" b="1" dirty="0"/>
              <a:t>Temel Kaynak:</a:t>
            </a:r>
          </a:p>
          <a:p>
            <a:r>
              <a:rPr lang="tr-TR" dirty="0"/>
              <a:t>- Diyanet-Sen Akademisi Bilim Kurulu, </a:t>
            </a:r>
            <a:r>
              <a:rPr lang="tr-TR" i="1" dirty="0"/>
              <a:t>Mesleki Bilgiler Seviye Tespit Sınavı (</a:t>
            </a:r>
            <a:r>
              <a:rPr lang="tr-TR" i="1" dirty="0" err="1"/>
              <a:t>Mbsts</a:t>
            </a:r>
            <a:r>
              <a:rPr lang="tr-TR" i="1" dirty="0"/>
              <a:t>) Soru Bankası Konu Anlatımlı </a:t>
            </a:r>
          </a:p>
          <a:p>
            <a:endParaRPr lang="tr-TR" dirty="0"/>
          </a:p>
          <a:p>
            <a:r>
              <a:rPr lang="tr-TR" sz="2400" b="1" dirty="0"/>
              <a:t>Alt Kaynaklar:</a:t>
            </a:r>
          </a:p>
          <a:p>
            <a:r>
              <a:rPr lang="tr-TR" dirty="0"/>
              <a:t>-Çakan, İsmail Lütfi (2001), </a:t>
            </a:r>
            <a:r>
              <a:rPr lang="tr-TR" i="1" dirty="0"/>
              <a:t>Hadis Usulü</a:t>
            </a:r>
            <a:r>
              <a:rPr lang="tr-TR" dirty="0"/>
              <a:t>, İstanbul: Marmara Üniversitesi İlahiyat Fakültesi Vakfı Yayınları.</a:t>
            </a:r>
          </a:p>
          <a:p>
            <a:r>
              <a:rPr lang="tr-TR" dirty="0"/>
              <a:t>-Koçyiğit, Talat (1998), </a:t>
            </a:r>
            <a:r>
              <a:rPr lang="tr-TR" i="1" dirty="0"/>
              <a:t>Hadis Tarihi</a:t>
            </a:r>
            <a:r>
              <a:rPr lang="tr-TR" dirty="0"/>
              <a:t>, Ankara: Türkiye Diyanet Vakfı Yayınları. </a:t>
            </a:r>
          </a:p>
          <a:p>
            <a:r>
              <a:rPr lang="tr-TR" dirty="0"/>
              <a:t>-Yardım, Ali (1997), </a:t>
            </a:r>
            <a:r>
              <a:rPr lang="tr-TR" i="1" dirty="0"/>
              <a:t>Hadis I-II</a:t>
            </a:r>
            <a:r>
              <a:rPr lang="tr-TR" dirty="0"/>
              <a:t>, İstanbul: Damla Yayınevi. </a:t>
            </a:r>
          </a:p>
        </p:txBody>
      </p:sp>
    </p:spTree>
    <p:extLst>
      <p:ext uri="{BB962C8B-B14F-4D97-AF65-F5344CB8AC3E}">
        <p14:creationId xmlns:p14="http://schemas.microsoft.com/office/powerpoint/2010/main" val="248454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Hadis tarihini çeşitli açılardan ele alıp incelemek mümkündür. Bunlardan birisi de siyasi kronolojidir. Hadis tarihini siyasi dönemlere göre tasnif edecek olursak şöyle bir tablo ile karşılaşılır;</a:t>
            </a:r>
          </a:p>
          <a:p>
            <a:endParaRPr lang="tr-TR" sz="2400" dirty="0"/>
          </a:p>
          <a:p>
            <a:r>
              <a:rPr lang="tr-TR" sz="2000" b="1" dirty="0"/>
              <a:t>• Hz. Peygamber ve </a:t>
            </a:r>
            <a:r>
              <a:rPr lang="tr-TR" sz="2000" b="1" dirty="0" err="1"/>
              <a:t>Hulefâ</a:t>
            </a:r>
            <a:r>
              <a:rPr lang="tr-TR" sz="2000" b="1" dirty="0"/>
              <a:t>-i </a:t>
            </a:r>
            <a:r>
              <a:rPr lang="tr-TR" sz="2000" b="1" dirty="0" err="1"/>
              <a:t>Râşidin</a:t>
            </a:r>
            <a:r>
              <a:rPr lang="tr-TR" sz="2000" b="1" dirty="0"/>
              <a:t> Dönemi</a:t>
            </a:r>
          </a:p>
          <a:p>
            <a:r>
              <a:rPr lang="tr-TR" sz="2000" b="1" dirty="0"/>
              <a:t>	• </a:t>
            </a:r>
            <a:r>
              <a:rPr lang="tr-TR" sz="2000" b="1" dirty="0" err="1"/>
              <a:t>Emevîler</a:t>
            </a:r>
            <a:r>
              <a:rPr lang="tr-TR" sz="2000" b="1" dirty="0"/>
              <a:t> </a:t>
            </a:r>
          </a:p>
          <a:p>
            <a:r>
              <a:rPr lang="tr-TR" sz="2000" b="1" dirty="0"/>
              <a:t>		• Endülüs </a:t>
            </a:r>
            <a:r>
              <a:rPr lang="tr-TR" sz="2000" b="1" dirty="0" err="1"/>
              <a:t>Emevîleri</a:t>
            </a:r>
            <a:r>
              <a:rPr lang="tr-TR" sz="2000" b="1" dirty="0"/>
              <a:t> </a:t>
            </a:r>
          </a:p>
          <a:p>
            <a:r>
              <a:rPr lang="tr-TR" sz="2000" b="1" dirty="0"/>
              <a:t>			• Abbasî Devleti </a:t>
            </a:r>
          </a:p>
          <a:p>
            <a:r>
              <a:rPr lang="tr-TR" sz="2000" b="1" dirty="0"/>
              <a:t>				• Müslüman Türkler (Karahan/ </a:t>
            </a:r>
            <a:r>
              <a:rPr lang="tr-TR" sz="2000" b="1" dirty="0" err="1"/>
              <a:t>Gazne</a:t>
            </a:r>
            <a:r>
              <a:rPr lang="tr-TR" sz="2000" b="1" dirty="0"/>
              <a:t>) </a:t>
            </a:r>
          </a:p>
          <a:p>
            <a:r>
              <a:rPr lang="tr-TR" sz="2000" b="1" dirty="0"/>
              <a:t>					• Selçuklular </a:t>
            </a:r>
          </a:p>
          <a:p>
            <a:r>
              <a:rPr lang="tr-TR" sz="2000" b="1" dirty="0"/>
              <a:t>						• </a:t>
            </a:r>
            <a:r>
              <a:rPr lang="tr-TR" sz="2000" b="1" dirty="0" err="1"/>
              <a:t>Zengi</a:t>
            </a:r>
            <a:r>
              <a:rPr lang="tr-TR" sz="2000" b="1" dirty="0"/>
              <a:t>/ Eyyubiler </a:t>
            </a:r>
          </a:p>
          <a:p>
            <a:r>
              <a:rPr lang="tr-TR" sz="2000" b="1" dirty="0"/>
              <a:t>							• </a:t>
            </a:r>
            <a:r>
              <a:rPr lang="tr-TR" sz="2000" b="1" dirty="0" err="1"/>
              <a:t>Memluklular</a:t>
            </a:r>
            <a:r>
              <a:rPr lang="tr-TR" sz="2000" b="1" dirty="0"/>
              <a:t> </a:t>
            </a:r>
          </a:p>
          <a:p>
            <a:r>
              <a:rPr lang="tr-TR" sz="2000" b="1" dirty="0"/>
              <a:t>								• Osmanlılar </a:t>
            </a:r>
          </a:p>
          <a:p>
            <a:r>
              <a:rPr lang="tr-TR" sz="2000" b="1" dirty="0"/>
              <a:t>									• Modern Dönem</a:t>
            </a:r>
          </a:p>
        </p:txBody>
      </p:sp>
    </p:spTree>
    <p:extLst>
      <p:ext uri="{BB962C8B-B14F-4D97-AF65-F5344CB8AC3E}">
        <p14:creationId xmlns:p14="http://schemas.microsoft.com/office/powerpoint/2010/main" val="268531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800" b="1" dirty="0"/>
          </a:p>
          <a:p>
            <a:pPr algn="ctr"/>
            <a:r>
              <a:rPr lang="tr-TR" sz="3600" b="1" dirty="0"/>
              <a:t>Hz. Peygamber ve </a:t>
            </a:r>
            <a:r>
              <a:rPr lang="tr-TR" sz="3600" b="1" dirty="0" err="1"/>
              <a:t>Hulefâ</a:t>
            </a:r>
            <a:r>
              <a:rPr lang="tr-TR" sz="3600" b="1" dirty="0"/>
              <a:t>-i </a:t>
            </a:r>
            <a:r>
              <a:rPr lang="tr-TR" sz="3600" b="1" dirty="0" err="1"/>
              <a:t>Râşidin</a:t>
            </a:r>
            <a:r>
              <a:rPr lang="tr-TR" sz="3600" b="1" dirty="0"/>
              <a:t> Dönemi (610-661) </a:t>
            </a:r>
          </a:p>
          <a:p>
            <a:endParaRPr lang="tr-TR" dirty="0"/>
          </a:p>
          <a:p>
            <a:r>
              <a:rPr lang="tr-TR" sz="3600" dirty="0"/>
              <a:t>Hz. Peygamber ve </a:t>
            </a:r>
            <a:r>
              <a:rPr lang="tr-TR" sz="3600" dirty="0" err="1"/>
              <a:t>Hulefâ</a:t>
            </a:r>
            <a:r>
              <a:rPr lang="tr-TR" sz="3600" dirty="0"/>
              <a:t>-i </a:t>
            </a:r>
            <a:r>
              <a:rPr lang="tr-TR" sz="3600" dirty="0" err="1"/>
              <a:t>Râşidîn</a:t>
            </a:r>
            <a:r>
              <a:rPr lang="tr-TR" sz="3600" dirty="0"/>
              <a:t> dönemi, hadis tarihinin ilk dönemidir. Bu dönemde hadisler meydana gelmiş ve İslam coğrafyasının her tarafına ulaşmıştır.</a:t>
            </a:r>
          </a:p>
        </p:txBody>
      </p:sp>
    </p:spTree>
    <p:extLst>
      <p:ext uri="{BB962C8B-B14F-4D97-AF65-F5344CB8AC3E}">
        <p14:creationId xmlns:p14="http://schemas.microsoft.com/office/powerpoint/2010/main" val="103960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800" b="1" dirty="0"/>
          </a:p>
          <a:p>
            <a:pPr algn="ctr"/>
            <a:r>
              <a:rPr lang="tr-TR" sz="3600" b="1" dirty="0" err="1"/>
              <a:t>Emevîler</a:t>
            </a:r>
            <a:r>
              <a:rPr lang="tr-TR" sz="3600" b="1" dirty="0"/>
              <a:t> Dönemi (661-750)</a:t>
            </a:r>
          </a:p>
          <a:p>
            <a:endParaRPr lang="tr-TR" dirty="0"/>
          </a:p>
          <a:p>
            <a:r>
              <a:rPr lang="tr-TR" sz="2800" dirty="0"/>
              <a:t>Hadis rivayetinin yaygınlaştığı ve hadis yazım faaliyetinin yoğunlaştığı dönemdir. Bu dönemin bir diğer özelliği de oldukça fazla miktarda hadisin uydurulduğu, buna karşı önlemlerin alındığı, </a:t>
            </a:r>
            <a:r>
              <a:rPr lang="tr-TR" sz="2800" dirty="0" err="1"/>
              <a:t>isnad</a:t>
            </a:r>
            <a:r>
              <a:rPr lang="tr-TR" sz="2800" dirty="0"/>
              <a:t> sisteminin geliştirilmeye başlandığı, siyasal otoritenin de desteğiyle hadislerin toplanıp tedvin edilmesinin sağlandığı bir dönem olmuştur.</a:t>
            </a:r>
          </a:p>
        </p:txBody>
      </p:sp>
    </p:spTree>
    <p:extLst>
      <p:ext uri="{BB962C8B-B14F-4D97-AF65-F5344CB8AC3E}">
        <p14:creationId xmlns:p14="http://schemas.microsoft.com/office/powerpoint/2010/main" val="3922485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3659384" y="4943873"/>
            <a:ext cx="1088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a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BF749F75-96DC-4434-A6D5-39ACACC4B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384" y="87715"/>
            <a:ext cx="4936179" cy="47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3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3600" b="1" dirty="0"/>
          </a:p>
          <a:p>
            <a:pPr algn="ctr"/>
            <a:r>
              <a:rPr lang="tr-TR" sz="3600" b="1" dirty="0"/>
              <a:t>Endülüs </a:t>
            </a:r>
            <a:r>
              <a:rPr lang="tr-TR" sz="3600" b="1" dirty="0" err="1"/>
              <a:t>Emevîleri</a:t>
            </a:r>
            <a:r>
              <a:rPr lang="tr-TR" sz="3600" b="1" dirty="0"/>
              <a:t> Dönemi (756-1031)</a:t>
            </a:r>
          </a:p>
          <a:p>
            <a:endParaRPr lang="tr-TR" dirty="0"/>
          </a:p>
          <a:p>
            <a:r>
              <a:rPr lang="tr-TR" sz="3200" dirty="0"/>
              <a:t>Endülüs </a:t>
            </a:r>
            <a:r>
              <a:rPr lang="tr-TR" sz="3200" dirty="0" err="1"/>
              <a:t>Emevîleri</a:t>
            </a:r>
            <a:r>
              <a:rPr lang="tr-TR" sz="3200" dirty="0"/>
              <a:t> ilk dönemlerde hadis ilmine yeteri kadar önem vermemişlerdir. Endülüs’te hadis faaliyetleri ancak hicri üçüncü yüzyılda hız kazanmıştır. Bu dönemden itibaren de hadis ilminin en seçkin isimleri bu coğrafyada yetişmiştir.</a:t>
            </a:r>
          </a:p>
        </p:txBody>
      </p:sp>
    </p:spTree>
    <p:extLst>
      <p:ext uri="{BB962C8B-B14F-4D97-AF65-F5344CB8AC3E}">
        <p14:creationId xmlns:p14="http://schemas.microsoft.com/office/powerpoint/2010/main" val="3560438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530</Words>
  <Application>Microsoft Office PowerPoint</Application>
  <PresentationFormat>Geniş ekran</PresentationFormat>
  <Paragraphs>72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4" baseType="lpstr">
      <vt:lpstr>Adobe Caslon Pro</vt:lpstr>
      <vt:lpstr>Arial</vt:lpstr>
      <vt:lpstr>Calibri</vt:lpstr>
      <vt:lpstr>Calibri Light</vt:lpstr>
      <vt:lpstr>Office Teması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oguzkaan ekmekçi</dc:creator>
  <cp:lastModifiedBy>Hakem</cp:lastModifiedBy>
  <cp:revision>14</cp:revision>
  <dcterms:created xsi:type="dcterms:W3CDTF">2020-11-30T19:20:16Z</dcterms:created>
  <dcterms:modified xsi:type="dcterms:W3CDTF">2020-12-16T07:33:00Z</dcterms:modified>
</cp:coreProperties>
</file>