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62" r:id="rId7"/>
    <p:sldId id="269" r:id="rId8"/>
    <p:sldId id="270" r:id="rId9"/>
    <p:sldId id="264" r:id="rId10"/>
    <p:sldId id="259" r:id="rId11"/>
    <p:sldId id="268" r:id="rId12"/>
    <p:sldId id="267" r:id="rId13"/>
    <p:sldId id="266" r:id="rId14"/>
    <p:sldId id="272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66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11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4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01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61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5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5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3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14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1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23A9-0564-45A5-A481-F07821FB512D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5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4291"/>
            <a:ext cx="12252960" cy="689229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7409764" y="5349875"/>
            <a:ext cx="385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HADİS</a:t>
            </a:r>
          </a:p>
        </p:txBody>
      </p:sp>
    </p:spTree>
    <p:extLst>
      <p:ext uri="{BB962C8B-B14F-4D97-AF65-F5344CB8AC3E}">
        <p14:creationId xmlns:p14="http://schemas.microsoft.com/office/powerpoint/2010/main" val="34154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 KAVRAM TEKRARI (ÜNİTE SONUNDAKİ) VEYA HADİS LİTERATÜRÜ EKLEYEBİLİRSİN</a:t>
            </a:r>
          </a:p>
          <a:p>
            <a:endParaRPr lang="tr-TR" dirty="0"/>
          </a:p>
          <a:p>
            <a:r>
              <a:rPr lang="tr-TR" dirty="0" err="1"/>
              <a:t>Erba’ûn</a:t>
            </a:r>
            <a:r>
              <a:rPr lang="tr-TR" dirty="0"/>
              <a:t>: Türkçede “kırk hadis” özel tabiriyle bilinen ve kırk hadisten meydana gelen hadis derlemelerine denir.</a:t>
            </a:r>
          </a:p>
        </p:txBody>
      </p:sp>
    </p:spTree>
    <p:extLst>
      <p:ext uri="{BB962C8B-B14F-4D97-AF65-F5344CB8AC3E}">
        <p14:creationId xmlns:p14="http://schemas.microsoft.com/office/powerpoint/2010/main" val="413549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Rical </a:t>
            </a:r>
            <a:r>
              <a:rPr lang="tr-TR" dirty="0" err="1"/>
              <a:t>tabakat</a:t>
            </a:r>
            <a:r>
              <a:rPr lang="tr-TR" dirty="0"/>
              <a:t> kitaplarını yaz</a:t>
            </a:r>
          </a:p>
          <a:p>
            <a:r>
              <a:rPr lang="tr-TR" dirty="0"/>
              <a:t>Örneğin </a:t>
            </a:r>
            <a:r>
              <a:rPr lang="tr-TR" dirty="0" err="1"/>
              <a:t>vefeyat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046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>
              <a:latin typeface="Calibri" panose="020F0502020204030204" pitchFamily="34" charset="0"/>
            </a:endParaRPr>
          </a:p>
          <a:p>
            <a:r>
              <a:rPr lang="tr-TR" sz="3200" b="1" dirty="0" err="1">
                <a:latin typeface="Calibri" panose="020F0502020204030204" pitchFamily="34" charset="0"/>
              </a:rPr>
              <a:t>V</a:t>
            </a:r>
            <a:r>
              <a:rPr lang="tr-TR" sz="3200" b="1" i="0" dirty="0" err="1">
                <a:effectLst/>
                <a:latin typeface="Calibri" panose="020F0502020204030204" pitchFamily="34" charset="0"/>
              </a:rPr>
              <a:t>efeyât</a:t>
            </a:r>
            <a:r>
              <a:rPr lang="tr-TR" sz="3200" b="1" i="0" dirty="0">
                <a:effectLst/>
                <a:latin typeface="Calibri" panose="020F0502020204030204" pitchFamily="34" charset="0"/>
              </a:rPr>
              <a:t> Kitapları</a:t>
            </a:r>
          </a:p>
          <a:p>
            <a:endParaRPr lang="tr-TR" sz="2400" b="1" dirty="0">
              <a:latin typeface="Calibri" panose="020F0502020204030204" pitchFamily="34" charset="0"/>
            </a:endParaRPr>
          </a:p>
          <a:p>
            <a:r>
              <a:rPr lang="tr-TR" sz="2400" b="1" i="0" dirty="0" err="1">
                <a:effectLst/>
                <a:latin typeface="Calibri" panose="020F0502020204030204" pitchFamily="34" charset="0"/>
              </a:rPr>
              <a:t>Vefât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 kelimesinin çoğulu olan </a:t>
            </a:r>
            <a:r>
              <a:rPr lang="tr-TR" sz="2400" b="1" i="0" dirty="0" err="1">
                <a:effectLst/>
                <a:latin typeface="Calibri" panose="020F0502020204030204" pitchFamily="34" charset="0"/>
              </a:rPr>
              <a:t>vefeyât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 terim olarak önceleri “hadis âlim ve </a:t>
            </a:r>
            <a:r>
              <a:rPr lang="tr-TR" sz="2400" b="0" i="0" dirty="0" err="1">
                <a:effectLst/>
                <a:latin typeface="Calibri" panose="020F0502020204030204" pitchFamily="34" charset="0"/>
              </a:rPr>
              <a:t>râvilerinin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vefat tarihleri” </a:t>
            </a:r>
            <a:r>
              <a:rPr lang="tr-TR" sz="2400" b="0" i="0" dirty="0" err="1">
                <a:effectLst/>
                <a:latin typeface="Calibri" panose="020F0502020204030204" pitchFamily="34" charset="0"/>
              </a:rPr>
              <a:t>mânasında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kullanılmış, daha sonra bu tarihleri bir araya getiren eserlerin adı olmuştur. 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1050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765476" y="6271592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184F8AE-0B67-4B3E-B3F7-F03884FA2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76" y="78591"/>
            <a:ext cx="4661048" cy="61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9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9017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8697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2" name="Metin kutusu 11"/>
          <p:cNvSpPr txBox="1"/>
          <p:nvPr/>
        </p:nvSpPr>
        <p:spPr>
          <a:xfrm>
            <a:off x="1812330" y="2705725"/>
            <a:ext cx="66010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Adobe Caslon Pro" panose="0205050205050A020403" pitchFamily="18" charset="-94"/>
                <a:ea typeface="Adobe Myungjo Std M" panose="02020600000000000000" pitchFamily="18" charset="-128"/>
              </a:rPr>
              <a:t>BÖLÜM 5:</a:t>
            </a:r>
            <a:endParaRPr lang="tr-TR" sz="5400" b="1" dirty="0">
              <a:solidFill>
                <a:srgbClr val="C00000"/>
              </a:solidFill>
              <a:latin typeface="Adobe Caslon Pro" panose="0205050205050A020403" pitchFamily="18" charset="-94"/>
              <a:ea typeface="Adobe Myungjo Std M" panose="02020600000000000000" pitchFamily="18" charset="-128"/>
            </a:endParaRPr>
          </a:p>
          <a:p>
            <a:r>
              <a:rPr lang="tr-TR" sz="5400" b="1" dirty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			HADİS</a:t>
            </a:r>
          </a:p>
        </p:txBody>
      </p:sp>
    </p:spTree>
    <p:extLst>
      <p:ext uri="{BB962C8B-B14F-4D97-AF65-F5344CB8AC3E}">
        <p14:creationId xmlns:p14="http://schemas.microsoft.com/office/powerpoint/2010/main" val="234443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4000" b="1" dirty="0"/>
          </a:p>
          <a:p>
            <a:pPr algn="ctr"/>
            <a:endParaRPr lang="tr-TR" sz="4000" b="1" dirty="0"/>
          </a:p>
          <a:p>
            <a:pPr algn="ctr"/>
            <a:endParaRPr lang="tr-TR" sz="4000" b="1" dirty="0"/>
          </a:p>
          <a:p>
            <a:pPr algn="ctr"/>
            <a:endParaRPr lang="tr-TR" sz="4000" b="1" dirty="0"/>
          </a:p>
          <a:p>
            <a:pPr algn="ctr"/>
            <a:r>
              <a:rPr lang="tr-TR" sz="4000" b="1"/>
              <a:t>9. </a:t>
            </a:r>
            <a:r>
              <a:rPr lang="tr-TR" sz="4000" b="1" dirty="0"/>
              <a:t>RÂVÎLERE GÖRE YAZILAN HADİS KİTAPLARI</a:t>
            </a:r>
          </a:p>
        </p:txBody>
      </p:sp>
    </p:spTree>
    <p:extLst>
      <p:ext uri="{BB962C8B-B14F-4D97-AF65-F5344CB8AC3E}">
        <p14:creationId xmlns:p14="http://schemas.microsoft.com/office/powerpoint/2010/main" val="379600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r>
              <a:rPr lang="tr-TR" sz="2400" b="1" dirty="0"/>
              <a:t>Yöntem:</a:t>
            </a:r>
          </a:p>
          <a:p>
            <a:r>
              <a:rPr lang="tr-TR" dirty="0"/>
              <a:t>Konu (Tarih, Literatür, Şahıs) – Kavram – Soru</a:t>
            </a:r>
          </a:p>
          <a:p>
            <a:endParaRPr lang="tr-TR" dirty="0"/>
          </a:p>
          <a:p>
            <a:r>
              <a:rPr lang="tr-TR" sz="2400" b="1" dirty="0"/>
              <a:t>Temel Kaynak:</a:t>
            </a:r>
          </a:p>
          <a:p>
            <a:r>
              <a:rPr lang="tr-TR" dirty="0"/>
              <a:t>- Diyanet-Sen Akademisi Bilim Kurulu, </a:t>
            </a:r>
            <a:r>
              <a:rPr lang="tr-TR" i="1" dirty="0"/>
              <a:t>Mesleki Bilgiler Seviye Tespit Sınavı (</a:t>
            </a:r>
            <a:r>
              <a:rPr lang="tr-TR" i="1" dirty="0" err="1"/>
              <a:t>Mbsts</a:t>
            </a:r>
            <a:r>
              <a:rPr lang="tr-TR" i="1" dirty="0"/>
              <a:t>) Soru Bankası Konu Anlatımlı </a:t>
            </a:r>
          </a:p>
          <a:p>
            <a:endParaRPr lang="tr-TR" dirty="0"/>
          </a:p>
          <a:p>
            <a:r>
              <a:rPr lang="tr-TR" sz="2400" b="1" dirty="0"/>
              <a:t>Alt Kaynaklar:</a:t>
            </a:r>
          </a:p>
          <a:p>
            <a:r>
              <a:rPr lang="tr-TR" dirty="0"/>
              <a:t>-Çakan, İsmail Lütfi (2001), </a:t>
            </a:r>
            <a:r>
              <a:rPr lang="tr-TR" i="1" dirty="0"/>
              <a:t>Hadis Usulü</a:t>
            </a:r>
            <a:r>
              <a:rPr lang="tr-TR" dirty="0"/>
              <a:t>, İstanbul: Marmara Üniversitesi İlahiyat Fakültesi Vakfı Yayınları.</a:t>
            </a:r>
          </a:p>
          <a:p>
            <a:r>
              <a:rPr lang="tr-TR" dirty="0"/>
              <a:t>-Koçyiğit, Talat (1998), </a:t>
            </a:r>
            <a:r>
              <a:rPr lang="tr-TR" i="1" dirty="0"/>
              <a:t>Hadis Tarihi</a:t>
            </a:r>
            <a:r>
              <a:rPr lang="tr-TR" dirty="0"/>
              <a:t>, Ankara: Türkiye Diyanet Vakfı Yayınları. </a:t>
            </a:r>
          </a:p>
          <a:p>
            <a:r>
              <a:rPr lang="tr-TR" dirty="0"/>
              <a:t>-Yardım, Ali (1997), </a:t>
            </a:r>
            <a:r>
              <a:rPr lang="tr-TR" i="1" dirty="0"/>
              <a:t>Hadis I-II</a:t>
            </a:r>
            <a:r>
              <a:rPr lang="tr-TR" dirty="0"/>
              <a:t>, İstanbul: Damla Yayınevi. </a:t>
            </a:r>
          </a:p>
        </p:txBody>
      </p:sp>
    </p:spTree>
    <p:extLst>
      <p:ext uri="{BB962C8B-B14F-4D97-AF65-F5344CB8AC3E}">
        <p14:creationId xmlns:p14="http://schemas.microsoft.com/office/powerpoint/2010/main" val="248454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/>
          </a:p>
          <a:p>
            <a:endParaRPr lang="tr-TR" sz="3200" b="1" dirty="0"/>
          </a:p>
          <a:p>
            <a:r>
              <a:rPr lang="tr-TR" sz="3200" b="1" dirty="0" err="1"/>
              <a:t>Râvîlere</a:t>
            </a:r>
            <a:r>
              <a:rPr lang="tr-TR" sz="3200" b="1" dirty="0"/>
              <a:t> Göre Yazılan Hadis Kitapları </a:t>
            </a:r>
          </a:p>
          <a:p>
            <a:endParaRPr lang="tr-TR" dirty="0"/>
          </a:p>
          <a:p>
            <a:r>
              <a:rPr lang="tr-TR" sz="2800" dirty="0">
                <a:solidFill>
                  <a:srgbClr val="FF0000"/>
                </a:solidFill>
              </a:rPr>
              <a:t>«´</a:t>
            </a:r>
            <a:r>
              <a:rPr lang="tr-TR" sz="2800" dirty="0" err="1">
                <a:solidFill>
                  <a:srgbClr val="FF0000"/>
                </a:solidFill>
              </a:rPr>
              <a:t>Ale´r</a:t>
            </a:r>
            <a:r>
              <a:rPr lang="tr-TR" sz="2800" dirty="0">
                <a:solidFill>
                  <a:srgbClr val="FF0000"/>
                </a:solidFill>
              </a:rPr>
              <a:t>-Ricâl» </a:t>
            </a:r>
          </a:p>
          <a:p>
            <a:r>
              <a:rPr lang="tr-TR" sz="2800" dirty="0"/>
              <a:t>Hadisleri </a:t>
            </a:r>
            <a:r>
              <a:rPr lang="tr-TR" sz="2800" dirty="0" err="1"/>
              <a:t>râvîlerine</a:t>
            </a:r>
            <a:r>
              <a:rPr lang="tr-TR" sz="2800" dirty="0"/>
              <a:t> göre sınıflandırarak hadis kitabı yazma; Bu şekilde yazılmış olan kitaptır.</a:t>
            </a:r>
          </a:p>
          <a:p>
            <a:endParaRPr lang="tr-TR" sz="3600" dirty="0"/>
          </a:p>
          <a:p>
            <a:r>
              <a:rPr lang="tr-TR" sz="3600" dirty="0"/>
              <a:t>-</a:t>
            </a:r>
            <a:r>
              <a:rPr lang="tr-TR" sz="3600" dirty="0" err="1"/>
              <a:t>Müsned</a:t>
            </a:r>
            <a:endParaRPr lang="tr-TR" sz="3600" dirty="0"/>
          </a:p>
          <a:p>
            <a:r>
              <a:rPr lang="tr-TR" sz="3600" dirty="0"/>
              <a:t>	-</a:t>
            </a:r>
            <a:r>
              <a:rPr lang="tr-TR" sz="3600" dirty="0" err="1"/>
              <a:t>Mu‘cem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68531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600" b="1" dirty="0"/>
          </a:p>
          <a:p>
            <a:r>
              <a:rPr lang="tr-TR" sz="3600" b="1" dirty="0" err="1"/>
              <a:t>Müsned</a:t>
            </a:r>
            <a:r>
              <a:rPr lang="tr-TR" sz="3600" b="1" dirty="0"/>
              <a:t>: </a:t>
            </a:r>
          </a:p>
          <a:p>
            <a:endParaRPr lang="tr-TR" dirty="0"/>
          </a:p>
          <a:p>
            <a:r>
              <a:rPr lang="tr-TR" sz="2800" dirty="0" err="1"/>
              <a:t>Râvîler’in</a:t>
            </a:r>
            <a:r>
              <a:rPr lang="tr-TR" sz="2800" dirty="0"/>
              <a:t> </a:t>
            </a:r>
            <a:r>
              <a:rPr lang="tr-TR" sz="2800" dirty="0" err="1"/>
              <a:t>rivâyet</a:t>
            </a:r>
            <a:r>
              <a:rPr lang="tr-TR" sz="2800" dirty="0"/>
              <a:t> ettikleri hadisleri, kendi ismi altında bir araya getiren eser türüdür. Genellikle </a:t>
            </a:r>
            <a:r>
              <a:rPr lang="tr-TR" sz="2800" dirty="0" err="1"/>
              <a:t>sahâbî</a:t>
            </a:r>
            <a:r>
              <a:rPr lang="tr-TR" sz="2800" dirty="0"/>
              <a:t> ve </a:t>
            </a:r>
            <a:r>
              <a:rPr lang="tr-TR" sz="2800" dirty="0" err="1"/>
              <a:t>tâbîî</a:t>
            </a:r>
            <a:r>
              <a:rPr lang="tr-TR" sz="2800" dirty="0"/>
              <a:t> </a:t>
            </a:r>
            <a:r>
              <a:rPr lang="tr-TR" sz="2800" dirty="0" err="1"/>
              <a:t>râvilerine</a:t>
            </a:r>
            <a:r>
              <a:rPr lang="tr-TR" sz="2800" dirty="0"/>
              <a:t> göre düzenlenir. </a:t>
            </a:r>
          </a:p>
          <a:p>
            <a:endParaRPr lang="tr-TR" sz="2800" dirty="0"/>
          </a:p>
          <a:p>
            <a:r>
              <a:rPr lang="tr-TR" sz="2800" dirty="0"/>
              <a:t>Ebu Davud et-</a:t>
            </a:r>
            <a:r>
              <a:rPr lang="tr-TR" sz="2800" dirty="0" err="1"/>
              <a:t>Tayalisi</a:t>
            </a:r>
            <a:r>
              <a:rPr lang="tr-TR" sz="2800" dirty="0"/>
              <a:t> (204), </a:t>
            </a:r>
            <a:r>
              <a:rPr lang="tr-TR" sz="2800" dirty="0" err="1"/>
              <a:t>Müsned</a:t>
            </a:r>
            <a:endParaRPr lang="tr-TR" sz="2800" dirty="0"/>
          </a:p>
          <a:p>
            <a:r>
              <a:rPr lang="tr-TR" sz="2800" dirty="0"/>
              <a:t>El-</a:t>
            </a:r>
            <a:r>
              <a:rPr lang="tr-TR" sz="2800" dirty="0" err="1"/>
              <a:t>Humeydi</a:t>
            </a:r>
            <a:r>
              <a:rPr lang="tr-TR" sz="2800" dirty="0"/>
              <a:t> (219), </a:t>
            </a:r>
            <a:r>
              <a:rPr lang="tr-TR" sz="2800" dirty="0" err="1"/>
              <a:t>Müsned</a:t>
            </a:r>
            <a:endParaRPr lang="tr-TR" sz="2800" dirty="0"/>
          </a:p>
          <a:p>
            <a:r>
              <a:rPr lang="tr-TR" sz="2800" dirty="0" err="1"/>
              <a:t>İbn</a:t>
            </a:r>
            <a:r>
              <a:rPr lang="tr-TR" sz="2800" dirty="0"/>
              <a:t> </a:t>
            </a:r>
            <a:r>
              <a:rPr lang="tr-TR" sz="2800" dirty="0" err="1"/>
              <a:t>Ebi</a:t>
            </a:r>
            <a:r>
              <a:rPr lang="tr-TR" sz="2800" dirty="0"/>
              <a:t> </a:t>
            </a:r>
            <a:r>
              <a:rPr lang="tr-TR" sz="2800" dirty="0" err="1"/>
              <a:t>Şeybe</a:t>
            </a:r>
            <a:r>
              <a:rPr lang="tr-TR" sz="2800" dirty="0"/>
              <a:t> (235), </a:t>
            </a:r>
            <a:r>
              <a:rPr lang="tr-TR" sz="2800" dirty="0" err="1"/>
              <a:t>Müsned</a:t>
            </a:r>
            <a:endParaRPr lang="tr-TR" sz="2800" dirty="0"/>
          </a:p>
          <a:p>
            <a:r>
              <a:rPr lang="tr-TR" sz="2800" dirty="0" err="1"/>
              <a:t>Ahmed</a:t>
            </a:r>
            <a:r>
              <a:rPr lang="tr-TR" sz="2800" dirty="0"/>
              <a:t> b. </a:t>
            </a:r>
            <a:r>
              <a:rPr lang="tr-TR" sz="2800" dirty="0" err="1"/>
              <a:t>Hanbel</a:t>
            </a:r>
            <a:r>
              <a:rPr lang="tr-TR" sz="2800" dirty="0"/>
              <a:t> (241), </a:t>
            </a:r>
            <a:r>
              <a:rPr lang="tr-TR" sz="2800" dirty="0" err="1"/>
              <a:t>Müsned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3960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2320248" y="4099060"/>
            <a:ext cx="1088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2011:A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9B45BD53-9522-4441-B059-B623FBBE1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48" y="897224"/>
            <a:ext cx="7551504" cy="26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5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4270056" y="6198414"/>
            <a:ext cx="1088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D41F962F-A432-40DB-AB3A-51ACE248D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56" y="0"/>
            <a:ext cx="3651887" cy="61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Mu‘cem</a:t>
            </a:r>
            <a:r>
              <a:rPr lang="tr-TR" sz="3600" b="1" dirty="0"/>
              <a:t>: </a:t>
            </a:r>
          </a:p>
          <a:p>
            <a:endParaRPr lang="tr-TR" dirty="0"/>
          </a:p>
          <a:p>
            <a:r>
              <a:rPr lang="tr-TR" sz="2800" dirty="0"/>
              <a:t>Hadisleri ilk </a:t>
            </a:r>
            <a:r>
              <a:rPr lang="tr-TR" sz="2800" dirty="0" err="1"/>
              <a:t>ravi</a:t>
            </a:r>
            <a:r>
              <a:rPr lang="tr-TR" sz="2800" dirty="0"/>
              <a:t> adlarına, </a:t>
            </a:r>
            <a:r>
              <a:rPr lang="tr-TR" sz="2800" dirty="0" err="1"/>
              <a:t>ravilerin</a:t>
            </a:r>
            <a:r>
              <a:rPr lang="tr-TR" sz="2800" dirty="0"/>
              <a:t> yaşadığı şehirlere, </a:t>
            </a:r>
            <a:r>
              <a:rPr lang="tr-TR" sz="2800" dirty="0" err="1"/>
              <a:t>ravilerin</a:t>
            </a:r>
            <a:r>
              <a:rPr lang="tr-TR" sz="2800" dirty="0"/>
              <a:t> kabilelerine ya da müellifin hocalarının isimlerine göre tertip eden eserlerdir.</a:t>
            </a:r>
          </a:p>
          <a:p>
            <a:r>
              <a:rPr lang="tr-TR" sz="2800" dirty="0"/>
              <a:t>(</a:t>
            </a:r>
            <a:r>
              <a:rPr lang="tr-TR" sz="2800" dirty="0" err="1"/>
              <a:t>Mu’cumü’ş-Şuyûh</a:t>
            </a:r>
            <a:r>
              <a:rPr lang="tr-TR" sz="2800" dirty="0"/>
              <a:t>, </a:t>
            </a:r>
            <a:r>
              <a:rPr lang="tr-TR" sz="2800" dirty="0" err="1"/>
              <a:t>Mu’cemu’l-Buldân</a:t>
            </a:r>
            <a:r>
              <a:rPr lang="tr-TR" sz="2800" dirty="0"/>
              <a:t>)</a:t>
            </a:r>
          </a:p>
          <a:p>
            <a:endParaRPr lang="tr-TR" sz="2800" dirty="0"/>
          </a:p>
          <a:p>
            <a:r>
              <a:rPr lang="tr-TR" sz="2800" dirty="0"/>
              <a:t>Her </a:t>
            </a:r>
            <a:r>
              <a:rPr lang="tr-TR" sz="2800" dirty="0" err="1"/>
              <a:t>râvînin</a:t>
            </a:r>
            <a:r>
              <a:rPr lang="tr-TR" sz="2800" dirty="0"/>
              <a:t> kendi ismi altında naklettiği tüm hadislerin veya örnek kabilinden bazı </a:t>
            </a:r>
            <a:r>
              <a:rPr lang="tr-TR" sz="2800" dirty="0" err="1"/>
              <a:t>rivâyetlerinin</a:t>
            </a:r>
            <a:r>
              <a:rPr lang="tr-TR" sz="2800" dirty="0"/>
              <a:t> toplandığı kitaptır. </a:t>
            </a:r>
          </a:p>
          <a:p>
            <a:endParaRPr lang="tr-TR" sz="2800" dirty="0"/>
          </a:p>
          <a:p>
            <a:r>
              <a:rPr lang="tr-TR" sz="2800" b="1" dirty="0" err="1"/>
              <a:t>Taberânî’nin</a:t>
            </a:r>
            <a:r>
              <a:rPr lang="tr-TR" sz="2800" b="1" dirty="0"/>
              <a:t> (v. 360/970) </a:t>
            </a:r>
          </a:p>
          <a:p>
            <a:r>
              <a:rPr lang="tr-TR" sz="2800" dirty="0"/>
              <a:t>el-</a:t>
            </a:r>
            <a:r>
              <a:rPr lang="tr-TR" sz="2800" dirty="0" err="1"/>
              <a:t>Mu’cemu’l</a:t>
            </a:r>
            <a:r>
              <a:rPr lang="tr-TR" sz="2800" dirty="0"/>
              <a:t>-</a:t>
            </a:r>
            <a:r>
              <a:rPr lang="tr-TR" sz="2800" dirty="0" err="1"/>
              <a:t>Kebîr’i</a:t>
            </a:r>
            <a:r>
              <a:rPr lang="tr-TR" sz="2800" dirty="0"/>
              <a:t> (Sahabe isimlerini alfabetik olarak sıralar)</a:t>
            </a:r>
          </a:p>
          <a:p>
            <a:r>
              <a:rPr lang="tr-TR" sz="2800" dirty="0"/>
              <a:t>el-</a:t>
            </a:r>
            <a:r>
              <a:rPr lang="tr-TR" sz="2800" dirty="0" err="1"/>
              <a:t>Mu’cemu’l</a:t>
            </a:r>
            <a:r>
              <a:rPr lang="tr-TR" sz="2800" dirty="0"/>
              <a:t>-</a:t>
            </a:r>
            <a:r>
              <a:rPr lang="tr-TR" sz="2800" dirty="0" err="1"/>
              <a:t>Evsat</a:t>
            </a:r>
            <a:r>
              <a:rPr lang="tr-TR" sz="2800" dirty="0"/>
              <a:t> (Hocalarının adlarına göre tertip eder)</a:t>
            </a:r>
          </a:p>
          <a:p>
            <a:r>
              <a:rPr lang="tr-TR" sz="2800" dirty="0"/>
              <a:t>el-</a:t>
            </a:r>
            <a:r>
              <a:rPr lang="tr-TR" sz="2800" dirty="0" err="1"/>
              <a:t>Mu’cemu’s</a:t>
            </a:r>
            <a:r>
              <a:rPr lang="tr-TR" sz="2800" dirty="0"/>
              <a:t>-</a:t>
            </a:r>
            <a:r>
              <a:rPr lang="tr-TR" sz="2800" dirty="0" err="1"/>
              <a:t>Sağîr</a:t>
            </a:r>
            <a:r>
              <a:rPr lang="tr-TR" sz="2800" dirty="0"/>
              <a:t> (Hocalarından birer hadis nakleder)</a:t>
            </a:r>
          </a:p>
        </p:txBody>
      </p:sp>
    </p:spTree>
    <p:extLst>
      <p:ext uri="{BB962C8B-B14F-4D97-AF65-F5344CB8AC3E}">
        <p14:creationId xmlns:p14="http://schemas.microsoft.com/office/powerpoint/2010/main" val="223100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10295</TotalTime>
  <Words>338</Words>
  <Application>Microsoft Office PowerPoint</Application>
  <PresentationFormat>Geniş ekran</PresentationFormat>
  <Paragraphs>65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Adobe Caslon Pro</vt:lpstr>
      <vt:lpstr>Arial</vt:lpstr>
      <vt:lpstr>Calibri</vt:lpstr>
      <vt:lpstr>Calibri Light</vt:lpstr>
      <vt:lpstr>Office Teması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oguzkaan ekmekçi</dc:creator>
  <cp:lastModifiedBy>Hakem</cp:lastModifiedBy>
  <cp:revision>28</cp:revision>
  <dcterms:created xsi:type="dcterms:W3CDTF">2020-11-30T19:20:16Z</dcterms:created>
  <dcterms:modified xsi:type="dcterms:W3CDTF">2020-12-16T07:32:40Z</dcterms:modified>
</cp:coreProperties>
</file>