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8"/>
  </p:notesMasterIdLst>
  <p:sldIdLst>
    <p:sldId id="256" r:id="rId2"/>
    <p:sldId id="257" r:id="rId3"/>
    <p:sldId id="367" r:id="rId4"/>
    <p:sldId id="366" r:id="rId5"/>
    <p:sldId id="371" r:id="rId6"/>
    <p:sldId id="370" r:id="rId7"/>
    <p:sldId id="369" r:id="rId8"/>
    <p:sldId id="368" r:id="rId9"/>
    <p:sldId id="365" r:id="rId10"/>
    <p:sldId id="364" r:id="rId11"/>
    <p:sldId id="363" r:id="rId12"/>
    <p:sldId id="359" r:id="rId13"/>
    <p:sldId id="392" r:id="rId14"/>
    <p:sldId id="391" r:id="rId15"/>
    <p:sldId id="533" r:id="rId16"/>
    <p:sldId id="544" r:id="rId17"/>
    <p:sldId id="535" r:id="rId18"/>
    <p:sldId id="390" r:id="rId19"/>
    <p:sldId id="389" r:id="rId20"/>
    <p:sldId id="388" r:id="rId21"/>
    <p:sldId id="387" r:id="rId22"/>
    <p:sldId id="386" r:id="rId23"/>
    <p:sldId id="385" r:id="rId24"/>
    <p:sldId id="384" r:id="rId25"/>
    <p:sldId id="382" r:id="rId26"/>
    <p:sldId id="549" r:id="rId27"/>
    <p:sldId id="538" r:id="rId28"/>
    <p:sldId id="541" r:id="rId29"/>
    <p:sldId id="545" r:id="rId30"/>
    <p:sldId id="543" r:id="rId31"/>
    <p:sldId id="536" r:id="rId32"/>
    <p:sldId id="381" r:id="rId33"/>
    <p:sldId id="553" r:id="rId34"/>
    <p:sldId id="380" r:id="rId35"/>
    <p:sldId id="379" r:id="rId36"/>
    <p:sldId id="378" r:id="rId37"/>
    <p:sldId id="377" r:id="rId38"/>
    <p:sldId id="556" r:id="rId39"/>
    <p:sldId id="376" r:id="rId40"/>
    <p:sldId id="375" r:id="rId41"/>
    <p:sldId id="374" r:id="rId42"/>
    <p:sldId id="528" r:id="rId43"/>
    <p:sldId id="373" r:id="rId44"/>
    <p:sldId id="393" r:id="rId45"/>
    <p:sldId id="395" r:id="rId46"/>
    <p:sldId id="396" r:id="rId47"/>
    <p:sldId id="394" r:id="rId48"/>
    <p:sldId id="409" r:id="rId49"/>
    <p:sldId id="408" r:id="rId50"/>
    <p:sldId id="407" r:id="rId51"/>
    <p:sldId id="406" r:id="rId52"/>
    <p:sldId id="405" r:id="rId53"/>
    <p:sldId id="404" r:id="rId54"/>
    <p:sldId id="403" r:id="rId55"/>
    <p:sldId id="402" r:id="rId56"/>
    <p:sldId id="529" r:id="rId57"/>
    <p:sldId id="554" r:id="rId58"/>
    <p:sldId id="401" r:id="rId59"/>
    <p:sldId id="532" r:id="rId60"/>
    <p:sldId id="542" r:id="rId61"/>
    <p:sldId id="400" r:id="rId62"/>
    <p:sldId id="397" r:id="rId63"/>
    <p:sldId id="399" r:id="rId64"/>
    <p:sldId id="398" r:id="rId65"/>
    <p:sldId id="372" r:id="rId66"/>
    <p:sldId id="411" r:id="rId67"/>
    <p:sldId id="412" r:id="rId68"/>
    <p:sldId id="413" r:id="rId69"/>
    <p:sldId id="414" r:id="rId70"/>
    <p:sldId id="415" r:id="rId71"/>
    <p:sldId id="416" r:id="rId72"/>
    <p:sldId id="421" r:id="rId73"/>
    <p:sldId id="530" r:id="rId74"/>
    <p:sldId id="557" r:id="rId75"/>
    <p:sldId id="422" r:id="rId76"/>
    <p:sldId id="423" r:id="rId77"/>
    <p:sldId id="424" r:id="rId78"/>
    <p:sldId id="425" r:id="rId79"/>
    <p:sldId id="439" r:id="rId80"/>
    <p:sldId id="438" r:id="rId81"/>
    <p:sldId id="437" r:id="rId82"/>
    <p:sldId id="436" r:id="rId83"/>
    <p:sldId id="435" r:id="rId84"/>
    <p:sldId id="434" r:id="rId85"/>
    <p:sldId id="433" r:id="rId86"/>
    <p:sldId id="558" r:id="rId87"/>
    <p:sldId id="555" r:id="rId88"/>
    <p:sldId id="432" r:id="rId89"/>
    <p:sldId id="431" r:id="rId90"/>
    <p:sldId id="430" r:id="rId91"/>
    <p:sldId id="426" r:id="rId92"/>
    <p:sldId id="428" r:id="rId93"/>
    <p:sldId id="427" r:id="rId94"/>
    <p:sldId id="420" r:id="rId95"/>
    <p:sldId id="419" r:id="rId96"/>
    <p:sldId id="418" r:id="rId97"/>
    <p:sldId id="461" r:id="rId98"/>
    <p:sldId id="469" r:id="rId99"/>
    <p:sldId id="468" r:id="rId100"/>
    <p:sldId id="467" r:id="rId101"/>
    <p:sldId id="531" r:id="rId102"/>
    <p:sldId id="466" r:id="rId103"/>
    <p:sldId id="540" r:id="rId104"/>
    <p:sldId id="465" r:id="rId105"/>
    <p:sldId id="464" r:id="rId106"/>
    <p:sldId id="463" r:id="rId107"/>
    <p:sldId id="440" r:id="rId108"/>
    <p:sldId id="546" r:id="rId109"/>
    <p:sldId id="460" r:id="rId110"/>
    <p:sldId id="459" r:id="rId111"/>
    <p:sldId id="458" r:id="rId112"/>
    <p:sldId id="457" r:id="rId113"/>
    <p:sldId id="456" r:id="rId114"/>
    <p:sldId id="455" r:id="rId115"/>
    <p:sldId id="454" r:id="rId116"/>
    <p:sldId id="453" r:id="rId117"/>
    <p:sldId id="539" r:id="rId118"/>
    <p:sldId id="550" r:id="rId119"/>
    <p:sldId id="452" r:id="rId120"/>
    <p:sldId id="451" r:id="rId121"/>
    <p:sldId id="450" r:id="rId122"/>
    <p:sldId id="449" r:id="rId123"/>
    <p:sldId id="448" r:id="rId124"/>
    <p:sldId id="447" r:id="rId125"/>
    <p:sldId id="446" r:id="rId126"/>
    <p:sldId id="445" r:id="rId127"/>
    <p:sldId id="444" r:id="rId128"/>
    <p:sldId id="551" r:id="rId129"/>
    <p:sldId id="443" r:id="rId130"/>
    <p:sldId id="442" r:id="rId131"/>
    <p:sldId id="441" r:id="rId132"/>
    <p:sldId id="410" r:id="rId133"/>
    <p:sldId id="472" r:id="rId134"/>
    <p:sldId id="476" r:id="rId135"/>
    <p:sldId id="475" r:id="rId136"/>
    <p:sldId id="552" r:id="rId137"/>
    <p:sldId id="473" r:id="rId138"/>
    <p:sldId id="474" r:id="rId139"/>
    <p:sldId id="471" r:id="rId140"/>
    <p:sldId id="470" r:id="rId141"/>
    <p:sldId id="500" r:id="rId142"/>
    <p:sldId id="499" r:id="rId143"/>
    <p:sldId id="498" r:id="rId144"/>
    <p:sldId id="497" r:id="rId145"/>
    <p:sldId id="496" r:id="rId146"/>
    <p:sldId id="527" r:id="rId147"/>
    <p:sldId id="495" r:id="rId148"/>
    <p:sldId id="494" r:id="rId149"/>
    <p:sldId id="493" r:id="rId150"/>
    <p:sldId id="492" r:id="rId151"/>
    <p:sldId id="548" r:id="rId152"/>
    <p:sldId id="491" r:id="rId153"/>
    <p:sldId id="490" r:id="rId154"/>
    <p:sldId id="489" r:id="rId155"/>
    <p:sldId id="488" r:id="rId156"/>
    <p:sldId id="487" r:id="rId157"/>
    <p:sldId id="486" r:id="rId158"/>
    <p:sldId id="485" r:id="rId159"/>
    <p:sldId id="484" r:id="rId160"/>
    <p:sldId id="483" r:id="rId161"/>
    <p:sldId id="482" r:id="rId162"/>
    <p:sldId id="481" r:id="rId163"/>
    <p:sldId id="547" r:id="rId164"/>
    <p:sldId id="479" r:id="rId165"/>
    <p:sldId id="478" r:id="rId166"/>
    <p:sldId id="477" r:id="rId167"/>
    <p:sldId id="513" r:id="rId168"/>
    <p:sldId id="512" r:id="rId169"/>
    <p:sldId id="511" r:id="rId170"/>
    <p:sldId id="510" r:id="rId171"/>
    <p:sldId id="534" r:id="rId172"/>
    <p:sldId id="509" r:id="rId173"/>
    <p:sldId id="508" r:id="rId174"/>
    <p:sldId id="507" r:id="rId175"/>
    <p:sldId id="506" r:id="rId176"/>
    <p:sldId id="505" r:id="rId177"/>
    <p:sldId id="514" r:id="rId178"/>
    <p:sldId id="519" r:id="rId179"/>
    <p:sldId id="518" r:id="rId180"/>
    <p:sldId id="517" r:id="rId181"/>
    <p:sldId id="516" r:id="rId182"/>
    <p:sldId id="515" r:id="rId183"/>
    <p:sldId id="503" r:id="rId184"/>
    <p:sldId id="502" r:id="rId185"/>
    <p:sldId id="501" r:id="rId186"/>
    <p:sldId id="526" r:id="rId18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4E1BC-315D-4C66-AB8C-62442F6F7588}" type="datetimeFigureOut">
              <a:rPr lang="tr-TR" smtClean="0"/>
              <a:t>17.12.2020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996E5-D5FD-4863-93F4-841B1B43F0BA}" type="slidenum">
              <a:rPr lang="tr-TR" smtClean="0"/>
              <a:t>‹#›</a:t>
            </a:fld>
            <a:endParaRPr lang="tr-TR"/>
          </a:p>
        </p:txBody>
      </p:sp>
    </p:spTree>
    <p:extLst>
      <p:ext uri="{BB962C8B-B14F-4D97-AF65-F5344CB8AC3E}">
        <p14:creationId xmlns:p14="http://schemas.microsoft.com/office/powerpoint/2010/main" val="28150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a:t>
            </a:fld>
            <a:endParaRPr lang="tr-TR"/>
          </a:p>
        </p:txBody>
      </p:sp>
    </p:spTree>
    <p:extLst>
      <p:ext uri="{BB962C8B-B14F-4D97-AF65-F5344CB8AC3E}">
        <p14:creationId xmlns:p14="http://schemas.microsoft.com/office/powerpoint/2010/main" val="404436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a:t>
            </a:fld>
            <a:endParaRPr lang="tr-TR"/>
          </a:p>
        </p:txBody>
      </p:sp>
    </p:spTree>
    <p:extLst>
      <p:ext uri="{BB962C8B-B14F-4D97-AF65-F5344CB8AC3E}">
        <p14:creationId xmlns:p14="http://schemas.microsoft.com/office/powerpoint/2010/main" val="15597591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102</a:t>
            </a:fld>
            <a:endParaRPr lang="tr-TR"/>
          </a:p>
        </p:txBody>
      </p:sp>
    </p:spTree>
    <p:extLst>
      <p:ext uri="{BB962C8B-B14F-4D97-AF65-F5344CB8AC3E}">
        <p14:creationId xmlns:p14="http://schemas.microsoft.com/office/powerpoint/2010/main" val="8629938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103</a:t>
            </a:fld>
            <a:endParaRPr lang="tr-TR"/>
          </a:p>
        </p:txBody>
      </p:sp>
    </p:spTree>
    <p:extLst>
      <p:ext uri="{BB962C8B-B14F-4D97-AF65-F5344CB8AC3E}">
        <p14:creationId xmlns:p14="http://schemas.microsoft.com/office/powerpoint/2010/main" val="30430952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104</a:t>
            </a:fld>
            <a:endParaRPr lang="tr-TR"/>
          </a:p>
        </p:txBody>
      </p:sp>
    </p:spTree>
    <p:extLst>
      <p:ext uri="{BB962C8B-B14F-4D97-AF65-F5344CB8AC3E}">
        <p14:creationId xmlns:p14="http://schemas.microsoft.com/office/powerpoint/2010/main" val="38252034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105</a:t>
            </a:fld>
            <a:endParaRPr lang="tr-TR"/>
          </a:p>
        </p:txBody>
      </p:sp>
    </p:spTree>
    <p:extLst>
      <p:ext uri="{BB962C8B-B14F-4D97-AF65-F5344CB8AC3E}">
        <p14:creationId xmlns:p14="http://schemas.microsoft.com/office/powerpoint/2010/main" val="8290786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106</a:t>
            </a:fld>
            <a:endParaRPr lang="tr-TR"/>
          </a:p>
        </p:txBody>
      </p:sp>
    </p:spTree>
    <p:extLst>
      <p:ext uri="{BB962C8B-B14F-4D97-AF65-F5344CB8AC3E}">
        <p14:creationId xmlns:p14="http://schemas.microsoft.com/office/powerpoint/2010/main" val="1468823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107</a:t>
            </a:fld>
            <a:endParaRPr lang="tr-TR"/>
          </a:p>
        </p:txBody>
      </p:sp>
    </p:spTree>
    <p:extLst>
      <p:ext uri="{BB962C8B-B14F-4D97-AF65-F5344CB8AC3E}">
        <p14:creationId xmlns:p14="http://schemas.microsoft.com/office/powerpoint/2010/main" val="2024653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108</a:t>
            </a:fld>
            <a:endParaRPr lang="tr-TR"/>
          </a:p>
        </p:txBody>
      </p:sp>
    </p:spTree>
    <p:extLst>
      <p:ext uri="{BB962C8B-B14F-4D97-AF65-F5344CB8AC3E}">
        <p14:creationId xmlns:p14="http://schemas.microsoft.com/office/powerpoint/2010/main" val="8648818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109</a:t>
            </a:fld>
            <a:endParaRPr lang="tr-TR"/>
          </a:p>
        </p:txBody>
      </p:sp>
    </p:spTree>
    <p:extLst>
      <p:ext uri="{BB962C8B-B14F-4D97-AF65-F5344CB8AC3E}">
        <p14:creationId xmlns:p14="http://schemas.microsoft.com/office/powerpoint/2010/main" val="30143718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110</a:t>
            </a:fld>
            <a:endParaRPr lang="tr-TR"/>
          </a:p>
        </p:txBody>
      </p:sp>
    </p:spTree>
    <p:extLst>
      <p:ext uri="{BB962C8B-B14F-4D97-AF65-F5344CB8AC3E}">
        <p14:creationId xmlns:p14="http://schemas.microsoft.com/office/powerpoint/2010/main" val="40975861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111</a:t>
            </a:fld>
            <a:endParaRPr lang="tr-TR"/>
          </a:p>
        </p:txBody>
      </p:sp>
    </p:spTree>
    <p:extLst>
      <p:ext uri="{BB962C8B-B14F-4D97-AF65-F5344CB8AC3E}">
        <p14:creationId xmlns:p14="http://schemas.microsoft.com/office/powerpoint/2010/main" val="148008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a:t>
            </a:fld>
            <a:endParaRPr lang="tr-TR"/>
          </a:p>
        </p:txBody>
      </p:sp>
    </p:spTree>
    <p:extLst>
      <p:ext uri="{BB962C8B-B14F-4D97-AF65-F5344CB8AC3E}">
        <p14:creationId xmlns:p14="http://schemas.microsoft.com/office/powerpoint/2010/main" val="7256458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112</a:t>
            </a:fld>
            <a:endParaRPr lang="tr-TR"/>
          </a:p>
        </p:txBody>
      </p:sp>
    </p:spTree>
    <p:extLst>
      <p:ext uri="{BB962C8B-B14F-4D97-AF65-F5344CB8AC3E}">
        <p14:creationId xmlns:p14="http://schemas.microsoft.com/office/powerpoint/2010/main" val="40075796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113</a:t>
            </a:fld>
            <a:endParaRPr lang="tr-TR"/>
          </a:p>
        </p:txBody>
      </p:sp>
    </p:spTree>
    <p:extLst>
      <p:ext uri="{BB962C8B-B14F-4D97-AF65-F5344CB8AC3E}">
        <p14:creationId xmlns:p14="http://schemas.microsoft.com/office/powerpoint/2010/main" val="32719663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114</a:t>
            </a:fld>
            <a:endParaRPr lang="tr-TR"/>
          </a:p>
        </p:txBody>
      </p:sp>
    </p:spTree>
    <p:extLst>
      <p:ext uri="{BB962C8B-B14F-4D97-AF65-F5344CB8AC3E}">
        <p14:creationId xmlns:p14="http://schemas.microsoft.com/office/powerpoint/2010/main" val="4669024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115</a:t>
            </a:fld>
            <a:endParaRPr lang="tr-TR"/>
          </a:p>
        </p:txBody>
      </p:sp>
    </p:spTree>
    <p:extLst>
      <p:ext uri="{BB962C8B-B14F-4D97-AF65-F5344CB8AC3E}">
        <p14:creationId xmlns:p14="http://schemas.microsoft.com/office/powerpoint/2010/main" val="9340174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116</a:t>
            </a:fld>
            <a:endParaRPr lang="tr-TR"/>
          </a:p>
        </p:txBody>
      </p:sp>
    </p:spTree>
    <p:extLst>
      <p:ext uri="{BB962C8B-B14F-4D97-AF65-F5344CB8AC3E}">
        <p14:creationId xmlns:p14="http://schemas.microsoft.com/office/powerpoint/2010/main" val="38491681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117</a:t>
            </a:fld>
            <a:endParaRPr lang="tr-TR"/>
          </a:p>
        </p:txBody>
      </p:sp>
    </p:spTree>
    <p:extLst>
      <p:ext uri="{BB962C8B-B14F-4D97-AF65-F5344CB8AC3E}">
        <p14:creationId xmlns:p14="http://schemas.microsoft.com/office/powerpoint/2010/main" val="39936389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118</a:t>
            </a:fld>
            <a:endParaRPr lang="tr-TR"/>
          </a:p>
        </p:txBody>
      </p:sp>
    </p:spTree>
    <p:extLst>
      <p:ext uri="{BB962C8B-B14F-4D97-AF65-F5344CB8AC3E}">
        <p14:creationId xmlns:p14="http://schemas.microsoft.com/office/powerpoint/2010/main" val="19249728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119</a:t>
            </a:fld>
            <a:endParaRPr lang="tr-TR"/>
          </a:p>
        </p:txBody>
      </p:sp>
    </p:spTree>
    <p:extLst>
      <p:ext uri="{BB962C8B-B14F-4D97-AF65-F5344CB8AC3E}">
        <p14:creationId xmlns:p14="http://schemas.microsoft.com/office/powerpoint/2010/main" val="4969646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120</a:t>
            </a:fld>
            <a:endParaRPr lang="tr-TR"/>
          </a:p>
        </p:txBody>
      </p:sp>
    </p:spTree>
    <p:extLst>
      <p:ext uri="{BB962C8B-B14F-4D97-AF65-F5344CB8AC3E}">
        <p14:creationId xmlns:p14="http://schemas.microsoft.com/office/powerpoint/2010/main" val="5360274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121</a:t>
            </a:fld>
            <a:endParaRPr lang="tr-TR"/>
          </a:p>
        </p:txBody>
      </p:sp>
    </p:spTree>
    <p:extLst>
      <p:ext uri="{BB962C8B-B14F-4D97-AF65-F5344CB8AC3E}">
        <p14:creationId xmlns:p14="http://schemas.microsoft.com/office/powerpoint/2010/main" val="417474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a:t>
            </a:fld>
            <a:endParaRPr lang="tr-TR"/>
          </a:p>
        </p:txBody>
      </p:sp>
    </p:spTree>
    <p:extLst>
      <p:ext uri="{BB962C8B-B14F-4D97-AF65-F5344CB8AC3E}">
        <p14:creationId xmlns:p14="http://schemas.microsoft.com/office/powerpoint/2010/main" val="32693149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122</a:t>
            </a:fld>
            <a:endParaRPr lang="tr-TR"/>
          </a:p>
        </p:txBody>
      </p:sp>
    </p:spTree>
    <p:extLst>
      <p:ext uri="{BB962C8B-B14F-4D97-AF65-F5344CB8AC3E}">
        <p14:creationId xmlns:p14="http://schemas.microsoft.com/office/powerpoint/2010/main" val="385205494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123</a:t>
            </a:fld>
            <a:endParaRPr lang="tr-TR"/>
          </a:p>
        </p:txBody>
      </p:sp>
    </p:spTree>
    <p:extLst>
      <p:ext uri="{BB962C8B-B14F-4D97-AF65-F5344CB8AC3E}">
        <p14:creationId xmlns:p14="http://schemas.microsoft.com/office/powerpoint/2010/main" val="28523664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124</a:t>
            </a:fld>
            <a:endParaRPr lang="tr-TR"/>
          </a:p>
        </p:txBody>
      </p:sp>
    </p:spTree>
    <p:extLst>
      <p:ext uri="{BB962C8B-B14F-4D97-AF65-F5344CB8AC3E}">
        <p14:creationId xmlns:p14="http://schemas.microsoft.com/office/powerpoint/2010/main" val="17705333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125</a:t>
            </a:fld>
            <a:endParaRPr lang="tr-TR"/>
          </a:p>
        </p:txBody>
      </p:sp>
    </p:spTree>
    <p:extLst>
      <p:ext uri="{BB962C8B-B14F-4D97-AF65-F5344CB8AC3E}">
        <p14:creationId xmlns:p14="http://schemas.microsoft.com/office/powerpoint/2010/main" val="14807107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126</a:t>
            </a:fld>
            <a:endParaRPr lang="tr-TR"/>
          </a:p>
        </p:txBody>
      </p:sp>
    </p:spTree>
    <p:extLst>
      <p:ext uri="{BB962C8B-B14F-4D97-AF65-F5344CB8AC3E}">
        <p14:creationId xmlns:p14="http://schemas.microsoft.com/office/powerpoint/2010/main" val="35632742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127</a:t>
            </a:fld>
            <a:endParaRPr lang="tr-TR"/>
          </a:p>
        </p:txBody>
      </p:sp>
    </p:spTree>
    <p:extLst>
      <p:ext uri="{BB962C8B-B14F-4D97-AF65-F5344CB8AC3E}">
        <p14:creationId xmlns:p14="http://schemas.microsoft.com/office/powerpoint/2010/main" val="41518508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128</a:t>
            </a:fld>
            <a:endParaRPr lang="tr-TR"/>
          </a:p>
        </p:txBody>
      </p:sp>
    </p:spTree>
    <p:extLst>
      <p:ext uri="{BB962C8B-B14F-4D97-AF65-F5344CB8AC3E}">
        <p14:creationId xmlns:p14="http://schemas.microsoft.com/office/powerpoint/2010/main" val="190107610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129</a:t>
            </a:fld>
            <a:endParaRPr lang="tr-TR"/>
          </a:p>
        </p:txBody>
      </p:sp>
    </p:spTree>
    <p:extLst>
      <p:ext uri="{BB962C8B-B14F-4D97-AF65-F5344CB8AC3E}">
        <p14:creationId xmlns:p14="http://schemas.microsoft.com/office/powerpoint/2010/main" val="23004742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130</a:t>
            </a:fld>
            <a:endParaRPr lang="tr-TR"/>
          </a:p>
        </p:txBody>
      </p:sp>
    </p:spTree>
    <p:extLst>
      <p:ext uri="{BB962C8B-B14F-4D97-AF65-F5344CB8AC3E}">
        <p14:creationId xmlns:p14="http://schemas.microsoft.com/office/powerpoint/2010/main" val="29617789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131</a:t>
            </a:fld>
            <a:endParaRPr lang="tr-TR"/>
          </a:p>
        </p:txBody>
      </p:sp>
    </p:spTree>
    <p:extLst>
      <p:ext uri="{BB962C8B-B14F-4D97-AF65-F5344CB8AC3E}">
        <p14:creationId xmlns:p14="http://schemas.microsoft.com/office/powerpoint/2010/main" val="124038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a:t>
            </a:fld>
            <a:endParaRPr lang="tr-TR"/>
          </a:p>
        </p:txBody>
      </p:sp>
    </p:spTree>
    <p:extLst>
      <p:ext uri="{BB962C8B-B14F-4D97-AF65-F5344CB8AC3E}">
        <p14:creationId xmlns:p14="http://schemas.microsoft.com/office/powerpoint/2010/main" val="41697225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132</a:t>
            </a:fld>
            <a:endParaRPr lang="tr-TR"/>
          </a:p>
        </p:txBody>
      </p:sp>
    </p:spTree>
    <p:extLst>
      <p:ext uri="{BB962C8B-B14F-4D97-AF65-F5344CB8AC3E}">
        <p14:creationId xmlns:p14="http://schemas.microsoft.com/office/powerpoint/2010/main" val="393297344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133</a:t>
            </a:fld>
            <a:endParaRPr lang="tr-TR"/>
          </a:p>
        </p:txBody>
      </p:sp>
    </p:spTree>
    <p:extLst>
      <p:ext uri="{BB962C8B-B14F-4D97-AF65-F5344CB8AC3E}">
        <p14:creationId xmlns:p14="http://schemas.microsoft.com/office/powerpoint/2010/main" val="375074560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134</a:t>
            </a:fld>
            <a:endParaRPr lang="tr-TR"/>
          </a:p>
        </p:txBody>
      </p:sp>
    </p:spTree>
    <p:extLst>
      <p:ext uri="{BB962C8B-B14F-4D97-AF65-F5344CB8AC3E}">
        <p14:creationId xmlns:p14="http://schemas.microsoft.com/office/powerpoint/2010/main" val="386585984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135</a:t>
            </a:fld>
            <a:endParaRPr lang="tr-TR"/>
          </a:p>
        </p:txBody>
      </p:sp>
    </p:spTree>
    <p:extLst>
      <p:ext uri="{BB962C8B-B14F-4D97-AF65-F5344CB8AC3E}">
        <p14:creationId xmlns:p14="http://schemas.microsoft.com/office/powerpoint/2010/main" val="292322705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136</a:t>
            </a:fld>
            <a:endParaRPr lang="tr-TR"/>
          </a:p>
        </p:txBody>
      </p:sp>
    </p:spTree>
    <p:extLst>
      <p:ext uri="{BB962C8B-B14F-4D97-AF65-F5344CB8AC3E}">
        <p14:creationId xmlns:p14="http://schemas.microsoft.com/office/powerpoint/2010/main" val="32404134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137</a:t>
            </a:fld>
            <a:endParaRPr lang="tr-TR"/>
          </a:p>
        </p:txBody>
      </p:sp>
    </p:spTree>
    <p:extLst>
      <p:ext uri="{BB962C8B-B14F-4D97-AF65-F5344CB8AC3E}">
        <p14:creationId xmlns:p14="http://schemas.microsoft.com/office/powerpoint/2010/main" val="24645230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138</a:t>
            </a:fld>
            <a:endParaRPr lang="tr-TR"/>
          </a:p>
        </p:txBody>
      </p:sp>
    </p:spTree>
    <p:extLst>
      <p:ext uri="{BB962C8B-B14F-4D97-AF65-F5344CB8AC3E}">
        <p14:creationId xmlns:p14="http://schemas.microsoft.com/office/powerpoint/2010/main" val="36939800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139</a:t>
            </a:fld>
            <a:endParaRPr lang="tr-TR"/>
          </a:p>
        </p:txBody>
      </p:sp>
    </p:spTree>
    <p:extLst>
      <p:ext uri="{BB962C8B-B14F-4D97-AF65-F5344CB8AC3E}">
        <p14:creationId xmlns:p14="http://schemas.microsoft.com/office/powerpoint/2010/main" val="18871926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140</a:t>
            </a:fld>
            <a:endParaRPr lang="tr-TR"/>
          </a:p>
        </p:txBody>
      </p:sp>
    </p:spTree>
    <p:extLst>
      <p:ext uri="{BB962C8B-B14F-4D97-AF65-F5344CB8AC3E}">
        <p14:creationId xmlns:p14="http://schemas.microsoft.com/office/powerpoint/2010/main" val="7683110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141</a:t>
            </a:fld>
            <a:endParaRPr lang="tr-TR"/>
          </a:p>
        </p:txBody>
      </p:sp>
    </p:spTree>
    <p:extLst>
      <p:ext uri="{BB962C8B-B14F-4D97-AF65-F5344CB8AC3E}">
        <p14:creationId xmlns:p14="http://schemas.microsoft.com/office/powerpoint/2010/main" val="150238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a:t>
            </a:fld>
            <a:endParaRPr lang="tr-TR"/>
          </a:p>
        </p:txBody>
      </p:sp>
    </p:spTree>
    <p:extLst>
      <p:ext uri="{BB962C8B-B14F-4D97-AF65-F5344CB8AC3E}">
        <p14:creationId xmlns:p14="http://schemas.microsoft.com/office/powerpoint/2010/main" val="385305446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142</a:t>
            </a:fld>
            <a:endParaRPr lang="tr-TR"/>
          </a:p>
        </p:txBody>
      </p:sp>
    </p:spTree>
    <p:extLst>
      <p:ext uri="{BB962C8B-B14F-4D97-AF65-F5344CB8AC3E}">
        <p14:creationId xmlns:p14="http://schemas.microsoft.com/office/powerpoint/2010/main" val="397785282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143</a:t>
            </a:fld>
            <a:endParaRPr lang="tr-TR"/>
          </a:p>
        </p:txBody>
      </p:sp>
    </p:spTree>
    <p:extLst>
      <p:ext uri="{BB962C8B-B14F-4D97-AF65-F5344CB8AC3E}">
        <p14:creationId xmlns:p14="http://schemas.microsoft.com/office/powerpoint/2010/main" val="341838504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144</a:t>
            </a:fld>
            <a:endParaRPr lang="tr-TR"/>
          </a:p>
        </p:txBody>
      </p:sp>
    </p:spTree>
    <p:extLst>
      <p:ext uri="{BB962C8B-B14F-4D97-AF65-F5344CB8AC3E}">
        <p14:creationId xmlns:p14="http://schemas.microsoft.com/office/powerpoint/2010/main" val="1261985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145</a:t>
            </a:fld>
            <a:endParaRPr lang="tr-TR"/>
          </a:p>
        </p:txBody>
      </p:sp>
    </p:spTree>
    <p:extLst>
      <p:ext uri="{BB962C8B-B14F-4D97-AF65-F5344CB8AC3E}">
        <p14:creationId xmlns:p14="http://schemas.microsoft.com/office/powerpoint/2010/main" val="129717419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146</a:t>
            </a:fld>
            <a:endParaRPr lang="tr-TR"/>
          </a:p>
        </p:txBody>
      </p:sp>
    </p:spTree>
    <p:extLst>
      <p:ext uri="{BB962C8B-B14F-4D97-AF65-F5344CB8AC3E}">
        <p14:creationId xmlns:p14="http://schemas.microsoft.com/office/powerpoint/2010/main" val="24481430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147</a:t>
            </a:fld>
            <a:endParaRPr lang="tr-TR"/>
          </a:p>
        </p:txBody>
      </p:sp>
    </p:spTree>
    <p:extLst>
      <p:ext uri="{BB962C8B-B14F-4D97-AF65-F5344CB8AC3E}">
        <p14:creationId xmlns:p14="http://schemas.microsoft.com/office/powerpoint/2010/main" val="47389552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148</a:t>
            </a:fld>
            <a:endParaRPr lang="tr-TR"/>
          </a:p>
        </p:txBody>
      </p:sp>
    </p:spTree>
    <p:extLst>
      <p:ext uri="{BB962C8B-B14F-4D97-AF65-F5344CB8AC3E}">
        <p14:creationId xmlns:p14="http://schemas.microsoft.com/office/powerpoint/2010/main" val="52163808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149</a:t>
            </a:fld>
            <a:endParaRPr lang="tr-TR"/>
          </a:p>
        </p:txBody>
      </p:sp>
    </p:spTree>
    <p:extLst>
      <p:ext uri="{BB962C8B-B14F-4D97-AF65-F5344CB8AC3E}">
        <p14:creationId xmlns:p14="http://schemas.microsoft.com/office/powerpoint/2010/main" val="322434525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150</a:t>
            </a:fld>
            <a:endParaRPr lang="tr-TR"/>
          </a:p>
        </p:txBody>
      </p:sp>
    </p:spTree>
    <p:extLst>
      <p:ext uri="{BB962C8B-B14F-4D97-AF65-F5344CB8AC3E}">
        <p14:creationId xmlns:p14="http://schemas.microsoft.com/office/powerpoint/2010/main" val="36531139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151</a:t>
            </a:fld>
            <a:endParaRPr lang="tr-TR"/>
          </a:p>
        </p:txBody>
      </p:sp>
    </p:spTree>
    <p:extLst>
      <p:ext uri="{BB962C8B-B14F-4D97-AF65-F5344CB8AC3E}">
        <p14:creationId xmlns:p14="http://schemas.microsoft.com/office/powerpoint/2010/main" val="180912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a:t>
            </a:fld>
            <a:endParaRPr lang="tr-TR"/>
          </a:p>
        </p:txBody>
      </p:sp>
    </p:spTree>
    <p:extLst>
      <p:ext uri="{BB962C8B-B14F-4D97-AF65-F5344CB8AC3E}">
        <p14:creationId xmlns:p14="http://schemas.microsoft.com/office/powerpoint/2010/main" val="398897793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152</a:t>
            </a:fld>
            <a:endParaRPr lang="tr-TR"/>
          </a:p>
        </p:txBody>
      </p:sp>
    </p:spTree>
    <p:extLst>
      <p:ext uri="{BB962C8B-B14F-4D97-AF65-F5344CB8AC3E}">
        <p14:creationId xmlns:p14="http://schemas.microsoft.com/office/powerpoint/2010/main" val="30980510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153</a:t>
            </a:fld>
            <a:endParaRPr lang="tr-TR"/>
          </a:p>
        </p:txBody>
      </p:sp>
    </p:spTree>
    <p:extLst>
      <p:ext uri="{BB962C8B-B14F-4D97-AF65-F5344CB8AC3E}">
        <p14:creationId xmlns:p14="http://schemas.microsoft.com/office/powerpoint/2010/main" val="106839964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154</a:t>
            </a:fld>
            <a:endParaRPr lang="tr-TR"/>
          </a:p>
        </p:txBody>
      </p:sp>
    </p:spTree>
    <p:extLst>
      <p:ext uri="{BB962C8B-B14F-4D97-AF65-F5344CB8AC3E}">
        <p14:creationId xmlns:p14="http://schemas.microsoft.com/office/powerpoint/2010/main" val="383677730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155</a:t>
            </a:fld>
            <a:endParaRPr lang="tr-TR"/>
          </a:p>
        </p:txBody>
      </p:sp>
    </p:spTree>
    <p:extLst>
      <p:ext uri="{BB962C8B-B14F-4D97-AF65-F5344CB8AC3E}">
        <p14:creationId xmlns:p14="http://schemas.microsoft.com/office/powerpoint/2010/main" val="345988248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156</a:t>
            </a:fld>
            <a:endParaRPr lang="tr-TR"/>
          </a:p>
        </p:txBody>
      </p:sp>
    </p:spTree>
    <p:extLst>
      <p:ext uri="{BB962C8B-B14F-4D97-AF65-F5344CB8AC3E}">
        <p14:creationId xmlns:p14="http://schemas.microsoft.com/office/powerpoint/2010/main" val="236638317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157</a:t>
            </a:fld>
            <a:endParaRPr lang="tr-TR"/>
          </a:p>
        </p:txBody>
      </p:sp>
    </p:spTree>
    <p:extLst>
      <p:ext uri="{BB962C8B-B14F-4D97-AF65-F5344CB8AC3E}">
        <p14:creationId xmlns:p14="http://schemas.microsoft.com/office/powerpoint/2010/main" val="16861867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158</a:t>
            </a:fld>
            <a:endParaRPr lang="tr-TR"/>
          </a:p>
        </p:txBody>
      </p:sp>
    </p:spTree>
    <p:extLst>
      <p:ext uri="{BB962C8B-B14F-4D97-AF65-F5344CB8AC3E}">
        <p14:creationId xmlns:p14="http://schemas.microsoft.com/office/powerpoint/2010/main" val="273000670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159</a:t>
            </a:fld>
            <a:endParaRPr lang="tr-TR"/>
          </a:p>
        </p:txBody>
      </p:sp>
    </p:spTree>
    <p:extLst>
      <p:ext uri="{BB962C8B-B14F-4D97-AF65-F5344CB8AC3E}">
        <p14:creationId xmlns:p14="http://schemas.microsoft.com/office/powerpoint/2010/main" val="61467515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160</a:t>
            </a:fld>
            <a:endParaRPr lang="tr-TR"/>
          </a:p>
        </p:txBody>
      </p:sp>
    </p:spTree>
    <p:extLst>
      <p:ext uri="{BB962C8B-B14F-4D97-AF65-F5344CB8AC3E}">
        <p14:creationId xmlns:p14="http://schemas.microsoft.com/office/powerpoint/2010/main" val="16586367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161</a:t>
            </a:fld>
            <a:endParaRPr lang="tr-TR"/>
          </a:p>
        </p:txBody>
      </p:sp>
    </p:spTree>
    <p:extLst>
      <p:ext uri="{BB962C8B-B14F-4D97-AF65-F5344CB8AC3E}">
        <p14:creationId xmlns:p14="http://schemas.microsoft.com/office/powerpoint/2010/main" val="368266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a:t>
            </a:fld>
            <a:endParaRPr lang="tr-TR"/>
          </a:p>
        </p:txBody>
      </p:sp>
    </p:spTree>
    <p:extLst>
      <p:ext uri="{BB962C8B-B14F-4D97-AF65-F5344CB8AC3E}">
        <p14:creationId xmlns:p14="http://schemas.microsoft.com/office/powerpoint/2010/main" val="40437085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162</a:t>
            </a:fld>
            <a:endParaRPr lang="tr-TR"/>
          </a:p>
        </p:txBody>
      </p:sp>
    </p:spTree>
    <p:extLst>
      <p:ext uri="{BB962C8B-B14F-4D97-AF65-F5344CB8AC3E}">
        <p14:creationId xmlns:p14="http://schemas.microsoft.com/office/powerpoint/2010/main" val="49963341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163</a:t>
            </a:fld>
            <a:endParaRPr lang="tr-TR"/>
          </a:p>
        </p:txBody>
      </p:sp>
    </p:spTree>
    <p:extLst>
      <p:ext uri="{BB962C8B-B14F-4D97-AF65-F5344CB8AC3E}">
        <p14:creationId xmlns:p14="http://schemas.microsoft.com/office/powerpoint/2010/main" val="37868088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164</a:t>
            </a:fld>
            <a:endParaRPr lang="tr-TR"/>
          </a:p>
        </p:txBody>
      </p:sp>
    </p:spTree>
    <p:extLst>
      <p:ext uri="{BB962C8B-B14F-4D97-AF65-F5344CB8AC3E}">
        <p14:creationId xmlns:p14="http://schemas.microsoft.com/office/powerpoint/2010/main" val="213984092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165</a:t>
            </a:fld>
            <a:endParaRPr lang="tr-TR"/>
          </a:p>
        </p:txBody>
      </p:sp>
    </p:spTree>
    <p:extLst>
      <p:ext uri="{BB962C8B-B14F-4D97-AF65-F5344CB8AC3E}">
        <p14:creationId xmlns:p14="http://schemas.microsoft.com/office/powerpoint/2010/main" val="159890636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166</a:t>
            </a:fld>
            <a:endParaRPr lang="tr-TR"/>
          </a:p>
        </p:txBody>
      </p:sp>
    </p:spTree>
    <p:extLst>
      <p:ext uri="{BB962C8B-B14F-4D97-AF65-F5344CB8AC3E}">
        <p14:creationId xmlns:p14="http://schemas.microsoft.com/office/powerpoint/2010/main" val="19459476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167</a:t>
            </a:fld>
            <a:endParaRPr lang="tr-TR"/>
          </a:p>
        </p:txBody>
      </p:sp>
    </p:spTree>
    <p:extLst>
      <p:ext uri="{BB962C8B-B14F-4D97-AF65-F5344CB8AC3E}">
        <p14:creationId xmlns:p14="http://schemas.microsoft.com/office/powerpoint/2010/main" val="161466612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168</a:t>
            </a:fld>
            <a:endParaRPr lang="tr-TR"/>
          </a:p>
        </p:txBody>
      </p:sp>
    </p:spTree>
    <p:extLst>
      <p:ext uri="{BB962C8B-B14F-4D97-AF65-F5344CB8AC3E}">
        <p14:creationId xmlns:p14="http://schemas.microsoft.com/office/powerpoint/2010/main" val="122534243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169</a:t>
            </a:fld>
            <a:endParaRPr lang="tr-TR"/>
          </a:p>
        </p:txBody>
      </p:sp>
    </p:spTree>
    <p:extLst>
      <p:ext uri="{BB962C8B-B14F-4D97-AF65-F5344CB8AC3E}">
        <p14:creationId xmlns:p14="http://schemas.microsoft.com/office/powerpoint/2010/main" val="236369845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170</a:t>
            </a:fld>
            <a:endParaRPr lang="tr-TR"/>
          </a:p>
        </p:txBody>
      </p:sp>
    </p:spTree>
    <p:extLst>
      <p:ext uri="{BB962C8B-B14F-4D97-AF65-F5344CB8AC3E}">
        <p14:creationId xmlns:p14="http://schemas.microsoft.com/office/powerpoint/2010/main" val="255287561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171</a:t>
            </a:fld>
            <a:endParaRPr lang="tr-TR"/>
          </a:p>
        </p:txBody>
      </p:sp>
    </p:spTree>
    <p:extLst>
      <p:ext uri="{BB962C8B-B14F-4D97-AF65-F5344CB8AC3E}">
        <p14:creationId xmlns:p14="http://schemas.microsoft.com/office/powerpoint/2010/main" val="277129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19</a:t>
            </a:fld>
            <a:endParaRPr lang="tr-TR"/>
          </a:p>
        </p:txBody>
      </p:sp>
    </p:spTree>
    <p:extLst>
      <p:ext uri="{BB962C8B-B14F-4D97-AF65-F5344CB8AC3E}">
        <p14:creationId xmlns:p14="http://schemas.microsoft.com/office/powerpoint/2010/main" val="38260833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172</a:t>
            </a:fld>
            <a:endParaRPr lang="tr-TR"/>
          </a:p>
        </p:txBody>
      </p:sp>
    </p:spTree>
    <p:extLst>
      <p:ext uri="{BB962C8B-B14F-4D97-AF65-F5344CB8AC3E}">
        <p14:creationId xmlns:p14="http://schemas.microsoft.com/office/powerpoint/2010/main" val="362937942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173</a:t>
            </a:fld>
            <a:endParaRPr lang="tr-TR"/>
          </a:p>
        </p:txBody>
      </p:sp>
    </p:spTree>
    <p:extLst>
      <p:ext uri="{BB962C8B-B14F-4D97-AF65-F5344CB8AC3E}">
        <p14:creationId xmlns:p14="http://schemas.microsoft.com/office/powerpoint/2010/main" val="151584731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174</a:t>
            </a:fld>
            <a:endParaRPr lang="tr-TR"/>
          </a:p>
        </p:txBody>
      </p:sp>
    </p:spTree>
    <p:extLst>
      <p:ext uri="{BB962C8B-B14F-4D97-AF65-F5344CB8AC3E}">
        <p14:creationId xmlns:p14="http://schemas.microsoft.com/office/powerpoint/2010/main" val="137459764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175</a:t>
            </a:fld>
            <a:endParaRPr lang="tr-TR"/>
          </a:p>
        </p:txBody>
      </p:sp>
    </p:spTree>
    <p:extLst>
      <p:ext uri="{BB962C8B-B14F-4D97-AF65-F5344CB8AC3E}">
        <p14:creationId xmlns:p14="http://schemas.microsoft.com/office/powerpoint/2010/main" val="391398472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176</a:t>
            </a:fld>
            <a:endParaRPr lang="tr-TR"/>
          </a:p>
        </p:txBody>
      </p:sp>
    </p:spTree>
    <p:extLst>
      <p:ext uri="{BB962C8B-B14F-4D97-AF65-F5344CB8AC3E}">
        <p14:creationId xmlns:p14="http://schemas.microsoft.com/office/powerpoint/2010/main" val="195709245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177</a:t>
            </a:fld>
            <a:endParaRPr lang="tr-TR"/>
          </a:p>
        </p:txBody>
      </p:sp>
    </p:spTree>
    <p:extLst>
      <p:ext uri="{BB962C8B-B14F-4D97-AF65-F5344CB8AC3E}">
        <p14:creationId xmlns:p14="http://schemas.microsoft.com/office/powerpoint/2010/main" val="345986566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178</a:t>
            </a:fld>
            <a:endParaRPr lang="tr-TR"/>
          </a:p>
        </p:txBody>
      </p:sp>
    </p:spTree>
    <p:extLst>
      <p:ext uri="{BB962C8B-B14F-4D97-AF65-F5344CB8AC3E}">
        <p14:creationId xmlns:p14="http://schemas.microsoft.com/office/powerpoint/2010/main" val="288914283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179</a:t>
            </a:fld>
            <a:endParaRPr lang="tr-TR"/>
          </a:p>
        </p:txBody>
      </p:sp>
    </p:spTree>
    <p:extLst>
      <p:ext uri="{BB962C8B-B14F-4D97-AF65-F5344CB8AC3E}">
        <p14:creationId xmlns:p14="http://schemas.microsoft.com/office/powerpoint/2010/main" val="335697521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180</a:t>
            </a:fld>
            <a:endParaRPr lang="tr-TR"/>
          </a:p>
        </p:txBody>
      </p:sp>
    </p:spTree>
    <p:extLst>
      <p:ext uri="{BB962C8B-B14F-4D97-AF65-F5344CB8AC3E}">
        <p14:creationId xmlns:p14="http://schemas.microsoft.com/office/powerpoint/2010/main" val="172250843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181</a:t>
            </a:fld>
            <a:endParaRPr lang="tr-TR"/>
          </a:p>
        </p:txBody>
      </p:sp>
    </p:spTree>
    <p:extLst>
      <p:ext uri="{BB962C8B-B14F-4D97-AF65-F5344CB8AC3E}">
        <p14:creationId xmlns:p14="http://schemas.microsoft.com/office/powerpoint/2010/main" val="388843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20</a:t>
            </a:fld>
            <a:endParaRPr lang="tr-TR"/>
          </a:p>
        </p:txBody>
      </p:sp>
    </p:spTree>
    <p:extLst>
      <p:ext uri="{BB962C8B-B14F-4D97-AF65-F5344CB8AC3E}">
        <p14:creationId xmlns:p14="http://schemas.microsoft.com/office/powerpoint/2010/main" val="83343166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182</a:t>
            </a:fld>
            <a:endParaRPr lang="tr-TR"/>
          </a:p>
        </p:txBody>
      </p:sp>
    </p:spTree>
    <p:extLst>
      <p:ext uri="{BB962C8B-B14F-4D97-AF65-F5344CB8AC3E}">
        <p14:creationId xmlns:p14="http://schemas.microsoft.com/office/powerpoint/2010/main" val="304603463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183</a:t>
            </a:fld>
            <a:endParaRPr lang="tr-TR"/>
          </a:p>
        </p:txBody>
      </p:sp>
    </p:spTree>
    <p:extLst>
      <p:ext uri="{BB962C8B-B14F-4D97-AF65-F5344CB8AC3E}">
        <p14:creationId xmlns:p14="http://schemas.microsoft.com/office/powerpoint/2010/main" val="159906418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184</a:t>
            </a:fld>
            <a:endParaRPr lang="tr-TR"/>
          </a:p>
        </p:txBody>
      </p:sp>
    </p:spTree>
    <p:extLst>
      <p:ext uri="{BB962C8B-B14F-4D97-AF65-F5344CB8AC3E}">
        <p14:creationId xmlns:p14="http://schemas.microsoft.com/office/powerpoint/2010/main" val="7287503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185</a:t>
            </a:fld>
            <a:endParaRPr lang="tr-TR"/>
          </a:p>
        </p:txBody>
      </p:sp>
    </p:spTree>
    <p:extLst>
      <p:ext uri="{BB962C8B-B14F-4D97-AF65-F5344CB8AC3E}">
        <p14:creationId xmlns:p14="http://schemas.microsoft.com/office/powerpoint/2010/main" val="200801070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186</a:t>
            </a:fld>
            <a:endParaRPr lang="tr-TR"/>
          </a:p>
        </p:txBody>
      </p:sp>
    </p:spTree>
    <p:extLst>
      <p:ext uri="{BB962C8B-B14F-4D97-AF65-F5344CB8AC3E}">
        <p14:creationId xmlns:p14="http://schemas.microsoft.com/office/powerpoint/2010/main" val="190877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21</a:t>
            </a:fld>
            <a:endParaRPr lang="tr-TR"/>
          </a:p>
        </p:txBody>
      </p:sp>
    </p:spTree>
    <p:extLst>
      <p:ext uri="{BB962C8B-B14F-4D97-AF65-F5344CB8AC3E}">
        <p14:creationId xmlns:p14="http://schemas.microsoft.com/office/powerpoint/2010/main" val="218099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a:t>
            </a:fld>
            <a:endParaRPr lang="tr-TR"/>
          </a:p>
        </p:txBody>
      </p:sp>
    </p:spTree>
    <p:extLst>
      <p:ext uri="{BB962C8B-B14F-4D97-AF65-F5344CB8AC3E}">
        <p14:creationId xmlns:p14="http://schemas.microsoft.com/office/powerpoint/2010/main" val="3259173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22</a:t>
            </a:fld>
            <a:endParaRPr lang="tr-TR"/>
          </a:p>
        </p:txBody>
      </p:sp>
    </p:spTree>
    <p:extLst>
      <p:ext uri="{BB962C8B-B14F-4D97-AF65-F5344CB8AC3E}">
        <p14:creationId xmlns:p14="http://schemas.microsoft.com/office/powerpoint/2010/main" val="102845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23</a:t>
            </a:fld>
            <a:endParaRPr lang="tr-TR"/>
          </a:p>
        </p:txBody>
      </p:sp>
    </p:spTree>
    <p:extLst>
      <p:ext uri="{BB962C8B-B14F-4D97-AF65-F5344CB8AC3E}">
        <p14:creationId xmlns:p14="http://schemas.microsoft.com/office/powerpoint/2010/main" val="10802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24</a:t>
            </a:fld>
            <a:endParaRPr lang="tr-TR"/>
          </a:p>
        </p:txBody>
      </p:sp>
    </p:spTree>
    <p:extLst>
      <p:ext uri="{BB962C8B-B14F-4D97-AF65-F5344CB8AC3E}">
        <p14:creationId xmlns:p14="http://schemas.microsoft.com/office/powerpoint/2010/main" val="272182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25</a:t>
            </a:fld>
            <a:endParaRPr lang="tr-TR"/>
          </a:p>
        </p:txBody>
      </p:sp>
    </p:spTree>
    <p:extLst>
      <p:ext uri="{BB962C8B-B14F-4D97-AF65-F5344CB8AC3E}">
        <p14:creationId xmlns:p14="http://schemas.microsoft.com/office/powerpoint/2010/main" val="2297559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26</a:t>
            </a:fld>
            <a:endParaRPr lang="tr-TR"/>
          </a:p>
        </p:txBody>
      </p:sp>
    </p:spTree>
    <p:extLst>
      <p:ext uri="{BB962C8B-B14F-4D97-AF65-F5344CB8AC3E}">
        <p14:creationId xmlns:p14="http://schemas.microsoft.com/office/powerpoint/2010/main" val="59818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27</a:t>
            </a:fld>
            <a:endParaRPr lang="tr-TR"/>
          </a:p>
        </p:txBody>
      </p:sp>
    </p:spTree>
    <p:extLst>
      <p:ext uri="{BB962C8B-B14F-4D97-AF65-F5344CB8AC3E}">
        <p14:creationId xmlns:p14="http://schemas.microsoft.com/office/powerpoint/2010/main" val="2428615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28</a:t>
            </a:fld>
            <a:endParaRPr lang="tr-TR"/>
          </a:p>
        </p:txBody>
      </p:sp>
    </p:spTree>
    <p:extLst>
      <p:ext uri="{BB962C8B-B14F-4D97-AF65-F5344CB8AC3E}">
        <p14:creationId xmlns:p14="http://schemas.microsoft.com/office/powerpoint/2010/main" val="3220795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29</a:t>
            </a:fld>
            <a:endParaRPr lang="tr-TR"/>
          </a:p>
        </p:txBody>
      </p:sp>
    </p:spTree>
    <p:extLst>
      <p:ext uri="{BB962C8B-B14F-4D97-AF65-F5344CB8AC3E}">
        <p14:creationId xmlns:p14="http://schemas.microsoft.com/office/powerpoint/2010/main" val="3979811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30</a:t>
            </a:fld>
            <a:endParaRPr lang="tr-TR"/>
          </a:p>
        </p:txBody>
      </p:sp>
    </p:spTree>
    <p:extLst>
      <p:ext uri="{BB962C8B-B14F-4D97-AF65-F5344CB8AC3E}">
        <p14:creationId xmlns:p14="http://schemas.microsoft.com/office/powerpoint/2010/main" val="338011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31</a:t>
            </a:fld>
            <a:endParaRPr lang="tr-TR"/>
          </a:p>
        </p:txBody>
      </p:sp>
    </p:spTree>
    <p:extLst>
      <p:ext uri="{BB962C8B-B14F-4D97-AF65-F5344CB8AC3E}">
        <p14:creationId xmlns:p14="http://schemas.microsoft.com/office/powerpoint/2010/main" val="268583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a:t>
            </a:fld>
            <a:endParaRPr lang="tr-TR"/>
          </a:p>
        </p:txBody>
      </p:sp>
    </p:spTree>
    <p:extLst>
      <p:ext uri="{BB962C8B-B14F-4D97-AF65-F5344CB8AC3E}">
        <p14:creationId xmlns:p14="http://schemas.microsoft.com/office/powerpoint/2010/main" val="308640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32</a:t>
            </a:fld>
            <a:endParaRPr lang="tr-TR"/>
          </a:p>
        </p:txBody>
      </p:sp>
    </p:spTree>
    <p:extLst>
      <p:ext uri="{BB962C8B-B14F-4D97-AF65-F5344CB8AC3E}">
        <p14:creationId xmlns:p14="http://schemas.microsoft.com/office/powerpoint/2010/main" val="213220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33</a:t>
            </a:fld>
            <a:endParaRPr lang="tr-TR"/>
          </a:p>
        </p:txBody>
      </p:sp>
    </p:spTree>
    <p:extLst>
      <p:ext uri="{BB962C8B-B14F-4D97-AF65-F5344CB8AC3E}">
        <p14:creationId xmlns:p14="http://schemas.microsoft.com/office/powerpoint/2010/main" val="326034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34</a:t>
            </a:fld>
            <a:endParaRPr lang="tr-TR"/>
          </a:p>
        </p:txBody>
      </p:sp>
    </p:spTree>
    <p:extLst>
      <p:ext uri="{BB962C8B-B14F-4D97-AF65-F5344CB8AC3E}">
        <p14:creationId xmlns:p14="http://schemas.microsoft.com/office/powerpoint/2010/main" val="188314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35</a:t>
            </a:fld>
            <a:endParaRPr lang="tr-TR"/>
          </a:p>
        </p:txBody>
      </p:sp>
    </p:spTree>
    <p:extLst>
      <p:ext uri="{BB962C8B-B14F-4D97-AF65-F5344CB8AC3E}">
        <p14:creationId xmlns:p14="http://schemas.microsoft.com/office/powerpoint/2010/main" val="3564657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36</a:t>
            </a:fld>
            <a:endParaRPr lang="tr-TR"/>
          </a:p>
        </p:txBody>
      </p:sp>
    </p:spTree>
    <p:extLst>
      <p:ext uri="{BB962C8B-B14F-4D97-AF65-F5344CB8AC3E}">
        <p14:creationId xmlns:p14="http://schemas.microsoft.com/office/powerpoint/2010/main" val="426966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37</a:t>
            </a:fld>
            <a:endParaRPr lang="tr-TR"/>
          </a:p>
        </p:txBody>
      </p:sp>
    </p:spTree>
    <p:extLst>
      <p:ext uri="{BB962C8B-B14F-4D97-AF65-F5344CB8AC3E}">
        <p14:creationId xmlns:p14="http://schemas.microsoft.com/office/powerpoint/2010/main" val="1622527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38</a:t>
            </a:fld>
            <a:endParaRPr lang="tr-TR"/>
          </a:p>
        </p:txBody>
      </p:sp>
    </p:spTree>
    <p:extLst>
      <p:ext uri="{BB962C8B-B14F-4D97-AF65-F5344CB8AC3E}">
        <p14:creationId xmlns:p14="http://schemas.microsoft.com/office/powerpoint/2010/main" val="1958762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39</a:t>
            </a:fld>
            <a:endParaRPr lang="tr-TR"/>
          </a:p>
        </p:txBody>
      </p:sp>
    </p:spTree>
    <p:extLst>
      <p:ext uri="{BB962C8B-B14F-4D97-AF65-F5344CB8AC3E}">
        <p14:creationId xmlns:p14="http://schemas.microsoft.com/office/powerpoint/2010/main" val="4284955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40</a:t>
            </a:fld>
            <a:endParaRPr lang="tr-TR"/>
          </a:p>
        </p:txBody>
      </p:sp>
    </p:spTree>
    <p:extLst>
      <p:ext uri="{BB962C8B-B14F-4D97-AF65-F5344CB8AC3E}">
        <p14:creationId xmlns:p14="http://schemas.microsoft.com/office/powerpoint/2010/main" val="1780310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41</a:t>
            </a:fld>
            <a:endParaRPr lang="tr-TR"/>
          </a:p>
        </p:txBody>
      </p:sp>
    </p:spTree>
    <p:extLst>
      <p:ext uri="{BB962C8B-B14F-4D97-AF65-F5344CB8AC3E}">
        <p14:creationId xmlns:p14="http://schemas.microsoft.com/office/powerpoint/2010/main" val="119570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a:t>
            </a:fld>
            <a:endParaRPr lang="tr-TR"/>
          </a:p>
        </p:txBody>
      </p:sp>
    </p:spTree>
    <p:extLst>
      <p:ext uri="{BB962C8B-B14F-4D97-AF65-F5344CB8AC3E}">
        <p14:creationId xmlns:p14="http://schemas.microsoft.com/office/powerpoint/2010/main" val="2679186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42</a:t>
            </a:fld>
            <a:endParaRPr lang="tr-TR"/>
          </a:p>
        </p:txBody>
      </p:sp>
    </p:spTree>
    <p:extLst>
      <p:ext uri="{BB962C8B-B14F-4D97-AF65-F5344CB8AC3E}">
        <p14:creationId xmlns:p14="http://schemas.microsoft.com/office/powerpoint/2010/main" val="3548954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43</a:t>
            </a:fld>
            <a:endParaRPr lang="tr-TR"/>
          </a:p>
        </p:txBody>
      </p:sp>
    </p:spTree>
    <p:extLst>
      <p:ext uri="{BB962C8B-B14F-4D97-AF65-F5344CB8AC3E}">
        <p14:creationId xmlns:p14="http://schemas.microsoft.com/office/powerpoint/2010/main" val="2304746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44</a:t>
            </a:fld>
            <a:endParaRPr lang="tr-TR"/>
          </a:p>
        </p:txBody>
      </p:sp>
    </p:spTree>
    <p:extLst>
      <p:ext uri="{BB962C8B-B14F-4D97-AF65-F5344CB8AC3E}">
        <p14:creationId xmlns:p14="http://schemas.microsoft.com/office/powerpoint/2010/main" val="1856446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45</a:t>
            </a:fld>
            <a:endParaRPr lang="tr-TR"/>
          </a:p>
        </p:txBody>
      </p:sp>
    </p:spTree>
    <p:extLst>
      <p:ext uri="{BB962C8B-B14F-4D97-AF65-F5344CB8AC3E}">
        <p14:creationId xmlns:p14="http://schemas.microsoft.com/office/powerpoint/2010/main" val="2652387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46</a:t>
            </a:fld>
            <a:endParaRPr lang="tr-TR"/>
          </a:p>
        </p:txBody>
      </p:sp>
    </p:spTree>
    <p:extLst>
      <p:ext uri="{BB962C8B-B14F-4D97-AF65-F5344CB8AC3E}">
        <p14:creationId xmlns:p14="http://schemas.microsoft.com/office/powerpoint/2010/main" val="2561305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47</a:t>
            </a:fld>
            <a:endParaRPr lang="tr-TR"/>
          </a:p>
        </p:txBody>
      </p:sp>
    </p:spTree>
    <p:extLst>
      <p:ext uri="{BB962C8B-B14F-4D97-AF65-F5344CB8AC3E}">
        <p14:creationId xmlns:p14="http://schemas.microsoft.com/office/powerpoint/2010/main" val="2090809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48</a:t>
            </a:fld>
            <a:endParaRPr lang="tr-TR"/>
          </a:p>
        </p:txBody>
      </p:sp>
    </p:spTree>
    <p:extLst>
      <p:ext uri="{BB962C8B-B14F-4D97-AF65-F5344CB8AC3E}">
        <p14:creationId xmlns:p14="http://schemas.microsoft.com/office/powerpoint/2010/main" val="191972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49</a:t>
            </a:fld>
            <a:endParaRPr lang="tr-TR"/>
          </a:p>
        </p:txBody>
      </p:sp>
    </p:spTree>
    <p:extLst>
      <p:ext uri="{BB962C8B-B14F-4D97-AF65-F5344CB8AC3E}">
        <p14:creationId xmlns:p14="http://schemas.microsoft.com/office/powerpoint/2010/main" val="3961147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50</a:t>
            </a:fld>
            <a:endParaRPr lang="tr-TR"/>
          </a:p>
        </p:txBody>
      </p:sp>
    </p:spTree>
    <p:extLst>
      <p:ext uri="{BB962C8B-B14F-4D97-AF65-F5344CB8AC3E}">
        <p14:creationId xmlns:p14="http://schemas.microsoft.com/office/powerpoint/2010/main" val="864950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51</a:t>
            </a:fld>
            <a:endParaRPr lang="tr-TR"/>
          </a:p>
        </p:txBody>
      </p:sp>
    </p:spTree>
    <p:extLst>
      <p:ext uri="{BB962C8B-B14F-4D97-AF65-F5344CB8AC3E}">
        <p14:creationId xmlns:p14="http://schemas.microsoft.com/office/powerpoint/2010/main" val="108867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a:t>
            </a:fld>
            <a:endParaRPr lang="tr-TR"/>
          </a:p>
        </p:txBody>
      </p:sp>
    </p:spTree>
    <p:extLst>
      <p:ext uri="{BB962C8B-B14F-4D97-AF65-F5344CB8AC3E}">
        <p14:creationId xmlns:p14="http://schemas.microsoft.com/office/powerpoint/2010/main" val="1248631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52</a:t>
            </a:fld>
            <a:endParaRPr lang="tr-TR"/>
          </a:p>
        </p:txBody>
      </p:sp>
    </p:spTree>
    <p:extLst>
      <p:ext uri="{BB962C8B-B14F-4D97-AF65-F5344CB8AC3E}">
        <p14:creationId xmlns:p14="http://schemas.microsoft.com/office/powerpoint/2010/main" val="1915661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53</a:t>
            </a:fld>
            <a:endParaRPr lang="tr-TR"/>
          </a:p>
        </p:txBody>
      </p:sp>
    </p:spTree>
    <p:extLst>
      <p:ext uri="{BB962C8B-B14F-4D97-AF65-F5344CB8AC3E}">
        <p14:creationId xmlns:p14="http://schemas.microsoft.com/office/powerpoint/2010/main" val="3215984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54</a:t>
            </a:fld>
            <a:endParaRPr lang="tr-TR"/>
          </a:p>
        </p:txBody>
      </p:sp>
    </p:spTree>
    <p:extLst>
      <p:ext uri="{BB962C8B-B14F-4D97-AF65-F5344CB8AC3E}">
        <p14:creationId xmlns:p14="http://schemas.microsoft.com/office/powerpoint/2010/main" val="2455552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55</a:t>
            </a:fld>
            <a:endParaRPr lang="tr-TR"/>
          </a:p>
        </p:txBody>
      </p:sp>
    </p:spTree>
    <p:extLst>
      <p:ext uri="{BB962C8B-B14F-4D97-AF65-F5344CB8AC3E}">
        <p14:creationId xmlns:p14="http://schemas.microsoft.com/office/powerpoint/2010/main" val="1741122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56</a:t>
            </a:fld>
            <a:endParaRPr lang="tr-TR"/>
          </a:p>
        </p:txBody>
      </p:sp>
    </p:spTree>
    <p:extLst>
      <p:ext uri="{BB962C8B-B14F-4D97-AF65-F5344CB8AC3E}">
        <p14:creationId xmlns:p14="http://schemas.microsoft.com/office/powerpoint/2010/main" val="28364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57</a:t>
            </a:fld>
            <a:endParaRPr lang="tr-TR"/>
          </a:p>
        </p:txBody>
      </p:sp>
    </p:spTree>
    <p:extLst>
      <p:ext uri="{BB962C8B-B14F-4D97-AF65-F5344CB8AC3E}">
        <p14:creationId xmlns:p14="http://schemas.microsoft.com/office/powerpoint/2010/main" val="976839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58</a:t>
            </a:fld>
            <a:endParaRPr lang="tr-TR"/>
          </a:p>
        </p:txBody>
      </p:sp>
    </p:spTree>
    <p:extLst>
      <p:ext uri="{BB962C8B-B14F-4D97-AF65-F5344CB8AC3E}">
        <p14:creationId xmlns:p14="http://schemas.microsoft.com/office/powerpoint/2010/main" val="39790826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59</a:t>
            </a:fld>
            <a:endParaRPr lang="tr-TR"/>
          </a:p>
        </p:txBody>
      </p:sp>
    </p:spTree>
    <p:extLst>
      <p:ext uri="{BB962C8B-B14F-4D97-AF65-F5344CB8AC3E}">
        <p14:creationId xmlns:p14="http://schemas.microsoft.com/office/powerpoint/2010/main" val="787418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60</a:t>
            </a:fld>
            <a:endParaRPr lang="tr-TR"/>
          </a:p>
        </p:txBody>
      </p:sp>
    </p:spTree>
    <p:extLst>
      <p:ext uri="{BB962C8B-B14F-4D97-AF65-F5344CB8AC3E}">
        <p14:creationId xmlns:p14="http://schemas.microsoft.com/office/powerpoint/2010/main" val="3592190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61</a:t>
            </a:fld>
            <a:endParaRPr lang="tr-TR"/>
          </a:p>
        </p:txBody>
      </p:sp>
    </p:spTree>
    <p:extLst>
      <p:ext uri="{BB962C8B-B14F-4D97-AF65-F5344CB8AC3E}">
        <p14:creationId xmlns:p14="http://schemas.microsoft.com/office/powerpoint/2010/main" val="25644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a:t>
            </a:fld>
            <a:endParaRPr lang="tr-TR"/>
          </a:p>
        </p:txBody>
      </p:sp>
    </p:spTree>
    <p:extLst>
      <p:ext uri="{BB962C8B-B14F-4D97-AF65-F5344CB8AC3E}">
        <p14:creationId xmlns:p14="http://schemas.microsoft.com/office/powerpoint/2010/main" val="3420416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62</a:t>
            </a:fld>
            <a:endParaRPr lang="tr-TR"/>
          </a:p>
        </p:txBody>
      </p:sp>
    </p:spTree>
    <p:extLst>
      <p:ext uri="{BB962C8B-B14F-4D97-AF65-F5344CB8AC3E}">
        <p14:creationId xmlns:p14="http://schemas.microsoft.com/office/powerpoint/2010/main" val="354134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63</a:t>
            </a:fld>
            <a:endParaRPr lang="tr-TR"/>
          </a:p>
        </p:txBody>
      </p:sp>
    </p:spTree>
    <p:extLst>
      <p:ext uri="{BB962C8B-B14F-4D97-AF65-F5344CB8AC3E}">
        <p14:creationId xmlns:p14="http://schemas.microsoft.com/office/powerpoint/2010/main" val="2229499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64</a:t>
            </a:fld>
            <a:endParaRPr lang="tr-TR"/>
          </a:p>
        </p:txBody>
      </p:sp>
    </p:spTree>
    <p:extLst>
      <p:ext uri="{BB962C8B-B14F-4D97-AF65-F5344CB8AC3E}">
        <p14:creationId xmlns:p14="http://schemas.microsoft.com/office/powerpoint/2010/main" val="3388563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65</a:t>
            </a:fld>
            <a:endParaRPr lang="tr-TR"/>
          </a:p>
        </p:txBody>
      </p:sp>
    </p:spTree>
    <p:extLst>
      <p:ext uri="{BB962C8B-B14F-4D97-AF65-F5344CB8AC3E}">
        <p14:creationId xmlns:p14="http://schemas.microsoft.com/office/powerpoint/2010/main" val="17305831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66</a:t>
            </a:fld>
            <a:endParaRPr lang="tr-TR"/>
          </a:p>
        </p:txBody>
      </p:sp>
    </p:spTree>
    <p:extLst>
      <p:ext uri="{BB962C8B-B14F-4D97-AF65-F5344CB8AC3E}">
        <p14:creationId xmlns:p14="http://schemas.microsoft.com/office/powerpoint/2010/main" val="4148596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67</a:t>
            </a:fld>
            <a:endParaRPr lang="tr-TR"/>
          </a:p>
        </p:txBody>
      </p:sp>
    </p:spTree>
    <p:extLst>
      <p:ext uri="{BB962C8B-B14F-4D97-AF65-F5344CB8AC3E}">
        <p14:creationId xmlns:p14="http://schemas.microsoft.com/office/powerpoint/2010/main" val="5200280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68</a:t>
            </a:fld>
            <a:endParaRPr lang="tr-TR"/>
          </a:p>
        </p:txBody>
      </p:sp>
    </p:spTree>
    <p:extLst>
      <p:ext uri="{BB962C8B-B14F-4D97-AF65-F5344CB8AC3E}">
        <p14:creationId xmlns:p14="http://schemas.microsoft.com/office/powerpoint/2010/main" val="1954923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69</a:t>
            </a:fld>
            <a:endParaRPr lang="tr-TR"/>
          </a:p>
        </p:txBody>
      </p:sp>
    </p:spTree>
    <p:extLst>
      <p:ext uri="{BB962C8B-B14F-4D97-AF65-F5344CB8AC3E}">
        <p14:creationId xmlns:p14="http://schemas.microsoft.com/office/powerpoint/2010/main" val="31095756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70</a:t>
            </a:fld>
            <a:endParaRPr lang="tr-TR"/>
          </a:p>
        </p:txBody>
      </p:sp>
    </p:spTree>
    <p:extLst>
      <p:ext uri="{BB962C8B-B14F-4D97-AF65-F5344CB8AC3E}">
        <p14:creationId xmlns:p14="http://schemas.microsoft.com/office/powerpoint/2010/main" val="1297940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71</a:t>
            </a:fld>
            <a:endParaRPr lang="tr-TR"/>
          </a:p>
        </p:txBody>
      </p:sp>
    </p:spTree>
    <p:extLst>
      <p:ext uri="{BB962C8B-B14F-4D97-AF65-F5344CB8AC3E}">
        <p14:creationId xmlns:p14="http://schemas.microsoft.com/office/powerpoint/2010/main" val="226170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a:t>
            </a:fld>
            <a:endParaRPr lang="tr-TR"/>
          </a:p>
        </p:txBody>
      </p:sp>
    </p:spTree>
    <p:extLst>
      <p:ext uri="{BB962C8B-B14F-4D97-AF65-F5344CB8AC3E}">
        <p14:creationId xmlns:p14="http://schemas.microsoft.com/office/powerpoint/2010/main" val="3695378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72</a:t>
            </a:fld>
            <a:endParaRPr lang="tr-TR"/>
          </a:p>
        </p:txBody>
      </p:sp>
    </p:spTree>
    <p:extLst>
      <p:ext uri="{BB962C8B-B14F-4D97-AF65-F5344CB8AC3E}">
        <p14:creationId xmlns:p14="http://schemas.microsoft.com/office/powerpoint/2010/main" val="4076209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73</a:t>
            </a:fld>
            <a:endParaRPr lang="tr-TR"/>
          </a:p>
        </p:txBody>
      </p:sp>
    </p:spTree>
    <p:extLst>
      <p:ext uri="{BB962C8B-B14F-4D97-AF65-F5344CB8AC3E}">
        <p14:creationId xmlns:p14="http://schemas.microsoft.com/office/powerpoint/2010/main" val="955236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74</a:t>
            </a:fld>
            <a:endParaRPr lang="tr-TR"/>
          </a:p>
        </p:txBody>
      </p:sp>
    </p:spTree>
    <p:extLst>
      <p:ext uri="{BB962C8B-B14F-4D97-AF65-F5344CB8AC3E}">
        <p14:creationId xmlns:p14="http://schemas.microsoft.com/office/powerpoint/2010/main" val="12210912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75</a:t>
            </a:fld>
            <a:endParaRPr lang="tr-TR"/>
          </a:p>
        </p:txBody>
      </p:sp>
    </p:spTree>
    <p:extLst>
      <p:ext uri="{BB962C8B-B14F-4D97-AF65-F5344CB8AC3E}">
        <p14:creationId xmlns:p14="http://schemas.microsoft.com/office/powerpoint/2010/main" val="21539639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76</a:t>
            </a:fld>
            <a:endParaRPr lang="tr-TR"/>
          </a:p>
        </p:txBody>
      </p:sp>
    </p:spTree>
    <p:extLst>
      <p:ext uri="{BB962C8B-B14F-4D97-AF65-F5344CB8AC3E}">
        <p14:creationId xmlns:p14="http://schemas.microsoft.com/office/powerpoint/2010/main" val="2422994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77</a:t>
            </a:fld>
            <a:endParaRPr lang="tr-TR"/>
          </a:p>
        </p:txBody>
      </p:sp>
    </p:spTree>
    <p:extLst>
      <p:ext uri="{BB962C8B-B14F-4D97-AF65-F5344CB8AC3E}">
        <p14:creationId xmlns:p14="http://schemas.microsoft.com/office/powerpoint/2010/main" val="41931852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78</a:t>
            </a:fld>
            <a:endParaRPr lang="tr-TR"/>
          </a:p>
        </p:txBody>
      </p:sp>
    </p:spTree>
    <p:extLst>
      <p:ext uri="{BB962C8B-B14F-4D97-AF65-F5344CB8AC3E}">
        <p14:creationId xmlns:p14="http://schemas.microsoft.com/office/powerpoint/2010/main" val="30734314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79</a:t>
            </a:fld>
            <a:endParaRPr lang="tr-TR"/>
          </a:p>
        </p:txBody>
      </p:sp>
    </p:spTree>
    <p:extLst>
      <p:ext uri="{BB962C8B-B14F-4D97-AF65-F5344CB8AC3E}">
        <p14:creationId xmlns:p14="http://schemas.microsoft.com/office/powerpoint/2010/main" val="32014345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80</a:t>
            </a:fld>
            <a:endParaRPr lang="tr-TR"/>
          </a:p>
        </p:txBody>
      </p:sp>
    </p:spTree>
    <p:extLst>
      <p:ext uri="{BB962C8B-B14F-4D97-AF65-F5344CB8AC3E}">
        <p14:creationId xmlns:p14="http://schemas.microsoft.com/office/powerpoint/2010/main" val="3764942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81</a:t>
            </a:fld>
            <a:endParaRPr lang="tr-TR"/>
          </a:p>
        </p:txBody>
      </p:sp>
    </p:spTree>
    <p:extLst>
      <p:ext uri="{BB962C8B-B14F-4D97-AF65-F5344CB8AC3E}">
        <p14:creationId xmlns:p14="http://schemas.microsoft.com/office/powerpoint/2010/main" val="89240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a:t>
            </a:fld>
            <a:endParaRPr lang="tr-TR"/>
          </a:p>
        </p:txBody>
      </p:sp>
    </p:spTree>
    <p:extLst>
      <p:ext uri="{BB962C8B-B14F-4D97-AF65-F5344CB8AC3E}">
        <p14:creationId xmlns:p14="http://schemas.microsoft.com/office/powerpoint/2010/main" val="20028118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82</a:t>
            </a:fld>
            <a:endParaRPr lang="tr-TR"/>
          </a:p>
        </p:txBody>
      </p:sp>
    </p:spTree>
    <p:extLst>
      <p:ext uri="{BB962C8B-B14F-4D97-AF65-F5344CB8AC3E}">
        <p14:creationId xmlns:p14="http://schemas.microsoft.com/office/powerpoint/2010/main" val="2247112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83</a:t>
            </a:fld>
            <a:endParaRPr lang="tr-TR"/>
          </a:p>
        </p:txBody>
      </p:sp>
    </p:spTree>
    <p:extLst>
      <p:ext uri="{BB962C8B-B14F-4D97-AF65-F5344CB8AC3E}">
        <p14:creationId xmlns:p14="http://schemas.microsoft.com/office/powerpoint/2010/main" val="36902280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84</a:t>
            </a:fld>
            <a:endParaRPr lang="tr-TR"/>
          </a:p>
        </p:txBody>
      </p:sp>
    </p:spTree>
    <p:extLst>
      <p:ext uri="{BB962C8B-B14F-4D97-AF65-F5344CB8AC3E}">
        <p14:creationId xmlns:p14="http://schemas.microsoft.com/office/powerpoint/2010/main" val="17127778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85</a:t>
            </a:fld>
            <a:endParaRPr lang="tr-TR"/>
          </a:p>
        </p:txBody>
      </p:sp>
    </p:spTree>
    <p:extLst>
      <p:ext uri="{BB962C8B-B14F-4D97-AF65-F5344CB8AC3E}">
        <p14:creationId xmlns:p14="http://schemas.microsoft.com/office/powerpoint/2010/main" val="4708986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86</a:t>
            </a:fld>
            <a:endParaRPr lang="tr-TR"/>
          </a:p>
        </p:txBody>
      </p:sp>
    </p:spTree>
    <p:extLst>
      <p:ext uri="{BB962C8B-B14F-4D97-AF65-F5344CB8AC3E}">
        <p14:creationId xmlns:p14="http://schemas.microsoft.com/office/powerpoint/2010/main" val="12739334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87</a:t>
            </a:fld>
            <a:endParaRPr lang="tr-TR"/>
          </a:p>
        </p:txBody>
      </p:sp>
    </p:spTree>
    <p:extLst>
      <p:ext uri="{BB962C8B-B14F-4D97-AF65-F5344CB8AC3E}">
        <p14:creationId xmlns:p14="http://schemas.microsoft.com/office/powerpoint/2010/main" val="23366917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88</a:t>
            </a:fld>
            <a:endParaRPr lang="tr-TR"/>
          </a:p>
        </p:txBody>
      </p:sp>
    </p:spTree>
    <p:extLst>
      <p:ext uri="{BB962C8B-B14F-4D97-AF65-F5344CB8AC3E}">
        <p14:creationId xmlns:p14="http://schemas.microsoft.com/office/powerpoint/2010/main" val="3005057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89</a:t>
            </a:fld>
            <a:endParaRPr lang="tr-TR"/>
          </a:p>
        </p:txBody>
      </p:sp>
    </p:spTree>
    <p:extLst>
      <p:ext uri="{BB962C8B-B14F-4D97-AF65-F5344CB8AC3E}">
        <p14:creationId xmlns:p14="http://schemas.microsoft.com/office/powerpoint/2010/main" val="1278259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90</a:t>
            </a:fld>
            <a:endParaRPr lang="tr-TR"/>
          </a:p>
        </p:txBody>
      </p:sp>
    </p:spTree>
    <p:extLst>
      <p:ext uri="{BB962C8B-B14F-4D97-AF65-F5344CB8AC3E}">
        <p14:creationId xmlns:p14="http://schemas.microsoft.com/office/powerpoint/2010/main" val="33602081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91</a:t>
            </a:fld>
            <a:endParaRPr lang="tr-TR"/>
          </a:p>
        </p:txBody>
      </p:sp>
    </p:spTree>
    <p:extLst>
      <p:ext uri="{BB962C8B-B14F-4D97-AF65-F5344CB8AC3E}">
        <p14:creationId xmlns:p14="http://schemas.microsoft.com/office/powerpoint/2010/main" val="220465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11</a:t>
            </a:fld>
            <a:endParaRPr lang="tr-TR"/>
          </a:p>
        </p:txBody>
      </p:sp>
    </p:spTree>
    <p:extLst>
      <p:ext uri="{BB962C8B-B14F-4D97-AF65-F5344CB8AC3E}">
        <p14:creationId xmlns:p14="http://schemas.microsoft.com/office/powerpoint/2010/main" val="34509556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92</a:t>
            </a:fld>
            <a:endParaRPr lang="tr-TR"/>
          </a:p>
        </p:txBody>
      </p:sp>
    </p:spTree>
    <p:extLst>
      <p:ext uri="{BB962C8B-B14F-4D97-AF65-F5344CB8AC3E}">
        <p14:creationId xmlns:p14="http://schemas.microsoft.com/office/powerpoint/2010/main" val="37124057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93</a:t>
            </a:fld>
            <a:endParaRPr lang="tr-TR"/>
          </a:p>
        </p:txBody>
      </p:sp>
    </p:spTree>
    <p:extLst>
      <p:ext uri="{BB962C8B-B14F-4D97-AF65-F5344CB8AC3E}">
        <p14:creationId xmlns:p14="http://schemas.microsoft.com/office/powerpoint/2010/main" val="16878290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94</a:t>
            </a:fld>
            <a:endParaRPr lang="tr-TR"/>
          </a:p>
        </p:txBody>
      </p:sp>
    </p:spTree>
    <p:extLst>
      <p:ext uri="{BB962C8B-B14F-4D97-AF65-F5344CB8AC3E}">
        <p14:creationId xmlns:p14="http://schemas.microsoft.com/office/powerpoint/2010/main" val="40116457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95</a:t>
            </a:fld>
            <a:endParaRPr lang="tr-TR"/>
          </a:p>
        </p:txBody>
      </p:sp>
    </p:spTree>
    <p:extLst>
      <p:ext uri="{BB962C8B-B14F-4D97-AF65-F5344CB8AC3E}">
        <p14:creationId xmlns:p14="http://schemas.microsoft.com/office/powerpoint/2010/main" val="26440717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96</a:t>
            </a:fld>
            <a:endParaRPr lang="tr-TR"/>
          </a:p>
        </p:txBody>
      </p:sp>
    </p:spTree>
    <p:extLst>
      <p:ext uri="{BB962C8B-B14F-4D97-AF65-F5344CB8AC3E}">
        <p14:creationId xmlns:p14="http://schemas.microsoft.com/office/powerpoint/2010/main" val="7422968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97</a:t>
            </a:fld>
            <a:endParaRPr lang="tr-TR"/>
          </a:p>
        </p:txBody>
      </p:sp>
    </p:spTree>
    <p:extLst>
      <p:ext uri="{BB962C8B-B14F-4D97-AF65-F5344CB8AC3E}">
        <p14:creationId xmlns:p14="http://schemas.microsoft.com/office/powerpoint/2010/main" val="1198199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98</a:t>
            </a:fld>
            <a:endParaRPr lang="tr-TR"/>
          </a:p>
        </p:txBody>
      </p:sp>
    </p:spTree>
    <p:extLst>
      <p:ext uri="{BB962C8B-B14F-4D97-AF65-F5344CB8AC3E}">
        <p14:creationId xmlns:p14="http://schemas.microsoft.com/office/powerpoint/2010/main" val="1950070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99</a:t>
            </a:fld>
            <a:endParaRPr lang="tr-TR"/>
          </a:p>
        </p:txBody>
      </p:sp>
    </p:spTree>
    <p:extLst>
      <p:ext uri="{BB962C8B-B14F-4D97-AF65-F5344CB8AC3E}">
        <p14:creationId xmlns:p14="http://schemas.microsoft.com/office/powerpoint/2010/main" val="29647983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100</a:t>
            </a:fld>
            <a:endParaRPr lang="tr-TR"/>
          </a:p>
        </p:txBody>
      </p:sp>
    </p:spTree>
    <p:extLst>
      <p:ext uri="{BB962C8B-B14F-4D97-AF65-F5344CB8AC3E}">
        <p14:creationId xmlns:p14="http://schemas.microsoft.com/office/powerpoint/2010/main" val="16631070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5996E5-D5FD-4863-93F4-841B1B43F0BA}" type="slidenum">
              <a:rPr lang="tr-TR" smtClean="0"/>
              <a:t>101</a:t>
            </a:fld>
            <a:endParaRPr lang="tr-TR"/>
          </a:p>
        </p:txBody>
      </p:sp>
    </p:spTree>
    <p:extLst>
      <p:ext uri="{BB962C8B-B14F-4D97-AF65-F5344CB8AC3E}">
        <p14:creationId xmlns:p14="http://schemas.microsoft.com/office/powerpoint/2010/main" val="255235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17.12.2020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17.12.2020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17.12.2020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17.12.2020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17.12.2020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17.12.2020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17.12.2020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17.12.2020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AKAİD VE KELAM</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31817" y="644434"/>
            <a:ext cx="8212183" cy="4524315"/>
          </a:xfrm>
          <a:prstGeom prst="rect">
            <a:avLst/>
          </a:prstGeom>
        </p:spPr>
        <p:txBody>
          <a:bodyPr wrap="square">
            <a:spAutoFit/>
          </a:bodyPr>
          <a:lstStyle/>
          <a:p>
            <a:r>
              <a:rPr lang="tr-TR" sz="3200" dirty="0">
                <a:solidFill>
                  <a:srgbClr val="FF0000"/>
                </a:solidFill>
                <a:latin typeface="Adobe Caslon Pro" panose="0205050205050A020403"/>
              </a:rPr>
              <a:t>İmkân Delili: </a:t>
            </a:r>
            <a:endParaRPr lang="tr-TR" sz="3200" dirty="0" smtClean="0">
              <a:solidFill>
                <a:srgbClr val="FF0000"/>
              </a:solidFill>
              <a:latin typeface="Adobe Caslon Pro" panose="0205050205050A020403"/>
            </a:endParaRPr>
          </a:p>
          <a:p>
            <a:r>
              <a:rPr lang="tr-TR" sz="3200" dirty="0" smtClean="0">
                <a:latin typeface="Adobe Caslon Pro" panose="0205050205050A020403"/>
              </a:rPr>
              <a:t>Yokluğu </a:t>
            </a:r>
            <a:r>
              <a:rPr lang="tr-TR" sz="3200" dirty="0">
                <a:latin typeface="Adobe Caslon Pro" panose="0205050205050A020403"/>
              </a:rPr>
              <a:t>düşünülebilen </a:t>
            </a:r>
            <a:r>
              <a:rPr lang="tr-TR" sz="3200" dirty="0" smtClean="0">
                <a:latin typeface="Adobe Caslon Pro" panose="0205050205050A020403"/>
              </a:rPr>
              <a:t>veya var </a:t>
            </a:r>
            <a:r>
              <a:rPr lang="tr-TR" sz="3200" dirty="0">
                <a:latin typeface="Adobe Caslon Pro" panose="0205050205050A020403"/>
              </a:rPr>
              <a:t>olmak için başka bir nedene ihtiyaç </a:t>
            </a:r>
            <a:r>
              <a:rPr lang="tr-TR" sz="3200" dirty="0" smtClean="0">
                <a:latin typeface="Adobe Caslon Pro" panose="0205050205050A020403"/>
              </a:rPr>
              <a:t>duyana “mümkün</a:t>
            </a:r>
            <a:r>
              <a:rPr lang="tr-TR" sz="3200" dirty="0">
                <a:latin typeface="Adobe Caslon Pro" panose="0205050205050A020403"/>
              </a:rPr>
              <a:t>” denir. </a:t>
            </a:r>
            <a:endParaRPr lang="tr-TR" sz="3200" dirty="0" smtClean="0">
              <a:latin typeface="Adobe Caslon Pro" panose="0205050205050A020403"/>
            </a:endParaRPr>
          </a:p>
          <a:p>
            <a:r>
              <a:rPr lang="tr-TR" sz="3200" dirty="0" smtClean="0">
                <a:latin typeface="Adobe Caslon Pro" panose="0205050205050A020403"/>
              </a:rPr>
              <a:t>Âlem </a:t>
            </a:r>
            <a:r>
              <a:rPr lang="tr-TR" sz="3200" dirty="0">
                <a:latin typeface="Adobe Caslon Pro" panose="0205050205050A020403"/>
              </a:rPr>
              <a:t>içindeki her şeyle </a:t>
            </a:r>
            <a:r>
              <a:rPr lang="tr-TR" sz="3200" dirty="0" smtClean="0">
                <a:latin typeface="Adobe Caslon Pro" panose="0205050205050A020403"/>
              </a:rPr>
              <a:t>beraber mümkün </a:t>
            </a:r>
            <a:r>
              <a:rPr lang="tr-TR" sz="3200" dirty="0">
                <a:latin typeface="Adobe Caslon Pro" panose="0205050205050A020403"/>
              </a:rPr>
              <a:t>bir varlık olduğundan kendisini var eden </a:t>
            </a:r>
            <a:r>
              <a:rPr lang="tr-TR" sz="3200" dirty="0" smtClean="0">
                <a:latin typeface="Adobe Caslon Pro" panose="0205050205050A020403"/>
              </a:rPr>
              <a:t>varlığı zorunlu bir yaratıcıya ihtiyaç </a:t>
            </a:r>
            <a:r>
              <a:rPr lang="tr-TR" sz="3200" dirty="0">
                <a:latin typeface="Adobe Caslon Pro" panose="0205050205050A020403"/>
              </a:rPr>
              <a:t>duyar. </a:t>
            </a:r>
            <a:endParaRPr lang="tr-TR" sz="3200" dirty="0" smtClean="0">
              <a:latin typeface="Adobe Caslon Pro" panose="0205050205050A020403"/>
            </a:endParaRPr>
          </a:p>
          <a:p>
            <a:r>
              <a:rPr lang="tr-TR" sz="3200" dirty="0" smtClean="0">
                <a:latin typeface="Adobe Caslon Pro" panose="0205050205050A020403"/>
              </a:rPr>
              <a:t>İşte </a:t>
            </a:r>
            <a:r>
              <a:rPr lang="tr-TR" sz="3200" dirty="0" err="1" smtClean="0">
                <a:latin typeface="Adobe Caslon Pro" panose="0205050205050A020403"/>
              </a:rPr>
              <a:t>Vacibu’l-Vücûd</a:t>
            </a:r>
            <a:r>
              <a:rPr lang="tr-TR" sz="3200" dirty="0" smtClean="0">
                <a:latin typeface="Adobe Caslon Pro" panose="0205050205050A020403"/>
              </a:rPr>
              <a:t> </a:t>
            </a:r>
            <a:r>
              <a:rPr lang="tr-TR" sz="3200" dirty="0">
                <a:latin typeface="Adobe Caslon Pro" panose="0205050205050A020403"/>
              </a:rPr>
              <a:t>(varlığı zorunlu olup yokluğu </a:t>
            </a:r>
            <a:r>
              <a:rPr lang="tr-TR" sz="3200" dirty="0" smtClean="0">
                <a:latin typeface="Adobe Caslon Pro" panose="0205050205050A020403"/>
              </a:rPr>
              <a:t>düşünülemeyen) olan </a:t>
            </a:r>
            <a:r>
              <a:rPr lang="tr-TR" sz="3200" dirty="0">
                <a:latin typeface="Adobe Caslon Pro" panose="0205050205050A020403"/>
              </a:rPr>
              <a:t>Allah’tır.</a:t>
            </a:r>
          </a:p>
        </p:txBody>
      </p:sp>
    </p:spTree>
    <p:extLst>
      <p:ext uri="{BB962C8B-B14F-4D97-AF65-F5344CB8AC3E}">
        <p14:creationId xmlns:p14="http://schemas.microsoft.com/office/powerpoint/2010/main" val="12446688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4014651" y="609601"/>
            <a:ext cx="3953692" cy="5168400"/>
          </a:xfrm>
          <a:prstGeom prst="rect">
            <a:avLst/>
          </a:prstGeom>
        </p:spPr>
      </p:pic>
    </p:spTree>
    <p:extLst>
      <p:ext uri="{BB962C8B-B14F-4D97-AF65-F5344CB8AC3E}">
        <p14:creationId xmlns:p14="http://schemas.microsoft.com/office/powerpoint/2010/main" val="9564499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820090" y="879566"/>
            <a:ext cx="7663543" cy="4893647"/>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Kur’an’da </a:t>
            </a:r>
            <a:r>
              <a:rPr lang="tr-TR" sz="2400" dirty="0">
                <a:latin typeface="Adobe Caslon Pro"/>
              </a:rPr>
              <a:t>cehennem, ilahi </a:t>
            </a:r>
            <a:r>
              <a:rPr lang="tr-TR" sz="2400" dirty="0" smtClean="0">
                <a:latin typeface="Adobe Caslon Pro"/>
              </a:rPr>
              <a:t>buyruklara inanmayan</a:t>
            </a:r>
            <a:r>
              <a:rPr lang="tr-TR" sz="2400" dirty="0">
                <a:latin typeface="Adobe Caslon Pro"/>
              </a:rPr>
              <a:t>, itaat etmeyen, </a:t>
            </a:r>
            <a:r>
              <a:rPr lang="tr-TR" sz="2400" dirty="0" smtClean="0">
                <a:latin typeface="Adobe Caslon Pro"/>
              </a:rPr>
              <a:t>alaya alan </a:t>
            </a:r>
            <a:r>
              <a:rPr lang="tr-TR" sz="2400" dirty="0">
                <a:latin typeface="Adobe Caslon Pro"/>
              </a:rPr>
              <a:t>ve ahireti yalanlayan kimselerin</a:t>
            </a:r>
          </a:p>
          <a:p>
            <a:r>
              <a:rPr lang="tr-TR" sz="2400" dirty="0">
                <a:latin typeface="Adobe Caslon Pro"/>
              </a:rPr>
              <a:t>cezalandırılacağı bir yurt olarak </a:t>
            </a:r>
            <a:r>
              <a:rPr lang="tr-TR" sz="2400" dirty="0" smtClean="0">
                <a:latin typeface="Adobe Caslon Pro"/>
              </a:rPr>
              <a:t>tarif edilmektedir</a:t>
            </a:r>
            <a:r>
              <a:rPr lang="tr-TR" sz="2400" dirty="0">
                <a:latin typeface="Adobe Caslon Pro"/>
              </a:rPr>
              <a:t>. Cehennemin </a:t>
            </a:r>
            <a:r>
              <a:rPr lang="tr-TR" sz="2400" dirty="0" smtClean="0">
                <a:latin typeface="Adobe Caslon Pro"/>
              </a:rPr>
              <a:t>özelliğine ve </a:t>
            </a:r>
            <a:r>
              <a:rPr lang="tr-TR" sz="2400" dirty="0">
                <a:latin typeface="Adobe Caslon Pro"/>
              </a:rPr>
              <a:t>yapısına bağlı olarak farklı </a:t>
            </a:r>
            <a:r>
              <a:rPr lang="tr-TR" sz="2400" dirty="0" smtClean="0">
                <a:latin typeface="Adobe Caslon Pro"/>
              </a:rPr>
              <a:t>nitelendirmeler kullanılmaktadır</a:t>
            </a:r>
            <a:r>
              <a:rPr lang="tr-TR" sz="2400" dirty="0">
                <a:latin typeface="Adobe Caslon Pro"/>
              </a:rPr>
              <a:t>.</a:t>
            </a:r>
          </a:p>
          <a:p>
            <a:r>
              <a:rPr lang="tr-TR" sz="2400" dirty="0">
                <a:solidFill>
                  <a:srgbClr val="FF0000"/>
                </a:solidFill>
                <a:latin typeface="Adobe Caslon Pro"/>
              </a:rPr>
              <a:t>Aşağıdakilerden hangisi bu isimlendirmelerden</a:t>
            </a:r>
          </a:p>
          <a:p>
            <a:r>
              <a:rPr lang="tr-TR" sz="2400" dirty="0">
                <a:solidFill>
                  <a:srgbClr val="FF0000"/>
                </a:solidFill>
                <a:latin typeface="Adobe Caslon Pro"/>
              </a:rPr>
              <a:t>biri değildir?</a:t>
            </a:r>
          </a:p>
          <a:p>
            <a:r>
              <a:rPr lang="tr-TR" sz="2400" dirty="0">
                <a:latin typeface="Adobe Caslon Pro"/>
              </a:rPr>
              <a:t>A) </a:t>
            </a:r>
            <a:r>
              <a:rPr lang="tr-TR" sz="2400" dirty="0" err="1">
                <a:latin typeface="Adobe Caslon Pro"/>
              </a:rPr>
              <a:t>Hutama</a:t>
            </a:r>
            <a:endParaRPr lang="tr-TR" sz="2400" dirty="0">
              <a:latin typeface="Adobe Caslon Pro"/>
            </a:endParaRPr>
          </a:p>
          <a:p>
            <a:r>
              <a:rPr lang="tr-TR" sz="2400" dirty="0">
                <a:latin typeface="Adobe Caslon Pro"/>
              </a:rPr>
              <a:t>B) </a:t>
            </a:r>
            <a:r>
              <a:rPr lang="tr-TR" sz="2400" dirty="0" err="1">
                <a:latin typeface="Adobe Caslon Pro"/>
              </a:rPr>
              <a:t>Levvame</a:t>
            </a:r>
            <a:endParaRPr lang="tr-TR" sz="2400" dirty="0">
              <a:latin typeface="Adobe Caslon Pro"/>
            </a:endParaRPr>
          </a:p>
          <a:p>
            <a:r>
              <a:rPr lang="tr-TR" sz="2400" dirty="0">
                <a:latin typeface="Adobe Caslon Pro"/>
              </a:rPr>
              <a:t>C) </a:t>
            </a:r>
            <a:r>
              <a:rPr lang="tr-TR" sz="2400" dirty="0" err="1">
                <a:latin typeface="Adobe Caslon Pro"/>
              </a:rPr>
              <a:t>Cahim</a:t>
            </a:r>
            <a:endParaRPr lang="tr-TR" sz="2400" dirty="0">
              <a:latin typeface="Adobe Caslon Pro"/>
            </a:endParaRPr>
          </a:p>
          <a:p>
            <a:r>
              <a:rPr lang="tr-TR" sz="2400" dirty="0">
                <a:latin typeface="Adobe Caslon Pro"/>
              </a:rPr>
              <a:t>D) Sair</a:t>
            </a:r>
          </a:p>
          <a:p>
            <a:r>
              <a:rPr lang="tr-TR" sz="2400" dirty="0">
                <a:latin typeface="Adobe Caslon Pro"/>
              </a:rPr>
              <a:t>E) Haviye</a:t>
            </a:r>
          </a:p>
        </p:txBody>
      </p:sp>
    </p:spTree>
    <p:extLst>
      <p:ext uri="{BB962C8B-B14F-4D97-AF65-F5344CB8AC3E}">
        <p14:creationId xmlns:p14="http://schemas.microsoft.com/office/powerpoint/2010/main" val="35893663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18903" y="975360"/>
            <a:ext cx="9422674" cy="5262979"/>
          </a:xfrm>
          <a:prstGeom prst="rect">
            <a:avLst/>
          </a:prstGeom>
        </p:spPr>
        <p:txBody>
          <a:bodyPr wrap="square">
            <a:spAutoFit/>
          </a:bodyPr>
          <a:lstStyle/>
          <a:p>
            <a:r>
              <a:rPr lang="tr-TR" sz="2800" dirty="0" smtClean="0">
                <a:solidFill>
                  <a:srgbClr val="FF0000"/>
                </a:solidFill>
                <a:latin typeface="Adobe Caslon Pro"/>
              </a:rPr>
              <a:t>AHİRET /MEAD</a:t>
            </a:r>
            <a:endParaRPr lang="tr-TR" sz="2800" dirty="0">
              <a:solidFill>
                <a:srgbClr val="FF0000"/>
              </a:solidFill>
              <a:latin typeface="Adobe Caslon Pro"/>
            </a:endParaRPr>
          </a:p>
          <a:p>
            <a:r>
              <a:rPr lang="tr-TR" sz="2800" dirty="0" smtClean="0">
                <a:latin typeface="Adobe Caslon Pro"/>
              </a:rPr>
              <a:t>Dünya </a:t>
            </a:r>
            <a:r>
              <a:rPr lang="tr-TR" sz="2800" dirty="0">
                <a:latin typeface="Adobe Caslon Pro"/>
              </a:rPr>
              <a:t>hayatından sonra başlayıp devam edecek olan, insanın dünyada </a:t>
            </a:r>
            <a:r>
              <a:rPr lang="tr-TR" sz="2800" dirty="0" smtClean="0">
                <a:latin typeface="Adobe Caslon Pro"/>
              </a:rPr>
              <a:t>yapıp ettiklerinin </a:t>
            </a:r>
            <a:r>
              <a:rPr lang="tr-TR" sz="2800" dirty="0">
                <a:latin typeface="Adobe Caslon Pro"/>
              </a:rPr>
              <a:t>karşılığını ödül ve ceza olarak göreceği sonsuz hayat. İslam’ın </a:t>
            </a:r>
            <a:r>
              <a:rPr lang="tr-TR" sz="2800" dirty="0" smtClean="0">
                <a:latin typeface="Adobe Caslon Pro"/>
              </a:rPr>
              <a:t>temel inanç </a:t>
            </a:r>
            <a:r>
              <a:rPr lang="tr-TR" sz="2800" dirty="0">
                <a:latin typeface="Adobe Caslon Pro"/>
              </a:rPr>
              <a:t>esaslarından biri</a:t>
            </a:r>
            <a:r>
              <a:rPr lang="tr-TR" sz="2800" dirty="0" smtClean="0">
                <a:latin typeface="Adobe Caslon Pro"/>
              </a:rPr>
              <a:t>.</a:t>
            </a:r>
          </a:p>
          <a:p>
            <a:r>
              <a:rPr lang="tr-TR" sz="2800" dirty="0" smtClean="0">
                <a:latin typeface="Adobe Caslon Pro"/>
              </a:rPr>
              <a:t>Kur’an-ı Kerim, Ahiret inancını bütün peygamberlerin tebliğ ettiğini haber verir.</a:t>
            </a:r>
          </a:p>
          <a:p>
            <a:r>
              <a:rPr lang="tr-TR" sz="2800" dirty="0" smtClean="0">
                <a:latin typeface="Adobe Caslon Pro"/>
              </a:rPr>
              <a:t>El-</a:t>
            </a:r>
            <a:r>
              <a:rPr lang="tr-TR" sz="2800" dirty="0" err="1" smtClean="0">
                <a:latin typeface="Adobe Caslon Pro"/>
              </a:rPr>
              <a:t>yevmü’l</a:t>
            </a:r>
            <a:r>
              <a:rPr lang="tr-TR" sz="2800" dirty="0" smtClean="0">
                <a:latin typeface="Adobe Caslon Pro"/>
              </a:rPr>
              <a:t>-ahir/son gün</a:t>
            </a:r>
          </a:p>
          <a:p>
            <a:r>
              <a:rPr lang="tr-TR" sz="2800" dirty="0" err="1">
                <a:latin typeface="Adobe Caslon Pro"/>
              </a:rPr>
              <a:t>D</a:t>
            </a:r>
            <a:r>
              <a:rPr lang="tr-TR" sz="2800" dirty="0" err="1" smtClean="0">
                <a:latin typeface="Adobe Caslon Pro"/>
              </a:rPr>
              <a:t>ârü’l-ahira</a:t>
            </a:r>
            <a:r>
              <a:rPr lang="tr-TR" sz="2800" dirty="0" smtClean="0">
                <a:latin typeface="Adobe Caslon Pro"/>
              </a:rPr>
              <a:t> / son ikamet mahalli</a:t>
            </a:r>
          </a:p>
          <a:p>
            <a:r>
              <a:rPr lang="tr-TR" sz="2800" dirty="0" err="1" smtClean="0">
                <a:latin typeface="Adobe Caslon Pro"/>
              </a:rPr>
              <a:t>Yevmü’l-ba’s</a:t>
            </a:r>
            <a:r>
              <a:rPr lang="tr-TR" sz="2800" dirty="0" smtClean="0">
                <a:latin typeface="Adobe Caslon Pro"/>
              </a:rPr>
              <a:t> / diriliş günü</a:t>
            </a:r>
          </a:p>
          <a:p>
            <a:r>
              <a:rPr lang="tr-TR" sz="2800" dirty="0" err="1" smtClean="0">
                <a:latin typeface="Adobe Caslon Pro"/>
              </a:rPr>
              <a:t>Yevmü’l-Kıyame</a:t>
            </a:r>
            <a:r>
              <a:rPr lang="tr-TR" sz="2800" dirty="0" smtClean="0">
                <a:latin typeface="Adobe Caslon Pro"/>
              </a:rPr>
              <a:t> / kıyamet günü</a:t>
            </a:r>
          </a:p>
          <a:p>
            <a:r>
              <a:rPr lang="tr-TR" sz="2800" dirty="0" err="1" smtClean="0">
                <a:latin typeface="Adobe Caslon Pro"/>
              </a:rPr>
              <a:t>Yevmü’d-dîn</a:t>
            </a:r>
            <a:r>
              <a:rPr lang="tr-TR" sz="2800" dirty="0" smtClean="0">
                <a:latin typeface="Adobe Caslon Pro"/>
              </a:rPr>
              <a:t>, </a:t>
            </a:r>
            <a:r>
              <a:rPr lang="tr-TR" sz="2800" dirty="0" err="1" smtClean="0">
                <a:latin typeface="Adobe Caslon Pro"/>
              </a:rPr>
              <a:t>yevmü’l-hisab</a:t>
            </a:r>
            <a:r>
              <a:rPr lang="tr-TR" sz="2800" dirty="0" smtClean="0">
                <a:latin typeface="Adobe Caslon Pro"/>
              </a:rPr>
              <a:t>, </a:t>
            </a:r>
            <a:r>
              <a:rPr lang="tr-TR" sz="2800" dirty="0" err="1" smtClean="0">
                <a:latin typeface="Adobe Caslon Pro"/>
              </a:rPr>
              <a:t>yevmü’l-hulûd</a:t>
            </a:r>
            <a:r>
              <a:rPr lang="tr-TR" sz="2800" dirty="0" smtClean="0">
                <a:latin typeface="Adobe Caslon Pro"/>
              </a:rPr>
              <a:t>, </a:t>
            </a:r>
          </a:p>
          <a:p>
            <a:r>
              <a:rPr lang="tr-TR" sz="2800" dirty="0" err="1" smtClean="0">
                <a:latin typeface="Adobe Caslon Pro"/>
              </a:rPr>
              <a:t>Yevmü’l-hasre</a:t>
            </a:r>
            <a:r>
              <a:rPr lang="tr-TR" sz="2800" dirty="0" smtClean="0">
                <a:latin typeface="Adobe Caslon Pro"/>
              </a:rPr>
              <a:t> / Pişmanlık günü</a:t>
            </a:r>
            <a:endParaRPr lang="tr-TR" sz="2800" dirty="0">
              <a:latin typeface="Adobe Caslon Pro"/>
            </a:endParaRPr>
          </a:p>
        </p:txBody>
      </p:sp>
    </p:spTree>
    <p:extLst>
      <p:ext uri="{BB962C8B-B14F-4D97-AF65-F5344CB8AC3E}">
        <p14:creationId xmlns:p14="http://schemas.microsoft.com/office/powerpoint/2010/main" val="24723188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18903" y="975360"/>
            <a:ext cx="9109165" cy="5016758"/>
          </a:xfrm>
          <a:prstGeom prst="rect">
            <a:avLst/>
          </a:prstGeom>
        </p:spPr>
        <p:txBody>
          <a:bodyPr wrap="square">
            <a:spAutoFit/>
          </a:bodyPr>
          <a:lstStyle/>
          <a:p>
            <a:r>
              <a:rPr lang="tr-TR" sz="3200" dirty="0">
                <a:solidFill>
                  <a:srgbClr val="FF0000"/>
                </a:solidFill>
                <a:latin typeface="Adobe Caslon Pro"/>
              </a:rPr>
              <a:t>AHİRETE İMAN</a:t>
            </a:r>
          </a:p>
          <a:p>
            <a:r>
              <a:rPr lang="tr-TR" sz="3200" dirty="0">
                <a:latin typeface="Adobe Caslon Pro"/>
              </a:rPr>
              <a:t>Ahiret hayatının olması, insanın dünya hayatını anlamlı kılar. </a:t>
            </a:r>
            <a:endParaRPr lang="tr-TR" sz="3200" dirty="0" smtClean="0">
              <a:latin typeface="Adobe Caslon Pro"/>
            </a:endParaRPr>
          </a:p>
          <a:p>
            <a:r>
              <a:rPr lang="tr-TR" sz="3200" dirty="0" smtClean="0">
                <a:latin typeface="Adobe Caslon Pro"/>
              </a:rPr>
              <a:t>Dünya hayatının kendisi </a:t>
            </a:r>
            <a:r>
              <a:rPr lang="tr-TR" sz="3200" dirty="0">
                <a:latin typeface="Adobe Caslon Pro"/>
              </a:rPr>
              <a:t>için bir sınav olduğunu bilen insan yeryüzündeki sorumluluğunu doğru algılar.</a:t>
            </a:r>
          </a:p>
          <a:p>
            <a:r>
              <a:rPr lang="tr-TR" sz="3200" dirty="0">
                <a:latin typeface="Adobe Caslon Pro"/>
              </a:rPr>
              <a:t>Bu sorumluluk duygusuyla dünya hayatının bir imtihan yurdu olduğunu ve burada yapıp</a:t>
            </a:r>
          </a:p>
          <a:p>
            <a:r>
              <a:rPr lang="tr-TR" sz="3200" dirty="0">
                <a:latin typeface="Adobe Caslon Pro"/>
              </a:rPr>
              <a:t>ettiği hiçbir şeyin karşılıksız kalmayacağı bilinci ile hareket eder.</a:t>
            </a:r>
          </a:p>
        </p:txBody>
      </p:sp>
    </p:spTree>
    <p:extLst>
      <p:ext uri="{BB962C8B-B14F-4D97-AF65-F5344CB8AC3E}">
        <p14:creationId xmlns:p14="http://schemas.microsoft.com/office/powerpoint/2010/main" val="428720941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0525" y="505097"/>
            <a:ext cx="10014857" cy="5016758"/>
          </a:xfrm>
          <a:prstGeom prst="rect">
            <a:avLst/>
          </a:prstGeom>
        </p:spPr>
        <p:txBody>
          <a:bodyPr wrap="square">
            <a:spAutoFit/>
          </a:bodyPr>
          <a:lstStyle/>
          <a:p>
            <a:r>
              <a:rPr lang="tr-TR" sz="3200" dirty="0">
                <a:latin typeface="Adobe Caslon Pro"/>
              </a:rPr>
              <a:t>Dünya hayatının </a:t>
            </a:r>
            <a:r>
              <a:rPr lang="tr-TR" sz="3200" dirty="0" smtClean="0">
                <a:latin typeface="Adobe Caslon Pro"/>
              </a:rPr>
              <a:t>faniliğini idrak </a:t>
            </a:r>
            <a:r>
              <a:rPr lang="tr-TR" sz="3200" dirty="0">
                <a:latin typeface="Adobe Caslon Pro"/>
              </a:rPr>
              <a:t>eden ve ahirete </a:t>
            </a:r>
            <a:r>
              <a:rPr lang="tr-TR" sz="3200" dirty="0" smtClean="0">
                <a:latin typeface="Adobe Caslon Pro"/>
              </a:rPr>
              <a:t>inanan </a:t>
            </a:r>
            <a:r>
              <a:rPr lang="tr-TR" sz="3200" dirty="0">
                <a:latin typeface="Adobe Caslon Pro"/>
              </a:rPr>
              <a:t>kişi;</a:t>
            </a:r>
          </a:p>
          <a:p>
            <a:pPr marL="457200" indent="-457200">
              <a:buFont typeface="Arial" panose="020B0604020202020204" pitchFamily="34" charset="0"/>
              <a:buChar char="•"/>
            </a:pPr>
            <a:r>
              <a:rPr lang="tr-TR" sz="3200" dirty="0" smtClean="0">
                <a:latin typeface="Adobe Caslon Pro"/>
              </a:rPr>
              <a:t>Hayatın </a:t>
            </a:r>
            <a:r>
              <a:rPr lang="tr-TR" sz="3200" dirty="0">
                <a:latin typeface="Adobe Caslon Pro"/>
              </a:rPr>
              <a:t>zorluklarına sabreder ve kanaatkâr olur</a:t>
            </a:r>
            <a:r>
              <a:rPr lang="tr-TR" sz="3200" dirty="0" smtClean="0">
                <a:latin typeface="Adobe Caslon Pro"/>
              </a:rPr>
              <a:t>.</a:t>
            </a:r>
            <a:endParaRPr lang="tr-TR" sz="3200" dirty="0">
              <a:latin typeface="Adobe Caslon Pro"/>
            </a:endParaRPr>
          </a:p>
          <a:p>
            <a:pPr marL="457200" indent="-457200">
              <a:buFont typeface="Arial" panose="020B0604020202020204" pitchFamily="34" charset="0"/>
              <a:buChar char="•"/>
            </a:pPr>
            <a:r>
              <a:rPr lang="tr-TR" sz="3200" dirty="0" smtClean="0">
                <a:latin typeface="Adobe Caslon Pro"/>
              </a:rPr>
              <a:t>Dünyevi </a:t>
            </a:r>
            <a:r>
              <a:rPr lang="tr-TR" sz="3200" dirty="0">
                <a:latin typeface="Adobe Caslon Pro"/>
              </a:rPr>
              <a:t>menfaatlerin geçici birer araç olduğunu asıl amacın ise yüce </a:t>
            </a:r>
            <a:r>
              <a:rPr lang="tr-TR" sz="3200" dirty="0" smtClean="0">
                <a:latin typeface="Adobe Caslon Pro"/>
              </a:rPr>
              <a:t>Allah’ın rızasını </a:t>
            </a:r>
            <a:r>
              <a:rPr lang="tr-TR" sz="3200" dirty="0">
                <a:latin typeface="Adobe Caslon Pro"/>
              </a:rPr>
              <a:t>kazanmak olduğunu bilir</a:t>
            </a:r>
            <a:r>
              <a:rPr lang="tr-TR" sz="3200" dirty="0" smtClean="0">
                <a:latin typeface="Adobe Caslon Pro"/>
              </a:rPr>
              <a:t>.</a:t>
            </a:r>
          </a:p>
          <a:p>
            <a:pPr marL="457200" indent="-457200">
              <a:buFont typeface="Arial" panose="020B0604020202020204" pitchFamily="34" charset="0"/>
              <a:buChar char="•"/>
            </a:pPr>
            <a:r>
              <a:rPr lang="tr-TR" sz="3200" dirty="0">
                <a:latin typeface="Adobe Caslon Pro"/>
              </a:rPr>
              <a:t>Haksızlıklar karşısında ümitsizliğe düşmez. Mutlak adalet </a:t>
            </a:r>
            <a:r>
              <a:rPr lang="tr-TR" sz="3200" dirty="0" smtClean="0">
                <a:latin typeface="Adobe Caslon Pro"/>
              </a:rPr>
              <a:t>ahirette gerçekleşeceğini </a:t>
            </a:r>
            <a:r>
              <a:rPr lang="tr-TR" sz="3200" dirty="0">
                <a:latin typeface="Adobe Caslon Pro"/>
              </a:rPr>
              <a:t>bilir ve böylece teselli bulur.</a:t>
            </a:r>
          </a:p>
          <a:p>
            <a:pPr marL="457200" indent="-457200">
              <a:buFont typeface="Arial" panose="020B0604020202020204" pitchFamily="34" charset="0"/>
              <a:buChar char="•"/>
            </a:pPr>
            <a:endParaRPr lang="tr-TR" sz="3200" dirty="0">
              <a:latin typeface="Adobe Caslon Pro"/>
            </a:endParaRPr>
          </a:p>
        </p:txBody>
      </p:sp>
    </p:spTree>
    <p:extLst>
      <p:ext uri="{BB962C8B-B14F-4D97-AF65-F5344CB8AC3E}">
        <p14:creationId xmlns:p14="http://schemas.microsoft.com/office/powerpoint/2010/main" val="10909471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92777" y="1018902"/>
            <a:ext cx="9474925" cy="3539430"/>
          </a:xfrm>
          <a:prstGeom prst="rect">
            <a:avLst/>
          </a:prstGeom>
        </p:spPr>
        <p:txBody>
          <a:bodyPr wrap="square">
            <a:spAutoFit/>
          </a:bodyPr>
          <a:lstStyle/>
          <a:p>
            <a:pPr marL="457200" indent="-457200">
              <a:buFont typeface="Arial" panose="020B0604020202020204" pitchFamily="34" charset="0"/>
              <a:buChar char="•"/>
            </a:pPr>
            <a:r>
              <a:rPr lang="tr-TR" sz="3200" dirty="0" smtClean="0">
                <a:latin typeface="Adobe Caslon Pro"/>
              </a:rPr>
              <a:t>Ahiretin </a:t>
            </a:r>
            <a:r>
              <a:rPr lang="tr-TR" sz="3200" dirty="0">
                <a:latin typeface="Adobe Caslon Pro"/>
              </a:rPr>
              <a:t>yeni bir başlangıç olduğunu bildiğinden inandığı değerler uğruna ölümü göze alacak kadar cesur ve güçlü </a:t>
            </a:r>
            <a:r>
              <a:rPr lang="tr-TR" sz="3200" dirty="0" smtClean="0">
                <a:latin typeface="Adobe Caslon Pro"/>
              </a:rPr>
              <a:t>olur.</a:t>
            </a:r>
          </a:p>
          <a:p>
            <a:pPr marL="457200" indent="-457200">
              <a:buFont typeface="Arial" panose="020B0604020202020204" pitchFamily="34" charset="0"/>
              <a:buChar char="•"/>
            </a:pPr>
            <a:r>
              <a:rPr lang="tr-TR" sz="3200" dirty="0" smtClean="0">
                <a:latin typeface="Adobe Caslon Pro"/>
              </a:rPr>
              <a:t>Hesaba </a:t>
            </a:r>
            <a:r>
              <a:rPr lang="tr-TR" sz="3200" dirty="0">
                <a:latin typeface="Adobe Caslon Pro"/>
              </a:rPr>
              <a:t>çekileceğini bildiğinden kötülüklerden uzak durur ve böylece </a:t>
            </a:r>
            <a:r>
              <a:rPr lang="tr-TR" sz="3200" dirty="0" smtClean="0">
                <a:latin typeface="Adobe Caslon Pro"/>
              </a:rPr>
              <a:t>dünyada daha </a:t>
            </a:r>
            <a:r>
              <a:rPr lang="tr-TR" sz="3200" dirty="0">
                <a:latin typeface="Adobe Caslon Pro"/>
              </a:rPr>
              <a:t>mutlu ve huzurlu olur</a:t>
            </a:r>
            <a:r>
              <a:rPr lang="tr-TR" sz="3200" dirty="0" smtClean="0">
                <a:latin typeface="Adobe Caslon Pro"/>
              </a:rPr>
              <a:t>.</a:t>
            </a:r>
          </a:p>
          <a:p>
            <a:pPr marL="457200" indent="-457200">
              <a:buFont typeface="Arial" panose="020B0604020202020204" pitchFamily="34" charset="0"/>
              <a:buChar char="•"/>
            </a:pPr>
            <a:r>
              <a:rPr lang="tr-TR" sz="3200" dirty="0" smtClean="0">
                <a:latin typeface="Adobe Caslon Pro"/>
              </a:rPr>
              <a:t>Ölüm ve yok olma korkusu yaşamaz.</a:t>
            </a:r>
            <a:endParaRPr lang="tr-TR" sz="3200" dirty="0">
              <a:latin typeface="Adobe Caslon Pro"/>
            </a:endParaRPr>
          </a:p>
        </p:txBody>
      </p:sp>
    </p:spTree>
    <p:extLst>
      <p:ext uri="{BB962C8B-B14F-4D97-AF65-F5344CB8AC3E}">
        <p14:creationId xmlns:p14="http://schemas.microsoft.com/office/powerpoint/2010/main" val="41546496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62445" y="531224"/>
            <a:ext cx="10450285" cy="5016758"/>
          </a:xfrm>
          <a:prstGeom prst="rect">
            <a:avLst/>
          </a:prstGeom>
        </p:spPr>
        <p:txBody>
          <a:bodyPr wrap="square">
            <a:spAutoFit/>
          </a:bodyPr>
          <a:lstStyle/>
          <a:p>
            <a:r>
              <a:rPr lang="tr-TR" sz="3200" dirty="0" smtClean="0">
                <a:solidFill>
                  <a:srgbClr val="FF0000"/>
                </a:solidFill>
                <a:latin typeface="Adobe Caslon Pro"/>
              </a:rPr>
              <a:t>KADER</a:t>
            </a:r>
            <a:endParaRPr lang="tr-TR" sz="3200" dirty="0">
              <a:solidFill>
                <a:srgbClr val="FF0000"/>
              </a:solidFill>
              <a:latin typeface="Adobe Caslon Pro"/>
            </a:endParaRPr>
          </a:p>
          <a:p>
            <a:r>
              <a:rPr lang="tr-TR" sz="3200" dirty="0">
                <a:latin typeface="Adobe Caslon Pro"/>
              </a:rPr>
              <a:t>Sözlükte, “bir şeyin ölçüsü, sınırı, miktarı ve değeri” gibi anlamlara gelen </a:t>
            </a:r>
            <a:r>
              <a:rPr lang="tr-TR" sz="3200" dirty="0" smtClean="0">
                <a:solidFill>
                  <a:srgbClr val="FF0000"/>
                </a:solidFill>
                <a:latin typeface="Adobe Caslon Pro"/>
              </a:rPr>
              <a:t>kader</a:t>
            </a:r>
            <a:r>
              <a:rPr lang="tr-TR" sz="3200" dirty="0" smtClean="0">
                <a:latin typeface="Adobe Caslon Pro"/>
              </a:rPr>
              <a:t>, terim </a:t>
            </a:r>
            <a:r>
              <a:rPr lang="tr-TR" sz="3200" dirty="0">
                <a:latin typeface="Adobe Caslon Pro"/>
              </a:rPr>
              <a:t>olarak “Allah’ın </a:t>
            </a:r>
            <a:r>
              <a:rPr lang="tr-TR" sz="3200" dirty="0" smtClean="0">
                <a:latin typeface="Adobe Caslon Pro"/>
              </a:rPr>
              <a:t>kainatı içindekilerle beraber bir ölçü ve düzene göre yaratmasıdır. </a:t>
            </a:r>
          </a:p>
          <a:p>
            <a:r>
              <a:rPr lang="tr-TR" sz="3200" dirty="0" smtClean="0">
                <a:solidFill>
                  <a:srgbClr val="7030A0"/>
                </a:solidFill>
                <a:latin typeface="Adobe Caslon Pro"/>
              </a:rPr>
              <a:t>“</a:t>
            </a:r>
            <a:r>
              <a:rPr lang="tr-TR" sz="3200" dirty="0">
                <a:solidFill>
                  <a:srgbClr val="7030A0"/>
                </a:solidFill>
                <a:latin typeface="Adobe Caslon Pro"/>
              </a:rPr>
              <a:t>Biz her şeyi bir </a:t>
            </a:r>
            <a:r>
              <a:rPr lang="tr-TR" sz="3200" dirty="0" smtClean="0">
                <a:solidFill>
                  <a:srgbClr val="7030A0"/>
                </a:solidFill>
                <a:latin typeface="Adobe Caslon Pro"/>
              </a:rPr>
              <a:t>ölçüye göre </a:t>
            </a:r>
            <a:r>
              <a:rPr lang="tr-TR" sz="3200" dirty="0">
                <a:solidFill>
                  <a:srgbClr val="7030A0"/>
                </a:solidFill>
                <a:latin typeface="Adobe Caslon Pro"/>
              </a:rPr>
              <a:t>yaratmışızdır” (Kamer/49) </a:t>
            </a:r>
            <a:r>
              <a:rPr lang="tr-TR" sz="3200" dirty="0">
                <a:latin typeface="Adobe Caslon Pro"/>
              </a:rPr>
              <a:t>ayetinde geçen </a:t>
            </a:r>
            <a:r>
              <a:rPr lang="tr-TR" sz="3200" i="1" dirty="0">
                <a:latin typeface="Adobe Caslon Pro"/>
              </a:rPr>
              <a:t>kader </a:t>
            </a:r>
            <a:r>
              <a:rPr lang="tr-TR" sz="3200" dirty="0">
                <a:latin typeface="Adobe Caslon Pro"/>
              </a:rPr>
              <a:t>kelimesi “her şeyi bir ölçü ve</a:t>
            </a:r>
          </a:p>
          <a:p>
            <a:r>
              <a:rPr lang="tr-TR" sz="3200" dirty="0">
                <a:latin typeface="Adobe Caslon Pro"/>
              </a:rPr>
              <a:t>düzene göre tanzim etme “ manasındadır. </a:t>
            </a:r>
            <a:endParaRPr lang="tr-TR" sz="3200" dirty="0" smtClean="0">
              <a:latin typeface="Adobe Caslon Pro"/>
            </a:endParaRPr>
          </a:p>
          <a:p>
            <a:r>
              <a:rPr lang="tr-TR" sz="3200" dirty="0" smtClean="0">
                <a:latin typeface="Adobe Caslon Pro"/>
              </a:rPr>
              <a:t>Kader, Allah’ın her şeyi bilmesi ve varlıkları bir kanun ve sistem dahilinde yaratmasıdır.</a:t>
            </a:r>
            <a:endParaRPr lang="tr-TR" sz="3200" dirty="0">
              <a:latin typeface="Adobe Caslon Pro"/>
            </a:endParaRPr>
          </a:p>
        </p:txBody>
      </p:sp>
    </p:spTree>
    <p:extLst>
      <p:ext uri="{BB962C8B-B14F-4D97-AF65-F5344CB8AC3E}">
        <p14:creationId xmlns:p14="http://schemas.microsoft.com/office/powerpoint/2010/main" val="16427841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01783" y="609600"/>
            <a:ext cx="9448800" cy="4524315"/>
          </a:xfrm>
          <a:prstGeom prst="rect">
            <a:avLst/>
          </a:prstGeom>
        </p:spPr>
        <p:txBody>
          <a:bodyPr wrap="square">
            <a:spAutoFit/>
          </a:bodyPr>
          <a:lstStyle/>
          <a:p>
            <a:r>
              <a:rPr lang="tr-TR" sz="3200" dirty="0">
                <a:latin typeface="Adobe Caslon Pro"/>
              </a:rPr>
              <a:t>Kelamcılar, kader kelimesinin yaratılıştaki ölçü ve uyuma işaret ettiği </a:t>
            </a:r>
            <a:r>
              <a:rPr lang="tr-TR" sz="3200" dirty="0" smtClean="0">
                <a:latin typeface="Adobe Caslon Pro"/>
              </a:rPr>
              <a:t>hususuna vurgu </a:t>
            </a:r>
            <a:r>
              <a:rPr lang="tr-TR" sz="3200" dirty="0">
                <a:latin typeface="Adobe Caslon Pro"/>
              </a:rPr>
              <a:t>yaparlar. </a:t>
            </a:r>
            <a:endParaRPr lang="tr-TR" sz="3200" dirty="0" smtClean="0">
              <a:latin typeface="Adobe Caslon Pro"/>
            </a:endParaRPr>
          </a:p>
          <a:p>
            <a:r>
              <a:rPr lang="tr-TR" sz="3200" dirty="0" smtClean="0">
                <a:latin typeface="Adobe Caslon Pro"/>
              </a:rPr>
              <a:t>Evrenin </a:t>
            </a:r>
            <a:r>
              <a:rPr lang="tr-TR" sz="3200" dirty="0">
                <a:latin typeface="Adobe Caslon Pro"/>
              </a:rPr>
              <a:t>yaratılışı bir kaderdir. </a:t>
            </a:r>
            <a:endParaRPr lang="tr-TR" sz="3200" dirty="0" smtClean="0">
              <a:latin typeface="Adobe Caslon Pro"/>
            </a:endParaRPr>
          </a:p>
          <a:p>
            <a:r>
              <a:rPr lang="tr-TR" sz="3200" dirty="0" smtClean="0">
                <a:latin typeface="Adobe Caslon Pro"/>
              </a:rPr>
              <a:t>Kader</a:t>
            </a:r>
            <a:r>
              <a:rPr lang="tr-TR" sz="3200" dirty="0">
                <a:latin typeface="Adobe Caslon Pro"/>
              </a:rPr>
              <a:t>, Allah’ın bütün kâinatı </a:t>
            </a:r>
            <a:r>
              <a:rPr lang="tr-TR" sz="3200" dirty="0" smtClean="0">
                <a:latin typeface="Adobe Caslon Pro"/>
              </a:rPr>
              <a:t>içindekilerle beraber </a:t>
            </a:r>
            <a:r>
              <a:rPr lang="tr-TR" sz="3200" dirty="0">
                <a:latin typeface="Adobe Caslon Pro"/>
              </a:rPr>
              <a:t>bir ölçü ve düzene göre yarattığını ve yaratılanlar arasında bir uyumu </a:t>
            </a:r>
            <a:r>
              <a:rPr lang="tr-TR" sz="3200" dirty="0" smtClean="0">
                <a:latin typeface="Adobe Caslon Pro"/>
              </a:rPr>
              <a:t>gözettiğini ifade </a:t>
            </a:r>
            <a:r>
              <a:rPr lang="tr-TR" sz="3200" dirty="0">
                <a:latin typeface="Adobe Caslon Pro"/>
              </a:rPr>
              <a:t>eder. </a:t>
            </a:r>
            <a:endParaRPr lang="tr-TR" sz="3200" dirty="0" smtClean="0">
              <a:latin typeface="Adobe Caslon Pro"/>
            </a:endParaRPr>
          </a:p>
          <a:p>
            <a:r>
              <a:rPr lang="tr-TR" sz="3200" dirty="0" smtClean="0">
                <a:latin typeface="Adobe Caslon Pro"/>
              </a:rPr>
              <a:t>Allah’ın </a:t>
            </a:r>
            <a:r>
              <a:rPr lang="tr-TR" sz="3200" dirty="0">
                <a:latin typeface="Adobe Caslon Pro"/>
              </a:rPr>
              <a:t>yaratma işi sürekli devam etmektedir. Hiçbir şey Allah’ın </a:t>
            </a:r>
            <a:r>
              <a:rPr lang="tr-TR" sz="3200" dirty="0" smtClean="0">
                <a:latin typeface="Adobe Caslon Pro"/>
              </a:rPr>
              <a:t>kendisi için </a:t>
            </a:r>
            <a:r>
              <a:rPr lang="tr-TR" sz="3200" dirty="0">
                <a:latin typeface="Adobe Caslon Pro"/>
              </a:rPr>
              <a:t>takdir ettiği sınırları dışına çıkamaz.</a:t>
            </a:r>
          </a:p>
        </p:txBody>
      </p:sp>
    </p:spTree>
    <p:extLst>
      <p:ext uri="{BB962C8B-B14F-4D97-AF65-F5344CB8AC3E}">
        <p14:creationId xmlns:p14="http://schemas.microsoft.com/office/powerpoint/2010/main" val="1907783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01783" y="609600"/>
            <a:ext cx="9448800" cy="584775"/>
          </a:xfrm>
          <a:prstGeom prst="rect">
            <a:avLst/>
          </a:prstGeom>
        </p:spPr>
        <p:txBody>
          <a:bodyPr wrap="square">
            <a:spAutoFit/>
          </a:bodyPr>
          <a:lstStyle/>
          <a:p>
            <a:r>
              <a:rPr lang="tr-TR" sz="3200" dirty="0" smtClean="0">
                <a:solidFill>
                  <a:schemeClr val="accent1"/>
                </a:solidFill>
                <a:latin typeface="Adobe Caslon Pro"/>
              </a:rPr>
              <a:t>BİR KAVRAM</a:t>
            </a:r>
            <a:endParaRPr lang="tr-TR" sz="3200" dirty="0">
              <a:solidFill>
                <a:schemeClr val="accent1"/>
              </a:solidFill>
              <a:latin typeface="Adobe Caslon Pro"/>
            </a:endParaRPr>
          </a:p>
        </p:txBody>
      </p:sp>
      <p:sp>
        <p:nvSpPr>
          <p:cNvPr id="4" name="Dikdörtgen 3"/>
          <p:cNvSpPr/>
          <p:nvPr/>
        </p:nvSpPr>
        <p:spPr>
          <a:xfrm>
            <a:off x="1030778" y="1443841"/>
            <a:ext cx="9318567" cy="4524315"/>
          </a:xfrm>
          <a:prstGeom prst="rect">
            <a:avLst/>
          </a:prstGeom>
        </p:spPr>
        <p:txBody>
          <a:bodyPr wrap="square">
            <a:spAutoFit/>
          </a:bodyPr>
          <a:lstStyle/>
          <a:p>
            <a:r>
              <a:rPr lang="tr-TR" sz="2400" u="sng" dirty="0">
                <a:latin typeface="Adobe Caslon Pro"/>
              </a:rPr>
              <a:t>Kaza: </a:t>
            </a:r>
            <a:endParaRPr lang="tr-TR" sz="2400" u="sng" dirty="0" smtClean="0">
              <a:latin typeface="Adobe Caslon Pro"/>
            </a:endParaRPr>
          </a:p>
          <a:p>
            <a:r>
              <a:rPr lang="tr-TR" sz="2400" dirty="0" smtClean="0">
                <a:latin typeface="Adobe Caslon Pro"/>
              </a:rPr>
              <a:t>Emir</a:t>
            </a:r>
            <a:r>
              <a:rPr lang="tr-TR" sz="2400" dirty="0">
                <a:latin typeface="Adobe Caslon Pro"/>
              </a:rPr>
              <a:t>, hüküm, yargılama, ilan, beyan ve yaratma, herhangi bir şeyi </a:t>
            </a:r>
            <a:r>
              <a:rPr lang="tr-TR" sz="2400" dirty="0" smtClean="0">
                <a:latin typeface="Adobe Caslon Pro"/>
              </a:rPr>
              <a:t>tamamlamak</a:t>
            </a:r>
            <a:r>
              <a:rPr lang="tr-TR" sz="2400" dirty="0">
                <a:latin typeface="Adobe Caslon Pro"/>
              </a:rPr>
              <a:t>.</a:t>
            </a:r>
          </a:p>
          <a:p>
            <a:r>
              <a:rPr lang="tr-TR" sz="2400" dirty="0">
                <a:latin typeface="Adobe Caslon Pro"/>
              </a:rPr>
              <a:t>Allah’ın ezelde irade ve takdir ettiği şeylerin, yeri ve zamanı gelince, ezeldeki </a:t>
            </a:r>
            <a:r>
              <a:rPr lang="tr-TR" sz="2400" dirty="0" smtClean="0">
                <a:latin typeface="Adobe Caslon Pro"/>
              </a:rPr>
              <a:t>ilim, irade </a:t>
            </a:r>
            <a:r>
              <a:rPr lang="tr-TR" sz="2400" dirty="0">
                <a:latin typeface="Adobe Caslon Pro"/>
              </a:rPr>
              <a:t>ve takdire uygun olarak Allah’ın yaratması ile varlık alanına çıkması.</a:t>
            </a:r>
          </a:p>
          <a:p>
            <a:endParaRPr lang="tr-TR" sz="2400" dirty="0">
              <a:latin typeface="Adobe Caslon Pro"/>
            </a:endParaRPr>
          </a:p>
          <a:p>
            <a:r>
              <a:rPr lang="tr-TR" sz="2400" u="sng" dirty="0">
                <a:latin typeface="Adobe Caslon Pro"/>
              </a:rPr>
              <a:t>Kader: </a:t>
            </a:r>
            <a:endParaRPr lang="tr-TR" sz="2400" u="sng" dirty="0" smtClean="0">
              <a:latin typeface="Adobe Caslon Pro"/>
            </a:endParaRPr>
          </a:p>
          <a:p>
            <a:r>
              <a:rPr lang="tr-TR" sz="2400" dirty="0" smtClean="0">
                <a:latin typeface="Adobe Caslon Pro"/>
              </a:rPr>
              <a:t>Bir </a:t>
            </a:r>
            <a:r>
              <a:rPr lang="tr-TR" sz="2400" dirty="0">
                <a:latin typeface="Adobe Caslon Pro"/>
              </a:rPr>
              <a:t>şeyin ölçüsü ve miktarı. Evrende meydana gelen varlık ve olayların </a:t>
            </a:r>
            <a:r>
              <a:rPr lang="tr-TR" sz="2400" dirty="0" smtClean="0">
                <a:latin typeface="Adobe Caslon Pro"/>
              </a:rPr>
              <a:t>haiz olacakları </a:t>
            </a:r>
            <a:r>
              <a:rPr lang="tr-TR" sz="2400" dirty="0">
                <a:latin typeface="Adobe Caslon Pro"/>
              </a:rPr>
              <a:t>bütün halleri, sebepleri ve şartları ile varlık âlemine gelecekleri </a:t>
            </a:r>
            <a:r>
              <a:rPr lang="tr-TR" sz="2400" dirty="0" smtClean="0">
                <a:latin typeface="Adobe Caslon Pro"/>
              </a:rPr>
              <a:t>zaman ve </a:t>
            </a:r>
            <a:r>
              <a:rPr lang="tr-TR" sz="2400" dirty="0">
                <a:latin typeface="Adobe Caslon Pro"/>
              </a:rPr>
              <a:t>mekânlarıyla birlikte her şeyin Allah tarafından belirlenmesi ve bir düzen </a:t>
            </a:r>
            <a:r>
              <a:rPr lang="tr-TR" sz="2400" dirty="0" smtClean="0">
                <a:latin typeface="Adobe Caslon Pro"/>
              </a:rPr>
              <a:t>içinde tertip </a:t>
            </a:r>
            <a:r>
              <a:rPr lang="tr-TR" sz="2400" dirty="0">
                <a:latin typeface="Adobe Caslon Pro"/>
              </a:rPr>
              <a:t>edilmesi.</a:t>
            </a:r>
          </a:p>
        </p:txBody>
      </p:sp>
    </p:spTree>
    <p:extLst>
      <p:ext uri="{BB962C8B-B14F-4D97-AF65-F5344CB8AC3E}">
        <p14:creationId xmlns:p14="http://schemas.microsoft.com/office/powerpoint/2010/main" val="14648909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09599" y="522514"/>
            <a:ext cx="10833464" cy="4401205"/>
          </a:xfrm>
          <a:prstGeom prst="rect">
            <a:avLst/>
          </a:prstGeom>
        </p:spPr>
        <p:txBody>
          <a:bodyPr wrap="square">
            <a:spAutoFit/>
          </a:bodyPr>
          <a:lstStyle/>
          <a:p>
            <a:r>
              <a:rPr lang="tr-TR" sz="2800" dirty="0" smtClean="0">
                <a:solidFill>
                  <a:srgbClr val="FF0000"/>
                </a:solidFill>
                <a:latin typeface="Adobe Caslon Pro"/>
              </a:rPr>
              <a:t>NOT:</a:t>
            </a:r>
          </a:p>
          <a:p>
            <a:r>
              <a:rPr lang="tr-TR" sz="2800" dirty="0" smtClean="0">
                <a:latin typeface="Adobe Caslon Pro"/>
              </a:rPr>
              <a:t>“</a:t>
            </a:r>
            <a:r>
              <a:rPr lang="tr-TR" sz="2800" dirty="0" err="1" smtClean="0">
                <a:latin typeface="Adobe Caslon Pro"/>
              </a:rPr>
              <a:t>Sünnetullah</a:t>
            </a:r>
            <a:r>
              <a:rPr lang="tr-TR" sz="2800" dirty="0">
                <a:latin typeface="Adobe Caslon Pro"/>
              </a:rPr>
              <a:t>”, Allah’ın kâinattaki uyumu tesis etmek için koyduğu yasalara denir. </a:t>
            </a:r>
            <a:endParaRPr lang="tr-TR" sz="2800" dirty="0" smtClean="0">
              <a:latin typeface="Adobe Caslon Pro"/>
            </a:endParaRPr>
          </a:p>
          <a:p>
            <a:r>
              <a:rPr lang="tr-TR" sz="2800" dirty="0" smtClean="0">
                <a:latin typeface="Adobe Caslon Pro"/>
              </a:rPr>
              <a:t>Bu</a:t>
            </a:r>
            <a:r>
              <a:rPr lang="tr-TR" sz="2800" dirty="0">
                <a:latin typeface="Adobe Caslon Pro"/>
              </a:rPr>
              <a:t>, </a:t>
            </a:r>
            <a:r>
              <a:rPr lang="tr-TR" sz="2800" dirty="0" smtClean="0">
                <a:latin typeface="Adobe Caslon Pro"/>
              </a:rPr>
              <a:t>kader olarak </a:t>
            </a:r>
            <a:r>
              <a:rPr lang="tr-TR" sz="2800" dirty="0">
                <a:latin typeface="Adobe Caslon Pro"/>
              </a:rPr>
              <a:t>da adlandırılır. </a:t>
            </a:r>
            <a:endParaRPr lang="tr-TR" sz="2800" dirty="0" smtClean="0">
              <a:latin typeface="Adobe Caslon Pro"/>
            </a:endParaRPr>
          </a:p>
          <a:p>
            <a:r>
              <a:rPr lang="tr-TR" sz="2800" dirty="0" smtClean="0">
                <a:solidFill>
                  <a:srgbClr val="FF0000"/>
                </a:solidFill>
                <a:latin typeface="Adobe Caslon Pro"/>
              </a:rPr>
              <a:t>İlahi yasalar; </a:t>
            </a:r>
          </a:p>
          <a:p>
            <a:r>
              <a:rPr lang="tr-TR" sz="2800" dirty="0" smtClean="0">
                <a:latin typeface="Adobe Caslon Pro"/>
              </a:rPr>
              <a:t>1-Evrenin yaratılışı ve maddeler arası ilişkileri ifade eden “fiziksel </a:t>
            </a:r>
            <a:r>
              <a:rPr lang="tr-TR" sz="2800" dirty="0">
                <a:latin typeface="Adobe Caslon Pro"/>
              </a:rPr>
              <a:t>yasalar</a:t>
            </a:r>
            <a:r>
              <a:rPr lang="tr-TR" sz="2800" dirty="0" smtClean="0">
                <a:latin typeface="Adobe Caslon Pro"/>
              </a:rPr>
              <a:t>”,</a:t>
            </a:r>
          </a:p>
          <a:p>
            <a:r>
              <a:rPr lang="tr-TR" sz="2800" dirty="0" smtClean="0">
                <a:latin typeface="Adobe Caslon Pro"/>
              </a:rPr>
              <a:t>2-İnsan </a:t>
            </a:r>
            <a:r>
              <a:rPr lang="tr-TR" sz="2800" dirty="0">
                <a:latin typeface="Adobe Caslon Pro"/>
              </a:rPr>
              <a:t>ve diğer canlıların yaratılışını karşılayan “biyolojik yasalar” </a:t>
            </a:r>
            <a:endParaRPr lang="tr-TR" sz="2800" dirty="0" smtClean="0">
              <a:latin typeface="Adobe Caslon Pro"/>
            </a:endParaRPr>
          </a:p>
          <a:p>
            <a:r>
              <a:rPr lang="tr-TR" sz="2800" dirty="0" smtClean="0">
                <a:latin typeface="Adobe Caslon Pro"/>
              </a:rPr>
              <a:t>3-İnsan ve </a:t>
            </a:r>
            <a:r>
              <a:rPr lang="tr-TR" sz="2800" dirty="0">
                <a:latin typeface="Adobe Caslon Pro"/>
              </a:rPr>
              <a:t>toplum arasındaki ilişkileri düzenleyen “toplumsal yasalar” olmak üzere üç ana </a:t>
            </a:r>
            <a:r>
              <a:rPr lang="tr-TR" sz="2800" dirty="0" smtClean="0">
                <a:latin typeface="Adobe Caslon Pro"/>
              </a:rPr>
              <a:t>kısımdan oluşur</a:t>
            </a:r>
            <a:r>
              <a:rPr lang="tr-TR" sz="2800" dirty="0">
                <a:latin typeface="Adobe Caslon Pro"/>
              </a:rPr>
              <a:t>.</a:t>
            </a:r>
          </a:p>
        </p:txBody>
      </p:sp>
    </p:spTree>
    <p:extLst>
      <p:ext uri="{BB962C8B-B14F-4D97-AF65-F5344CB8AC3E}">
        <p14:creationId xmlns:p14="http://schemas.microsoft.com/office/powerpoint/2010/main" val="1471910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896983"/>
            <a:ext cx="8863149" cy="4524315"/>
          </a:xfrm>
          <a:prstGeom prst="rect">
            <a:avLst/>
          </a:prstGeom>
        </p:spPr>
        <p:txBody>
          <a:bodyPr wrap="square">
            <a:spAutoFit/>
          </a:bodyPr>
          <a:lstStyle/>
          <a:p>
            <a:r>
              <a:rPr lang="tr-TR" sz="3200" dirty="0" smtClean="0">
                <a:solidFill>
                  <a:srgbClr val="FF0000"/>
                </a:solidFill>
                <a:latin typeface="Adobe Caslon Pro" panose="0205050205050A020403"/>
              </a:rPr>
              <a:t>Kemâl </a:t>
            </a:r>
            <a:r>
              <a:rPr lang="tr-TR" sz="3200" dirty="0">
                <a:solidFill>
                  <a:srgbClr val="FF0000"/>
                </a:solidFill>
                <a:latin typeface="Adobe Caslon Pro" panose="0205050205050A020403"/>
              </a:rPr>
              <a:t>Delili: </a:t>
            </a:r>
            <a:endParaRPr lang="tr-TR" sz="3200" dirty="0" smtClean="0">
              <a:solidFill>
                <a:srgbClr val="FF0000"/>
              </a:solidFill>
              <a:latin typeface="Adobe Caslon Pro" panose="0205050205050A020403"/>
            </a:endParaRPr>
          </a:p>
          <a:p>
            <a:r>
              <a:rPr lang="tr-TR" sz="3200" dirty="0" smtClean="0">
                <a:latin typeface="Adobe Caslon Pro" panose="0205050205050A020403"/>
              </a:rPr>
              <a:t>Evrendeki </a:t>
            </a:r>
            <a:r>
              <a:rPr lang="tr-TR" sz="3200" dirty="0">
                <a:latin typeface="Adobe Caslon Pro" panose="0205050205050A020403"/>
              </a:rPr>
              <a:t>her şey, bir </a:t>
            </a:r>
            <a:r>
              <a:rPr lang="tr-TR" sz="3200" dirty="0" smtClean="0">
                <a:latin typeface="Adobe Caslon Pro" panose="0205050205050A020403"/>
              </a:rPr>
              <a:t>yönüyle eksiktir</a:t>
            </a:r>
            <a:r>
              <a:rPr lang="tr-TR" sz="3200" dirty="0">
                <a:latin typeface="Adobe Caslon Pro" panose="0205050205050A020403"/>
              </a:rPr>
              <a:t>. </a:t>
            </a:r>
            <a:endParaRPr lang="tr-TR" sz="3200" dirty="0" smtClean="0">
              <a:latin typeface="Adobe Caslon Pro" panose="0205050205050A020403"/>
            </a:endParaRPr>
          </a:p>
          <a:p>
            <a:r>
              <a:rPr lang="tr-TR" sz="3200" dirty="0" smtClean="0">
                <a:latin typeface="Adobe Caslon Pro" panose="0205050205050A020403"/>
              </a:rPr>
              <a:t>Allah </a:t>
            </a:r>
            <a:r>
              <a:rPr lang="tr-TR" sz="3200" dirty="0">
                <a:latin typeface="Adobe Caslon Pro" panose="0205050205050A020403"/>
              </a:rPr>
              <a:t>dışında hiçbir şey mükemmel değildir. Yetkinlik ve kusursuzluğa </a:t>
            </a:r>
            <a:r>
              <a:rPr lang="tr-TR" sz="3200" dirty="0" smtClean="0">
                <a:latin typeface="Adobe Caslon Pro" panose="0205050205050A020403"/>
              </a:rPr>
              <a:t>dair nitelikler </a:t>
            </a:r>
            <a:r>
              <a:rPr lang="tr-TR" sz="3200" dirty="0">
                <a:latin typeface="Adobe Caslon Pro" panose="0205050205050A020403"/>
              </a:rPr>
              <a:t>yalnızca Allah’a aittir. </a:t>
            </a:r>
            <a:endParaRPr lang="tr-TR" sz="3200" dirty="0" smtClean="0">
              <a:latin typeface="Adobe Caslon Pro" panose="0205050205050A020403"/>
            </a:endParaRPr>
          </a:p>
          <a:p>
            <a:r>
              <a:rPr lang="tr-TR" sz="3200" dirty="0" smtClean="0">
                <a:latin typeface="Adobe Caslon Pro" panose="0205050205050A020403"/>
              </a:rPr>
              <a:t>Kur’an’da O’nun </a:t>
            </a:r>
            <a:r>
              <a:rPr lang="tr-TR" sz="3200" dirty="0">
                <a:latin typeface="Adobe Caslon Pro" panose="0205050205050A020403"/>
              </a:rPr>
              <a:t>yüce </a:t>
            </a:r>
            <a:r>
              <a:rPr lang="tr-TR" sz="3200" dirty="0" smtClean="0">
                <a:latin typeface="Adobe Caslon Pro" panose="0205050205050A020403"/>
              </a:rPr>
              <a:t>isim ve sıfatları </a:t>
            </a:r>
            <a:r>
              <a:rPr lang="tr-TR" sz="3200" dirty="0">
                <a:latin typeface="Adobe Caslon Pro" panose="0205050205050A020403"/>
              </a:rPr>
              <a:t>söz konusu edilmiştir.</a:t>
            </a:r>
          </a:p>
          <a:p>
            <a:r>
              <a:rPr lang="tr-TR" sz="3200" dirty="0">
                <a:latin typeface="Adobe Caslon Pro" panose="0205050205050A020403"/>
              </a:rPr>
              <a:t>Kemal derecesine sahip bir yaratıcıya ulaşma düşüncesi </a:t>
            </a:r>
            <a:r>
              <a:rPr lang="tr-TR" sz="3200" dirty="0" smtClean="0">
                <a:latin typeface="Adobe Caslon Pro" panose="0205050205050A020403"/>
              </a:rPr>
              <a:t>O’nun </a:t>
            </a:r>
            <a:r>
              <a:rPr lang="tr-TR" sz="3200" dirty="0">
                <a:latin typeface="Adobe Caslon Pro" panose="0205050205050A020403"/>
              </a:rPr>
              <a:t>varlığının bir </a:t>
            </a:r>
            <a:r>
              <a:rPr lang="tr-TR" sz="3200" dirty="0" smtClean="0">
                <a:latin typeface="Adobe Caslon Pro" panose="0205050205050A020403"/>
              </a:rPr>
              <a:t>delilidir</a:t>
            </a:r>
            <a:r>
              <a:rPr lang="tr-TR" sz="3200" dirty="0">
                <a:latin typeface="Adobe Caslon Pro" panose="0205050205050A020403"/>
              </a:rPr>
              <a:t>.</a:t>
            </a:r>
          </a:p>
        </p:txBody>
      </p:sp>
    </p:spTree>
    <p:extLst>
      <p:ext uri="{BB962C8B-B14F-4D97-AF65-F5344CB8AC3E}">
        <p14:creationId xmlns:p14="http://schemas.microsoft.com/office/powerpoint/2010/main" val="40859814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444137" y="609600"/>
            <a:ext cx="10354492" cy="4031873"/>
          </a:xfrm>
          <a:prstGeom prst="rect">
            <a:avLst/>
          </a:prstGeom>
        </p:spPr>
        <p:txBody>
          <a:bodyPr wrap="square">
            <a:spAutoFit/>
          </a:bodyPr>
          <a:lstStyle/>
          <a:p>
            <a:r>
              <a:rPr lang="tr-TR" sz="3200" dirty="0">
                <a:solidFill>
                  <a:srgbClr val="FF0000"/>
                </a:solidFill>
                <a:latin typeface="Adobe Caslon Pro"/>
              </a:rPr>
              <a:t>İNSANIN KADERİ</a:t>
            </a:r>
          </a:p>
          <a:p>
            <a:r>
              <a:rPr lang="tr-TR" sz="3200" dirty="0">
                <a:latin typeface="Adobe Caslon Pro"/>
              </a:rPr>
              <a:t>İnsanın sahip olduğu her şey, Allah tarafından yaratılan ve kendisine </a:t>
            </a:r>
            <a:r>
              <a:rPr lang="tr-TR" sz="3200" dirty="0" smtClean="0">
                <a:latin typeface="Adobe Caslon Pro"/>
              </a:rPr>
              <a:t>verilen imkânlardan </a:t>
            </a:r>
            <a:r>
              <a:rPr lang="tr-TR" sz="3200" dirty="0">
                <a:latin typeface="Adobe Caslon Pro"/>
              </a:rPr>
              <a:t>oluşur. </a:t>
            </a:r>
            <a:endParaRPr lang="tr-TR" sz="3200" dirty="0" smtClean="0">
              <a:latin typeface="Adobe Caslon Pro"/>
            </a:endParaRPr>
          </a:p>
          <a:p>
            <a:r>
              <a:rPr lang="tr-TR" sz="3200" dirty="0" smtClean="0">
                <a:latin typeface="Adobe Caslon Pro"/>
              </a:rPr>
              <a:t>İnsanın</a:t>
            </a:r>
            <a:r>
              <a:rPr lang="tr-TR" sz="3200" dirty="0">
                <a:latin typeface="Adobe Caslon Pro"/>
              </a:rPr>
              <a:t>, iyilik ve kötülük yapabilecek şekilde yaratılması, akıl </a:t>
            </a:r>
            <a:r>
              <a:rPr lang="tr-TR" sz="3200" dirty="0" smtClean="0">
                <a:latin typeface="Adobe Caslon Pro"/>
              </a:rPr>
              <a:t>ve irade </a:t>
            </a:r>
            <a:r>
              <a:rPr lang="tr-TR" sz="3200" dirty="0">
                <a:latin typeface="Adobe Caslon Pro"/>
              </a:rPr>
              <a:t>gücünü kullanması gibi kendisine verilen kabiliyetler onun kaderini oluşturur.</a:t>
            </a:r>
          </a:p>
          <a:p>
            <a:r>
              <a:rPr lang="tr-TR" sz="3200" dirty="0">
                <a:latin typeface="Adobe Caslon Pro"/>
              </a:rPr>
              <a:t>Akıllı, özgür ve sorumlu bir varlık olma gibi özellikleri insanın kaderini </a:t>
            </a:r>
            <a:r>
              <a:rPr lang="tr-TR" sz="3200" dirty="0" smtClean="0">
                <a:latin typeface="Adobe Caslon Pro"/>
              </a:rPr>
              <a:t>belirleyen başlıca </a:t>
            </a:r>
            <a:r>
              <a:rPr lang="tr-TR" sz="3200" dirty="0">
                <a:latin typeface="Adobe Caslon Pro"/>
              </a:rPr>
              <a:t>hususlardır.</a:t>
            </a:r>
          </a:p>
        </p:txBody>
      </p:sp>
    </p:spTree>
    <p:extLst>
      <p:ext uri="{BB962C8B-B14F-4D97-AF65-F5344CB8AC3E}">
        <p14:creationId xmlns:p14="http://schemas.microsoft.com/office/powerpoint/2010/main" val="30647493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57645" y="783771"/>
            <a:ext cx="10685418" cy="4031873"/>
          </a:xfrm>
          <a:prstGeom prst="rect">
            <a:avLst/>
          </a:prstGeom>
        </p:spPr>
        <p:txBody>
          <a:bodyPr wrap="square">
            <a:spAutoFit/>
          </a:bodyPr>
          <a:lstStyle/>
          <a:p>
            <a:r>
              <a:rPr lang="tr-TR" sz="3200" dirty="0">
                <a:solidFill>
                  <a:srgbClr val="FF0000"/>
                </a:solidFill>
                <a:latin typeface="Adobe Caslon Pro"/>
              </a:rPr>
              <a:t>Akıl sahibi olması: </a:t>
            </a:r>
            <a:endParaRPr lang="tr-TR" sz="3200" dirty="0" smtClean="0">
              <a:solidFill>
                <a:srgbClr val="FF0000"/>
              </a:solidFill>
              <a:latin typeface="Adobe Caslon Pro"/>
            </a:endParaRPr>
          </a:p>
          <a:p>
            <a:r>
              <a:rPr lang="tr-TR" sz="3200" dirty="0" smtClean="0">
                <a:latin typeface="Adobe Caslon Pro"/>
              </a:rPr>
              <a:t>İnsanı </a:t>
            </a:r>
            <a:r>
              <a:rPr lang="tr-TR" sz="3200" dirty="0">
                <a:latin typeface="Adobe Caslon Pro"/>
              </a:rPr>
              <a:t>farklı kılan hususlardan biri akıl sahibi olmasıdır. </a:t>
            </a:r>
            <a:endParaRPr lang="tr-TR" sz="3200" dirty="0" smtClean="0">
              <a:latin typeface="Adobe Caslon Pro"/>
            </a:endParaRPr>
          </a:p>
          <a:p>
            <a:r>
              <a:rPr lang="tr-TR" sz="3200" dirty="0" smtClean="0">
                <a:latin typeface="Adobe Caslon Pro"/>
              </a:rPr>
              <a:t>Akıl, insanın </a:t>
            </a:r>
            <a:r>
              <a:rPr lang="tr-TR" sz="3200" dirty="0">
                <a:latin typeface="Adobe Caslon Pro"/>
              </a:rPr>
              <a:t>tercihlerini belirleyen önemli bir araçtır. İnsan, Allah’ın kendisine verdiği </a:t>
            </a:r>
            <a:r>
              <a:rPr lang="tr-TR" sz="3200" dirty="0" smtClean="0">
                <a:latin typeface="Adobe Caslon Pro"/>
              </a:rPr>
              <a:t>aklı kullanmakla </a:t>
            </a:r>
            <a:r>
              <a:rPr lang="tr-TR" sz="3200" dirty="0">
                <a:latin typeface="Adobe Caslon Pro"/>
              </a:rPr>
              <a:t>mükelleftir. Bu şekilde o düşünür, plan yapar ve bunu gerçekleştirir. </a:t>
            </a:r>
            <a:r>
              <a:rPr lang="tr-TR" sz="3200" dirty="0" smtClean="0">
                <a:latin typeface="Adobe Caslon Pro"/>
              </a:rPr>
              <a:t>Akıllı insan </a:t>
            </a:r>
            <a:r>
              <a:rPr lang="tr-TR" sz="3200" dirty="0">
                <a:latin typeface="Adobe Caslon Pro"/>
              </a:rPr>
              <a:t>iş ve eylemlerinde düşünerek hareket eder. Seçim yapma özgürlüğünden </a:t>
            </a:r>
            <a:r>
              <a:rPr lang="tr-TR" sz="3200" dirty="0" smtClean="0">
                <a:latin typeface="Adobe Caslon Pro"/>
              </a:rPr>
              <a:t>dolayı sorumluluk </a:t>
            </a:r>
            <a:r>
              <a:rPr lang="tr-TR" sz="3200" dirty="0">
                <a:latin typeface="Adobe Caslon Pro"/>
              </a:rPr>
              <a:t>sahibi bir varlık olduğunun bilincine varır.</a:t>
            </a:r>
          </a:p>
        </p:txBody>
      </p:sp>
    </p:spTree>
    <p:extLst>
      <p:ext uri="{BB962C8B-B14F-4D97-AF65-F5344CB8AC3E}">
        <p14:creationId xmlns:p14="http://schemas.microsoft.com/office/powerpoint/2010/main" val="14791677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0525" y="583474"/>
            <a:ext cx="10067109" cy="4031873"/>
          </a:xfrm>
          <a:prstGeom prst="rect">
            <a:avLst/>
          </a:prstGeom>
        </p:spPr>
        <p:txBody>
          <a:bodyPr wrap="square">
            <a:spAutoFit/>
          </a:bodyPr>
          <a:lstStyle/>
          <a:p>
            <a:r>
              <a:rPr lang="tr-TR" sz="3200" dirty="0">
                <a:solidFill>
                  <a:srgbClr val="FF0000"/>
                </a:solidFill>
                <a:latin typeface="Adobe Caslon Pro"/>
              </a:rPr>
              <a:t>Özgür olması: </a:t>
            </a:r>
            <a:endParaRPr lang="tr-TR" sz="3200" dirty="0" smtClean="0">
              <a:solidFill>
                <a:srgbClr val="FF0000"/>
              </a:solidFill>
              <a:latin typeface="Adobe Caslon Pro"/>
            </a:endParaRPr>
          </a:p>
          <a:p>
            <a:r>
              <a:rPr lang="tr-TR" sz="3200" dirty="0" smtClean="0">
                <a:latin typeface="Adobe Caslon Pro"/>
              </a:rPr>
              <a:t>Allah</a:t>
            </a:r>
            <a:r>
              <a:rPr lang="tr-TR" sz="3200" dirty="0">
                <a:latin typeface="Adobe Caslon Pro"/>
              </a:rPr>
              <a:t>, insanı yeryüzünde iyi ve ahlaklı davranış ortaya </a:t>
            </a:r>
            <a:r>
              <a:rPr lang="tr-TR" sz="3200" dirty="0" smtClean="0">
                <a:latin typeface="Adobe Caslon Pro"/>
              </a:rPr>
              <a:t>koyması için </a:t>
            </a:r>
            <a:r>
              <a:rPr lang="tr-TR" sz="3200" dirty="0">
                <a:latin typeface="Adobe Caslon Pro"/>
              </a:rPr>
              <a:t>özgür bırakılmıştır. Bunu gerçekleştirmesi için insanın kendisinin çaba sarf </a:t>
            </a:r>
            <a:r>
              <a:rPr lang="tr-TR" sz="3200" dirty="0" smtClean="0">
                <a:latin typeface="Adobe Caslon Pro"/>
              </a:rPr>
              <a:t>etmesi gerekir</a:t>
            </a:r>
            <a:r>
              <a:rPr lang="tr-TR" sz="3200" dirty="0">
                <a:latin typeface="Adobe Caslon Pro"/>
              </a:rPr>
              <a:t>. Allah, insana özgürce hareket edebileceği geniş bir alan yaratmış ve </a:t>
            </a:r>
            <a:r>
              <a:rPr lang="tr-TR" sz="3200" dirty="0" smtClean="0">
                <a:latin typeface="Adobe Caslon Pro"/>
              </a:rPr>
              <a:t>onu özgürlüğü </a:t>
            </a:r>
            <a:r>
              <a:rPr lang="tr-TR" sz="3200" dirty="0">
                <a:latin typeface="Adobe Caslon Pro"/>
              </a:rPr>
              <a:t>oranında da sorumlu tutmuştur. İnsan hür bir varlık olduğundan </a:t>
            </a:r>
            <a:r>
              <a:rPr lang="tr-TR" sz="3200" dirty="0" smtClean="0">
                <a:latin typeface="Adobe Caslon Pro"/>
              </a:rPr>
              <a:t>yaptıkları işlerde </a:t>
            </a:r>
            <a:r>
              <a:rPr lang="tr-TR" sz="3200" dirty="0">
                <a:latin typeface="Adobe Caslon Pro"/>
              </a:rPr>
              <a:t>sorumluluktan kaçamaz.</a:t>
            </a:r>
          </a:p>
        </p:txBody>
      </p:sp>
    </p:spTree>
    <p:extLst>
      <p:ext uri="{BB962C8B-B14F-4D97-AF65-F5344CB8AC3E}">
        <p14:creationId xmlns:p14="http://schemas.microsoft.com/office/powerpoint/2010/main" val="342729392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75063" y="478971"/>
            <a:ext cx="9622971" cy="3539430"/>
          </a:xfrm>
          <a:prstGeom prst="rect">
            <a:avLst/>
          </a:prstGeom>
        </p:spPr>
        <p:txBody>
          <a:bodyPr wrap="square">
            <a:spAutoFit/>
          </a:bodyPr>
          <a:lstStyle/>
          <a:p>
            <a:r>
              <a:rPr lang="tr-TR" sz="3200" dirty="0">
                <a:latin typeface="Adobe Caslon Pro"/>
              </a:rPr>
              <a:t>İnsanın kaderi, fiillerinde özgür olması ve istediğini</a:t>
            </a:r>
          </a:p>
          <a:p>
            <a:r>
              <a:rPr lang="tr-TR" sz="3200" dirty="0">
                <a:latin typeface="Adobe Caslon Pro"/>
              </a:rPr>
              <a:t>yapabilmesidir. </a:t>
            </a:r>
            <a:endParaRPr lang="tr-TR" sz="3200" dirty="0" smtClean="0">
              <a:latin typeface="Adobe Caslon Pro"/>
            </a:endParaRPr>
          </a:p>
          <a:p>
            <a:r>
              <a:rPr lang="tr-TR" sz="3200" dirty="0" smtClean="0">
                <a:latin typeface="Adobe Caslon Pro"/>
              </a:rPr>
              <a:t>Allah </a:t>
            </a:r>
            <a:r>
              <a:rPr lang="tr-TR" sz="3200" dirty="0">
                <a:latin typeface="Adobe Caslon Pro"/>
              </a:rPr>
              <a:t>insanı özgür bırakmakla birlikte doğru tercihlerde </a:t>
            </a:r>
            <a:r>
              <a:rPr lang="tr-TR" sz="3200" dirty="0" smtClean="0">
                <a:latin typeface="Adobe Caslon Pro"/>
              </a:rPr>
              <a:t>bulunabilmesi için </a:t>
            </a:r>
            <a:r>
              <a:rPr lang="tr-TR" sz="3200" dirty="0">
                <a:latin typeface="Adobe Caslon Pro"/>
              </a:rPr>
              <a:t>kendisine yardımcı olacak ve yol gösterecek uyarıcılar ve kitaplar da göndermiştir.</a:t>
            </a:r>
          </a:p>
          <a:p>
            <a:r>
              <a:rPr lang="tr-TR" sz="3200" dirty="0">
                <a:latin typeface="Adobe Caslon Pro"/>
              </a:rPr>
              <a:t>Yani insanı başıboş bırakmamıştır.</a:t>
            </a:r>
          </a:p>
        </p:txBody>
      </p:sp>
    </p:spTree>
    <p:extLst>
      <p:ext uri="{BB962C8B-B14F-4D97-AF65-F5344CB8AC3E}">
        <p14:creationId xmlns:p14="http://schemas.microsoft.com/office/powerpoint/2010/main" val="21099944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83474" y="478971"/>
            <a:ext cx="11033760" cy="5262979"/>
          </a:xfrm>
          <a:prstGeom prst="rect">
            <a:avLst/>
          </a:prstGeom>
        </p:spPr>
        <p:txBody>
          <a:bodyPr wrap="square">
            <a:spAutoFit/>
          </a:bodyPr>
          <a:lstStyle/>
          <a:p>
            <a:r>
              <a:rPr lang="tr-TR" sz="2800" dirty="0">
                <a:solidFill>
                  <a:srgbClr val="FF0000"/>
                </a:solidFill>
                <a:latin typeface="Adobe Caslon Pro"/>
              </a:rPr>
              <a:t>Sorumlu olması: </a:t>
            </a:r>
            <a:endParaRPr lang="tr-TR" sz="2800" dirty="0" smtClean="0">
              <a:solidFill>
                <a:srgbClr val="FF0000"/>
              </a:solidFill>
              <a:latin typeface="Adobe Caslon Pro"/>
            </a:endParaRPr>
          </a:p>
          <a:p>
            <a:r>
              <a:rPr lang="tr-TR" sz="2800" dirty="0" smtClean="0">
                <a:latin typeface="Adobe Caslon Pro"/>
              </a:rPr>
              <a:t>İnsanı </a:t>
            </a:r>
            <a:r>
              <a:rPr lang="tr-TR" sz="2800" dirty="0">
                <a:latin typeface="Adobe Caslon Pro"/>
              </a:rPr>
              <a:t>diğer varlıklardan ayıran bir diğer temel özelliği, </a:t>
            </a:r>
            <a:r>
              <a:rPr lang="tr-TR" sz="2800" dirty="0" smtClean="0">
                <a:latin typeface="Adobe Caslon Pro"/>
              </a:rPr>
              <a:t>kendinde potansiyel </a:t>
            </a:r>
            <a:r>
              <a:rPr lang="tr-TR" sz="2800" dirty="0">
                <a:latin typeface="Adobe Caslon Pro"/>
              </a:rPr>
              <a:t>olarak var olan seçme ve tercih yapma kabiliyetini kullanabilmesidir. </a:t>
            </a:r>
            <a:r>
              <a:rPr lang="tr-TR" sz="2800" dirty="0" smtClean="0">
                <a:latin typeface="Adobe Caslon Pro"/>
              </a:rPr>
              <a:t>Bu yüzden </a:t>
            </a:r>
            <a:r>
              <a:rPr lang="tr-TR" sz="2800" dirty="0">
                <a:latin typeface="Adobe Caslon Pro"/>
              </a:rPr>
              <a:t>insan, sorumluluğunun bilincinde olmalı, hesap vereceği düşüncesiyle </a:t>
            </a:r>
            <a:r>
              <a:rPr lang="tr-TR" sz="2800" dirty="0" smtClean="0">
                <a:latin typeface="Adobe Caslon Pro"/>
              </a:rPr>
              <a:t>hareket etmeli </a:t>
            </a:r>
            <a:r>
              <a:rPr lang="tr-TR" sz="2800" dirty="0">
                <a:latin typeface="Adobe Caslon Pro"/>
              </a:rPr>
              <a:t>ve iyilik yapmaya gayret göstermelidir. </a:t>
            </a:r>
            <a:endParaRPr lang="tr-TR" sz="2800" dirty="0" smtClean="0">
              <a:latin typeface="Adobe Caslon Pro"/>
            </a:endParaRPr>
          </a:p>
          <a:p>
            <a:r>
              <a:rPr lang="tr-TR" sz="2800" dirty="0" smtClean="0">
                <a:latin typeface="Adobe Caslon Pro"/>
              </a:rPr>
              <a:t>İnsanın </a:t>
            </a:r>
            <a:r>
              <a:rPr lang="tr-TR" sz="2800" dirty="0">
                <a:latin typeface="Adobe Caslon Pro"/>
              </a:rPr>
              <a:t>emek harcamadan </a:t>
            </a:r>
            <a:r>
              <a:rPr lang="tr-TR" sz="2800" dirty="0" smtClean="0">
                <a:latin typeface="Adobe Caslon Pro"/>
              </a:rPr>
              <a:t>kendini olayların </a:t>
            </a:r>
            <a:r>
              <a:rPr lang="tr-TR" sz="2800" dirty="0">
                <a:latin typeface="Adobe Caslon Pro"/>
              </a:rPr>
              <a:t>akışına bırakması, başarı veya mutluluğun herhangi bir çaba sarf </a:t>
            </a:r>
            <a:r>
              <a:rPr lang="tr-TR" sz="2800" dirty="0" smtClean="0">
                <a:latin typeface="Adobe Caslon Pro"/>
              </a:rPr>
              <a:t>etmeksizin kendisine </a:t>
            </a:r>
            <a:r>
              <a:rPr lang="tr-TR" sz="2800" dirty="0">
                <a:latin typeface="Adobe Caslon Pro"/>
              </a:rPr>
              <a:t>gelmesini beklemesi İslami bir davranış değildir. Sorumluluktan </a:t>
            </a:r>
            <a:r>
              <a:rPr lang="tr-TR" sz="2800" dirty="0" smtClean="0">
                <a:latin typeface="Adobe Caslon Pro"/>
              </a:rPr>
              <a:t>kaçtığından ve </a:t>
            </a:r>
            <a:r>
              <a:rPr lang="tr-TR" sz="2800" dirty="0">
                <a:latin typeface="Adobe Caslon Pro"/>
              </a:rPr>
              <a:t>gereken çabayı göstermediğinden olumlu sonuçlara ulaşamayabilir. İnsanın </a:t>
            </a:r>
            <a:r>
              <a:rPr lang="tr-TR" sz="2800" dirty="0" smtClean="0">
                <a:latin typeface="Adobe Caslon Pro"/>
              </a:rPr>
              <a:t>herhangi bir </a:t>
            </a:r>
            <a:r>
              <a:rPr lang="tr-TR" sz="2800" dirty="0">
                <a:latin typeface="Adobe Caslon Pro"/>
              </a:rPr>
              <a:t>hususta Allah’ı suçlaması, onu haksızlıkla itham etmesi doğru ve ahlaklı bir </a:t>
            </a:r>
            <a:r>
              <a:rPr lang="tr-TR" sz="2800" dirty="0" smtClean="0">
                <a:latin typeface="Adobe Caslon Pro"/>
              </a:rPr>
              <a:t>tutum değildir</a:t>
            </a:r>
            <a:r>
              <a:rPr lang="tr-TR" sz="2800" dirty="0">
                <a:latin typeface="Adobe Caslon Pro"/>
              </a:rPr>
              <a:t>.</a:t>
            </a:r>
          </a:p>
        </p:txBody>
      </p:sp>
    </p:spTree>
    <p:extLst>
      <p:ext uri="{BB962C8B-B14F-4D97-AF65-F5344CB8AC3E}">
        <p14:creationId xmlns:p14="http://schemas.microsoft.com/office/powerpoint/2010/main" val="31657760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470263" y="365125"/>
            <a:ext cx="10998926" cy="5509200"/>
          </a:xfrm>
          <a:prstGeom prst="rect">
            <a:avLst/>
          </a:prstGeom>
        </p:spPr>
        <p:txBody>
          <a:bodyPr wrap="square">
            <a:spAutoFit/>
          </a:bodyPr>
          <a:lstStyle/>
          <a:p>
            <a:r>
              <a:rPr lang="tr-TR" sz="3200" dirty="0">
                <a:solidFill>
                  <a:srgbClr val="FF0000"/>
                </a:solidFill>
                <a:latin typeface="Adobe Caslon Pro"/>
              </a:rPr>
              <a:t>KADERLE İLGİLİ KAVRAMLAR</a:t>
            </a:r>
          </a:p>
          <a:p>
            <a:r>
              <a:rPr lang="tr-TR" sz="3200" dirty="0">
                <a:solidFill>
                  <a:srgbClr val="FF0000"/>
                </a:solidFill>
                <a:latin typeface="Adobe Caslon Pro"/>
              </a:rPr>
              <a:t>Ecel ve Ömür: </a:t>
            </a:r>
            <a:r>
              <a:rPr lang="tr-TR" sz="3200" u="sng" dirty="0">
                <a:latin typeface="Adobe Caslon Pro"/>
              </a:rPr>
              <a:t>Ecel</a:t>
            </a:r>
            <a:r>
              <a:rPr lang="tr-TR" sz="3200" dirty="0">
                <a:latin typeface="Adobe Caslon Pro"/>
              </a:rPr>
              <a:t> kelimesi, sözlükte; hayatın sonu, müddet ve süre gibi </a:t>
            </a:r>
            <a:r>
              <a:rPr lang="tr-TR" sz="3200" dirty="0" smtClean="0">
                <a:latin typeface="Adobe Caslon Pro"/>
              </a:rPr>
              <a:t>anlamlara gelmektedir</a:t>
            </a:r>
            <a:r>
              <a:rPr lang="tr-TR" sz="3200" dirty="0">
                <a:latin typeface="Adobe Caslon Pro"/>
              </a:rPr>
              <a:t>. Bu kavram insanın ömrünün bittiğini, dünya hayatının sona </a:t>
            </a:r>
            <a:r>
              <a:rPr lang="tr-TR" sz="3200" dirty="0" smtClean="0">
                <a:latin typeface="Adobe Caslon Pro"/>
              </a:rPr>
              <a:t>erdiğini anlatır</a:t>
            </a:r>
            <a:r>
              <a:rPr lang="tr-TR" sz="3200" dirty="0">
                <a:latin typeface="Adobe Caslon Pro"/>
              </a:rPr>
              <a:t>. </a:t>
            </a:r>
            <a:endParaRPr lang="tr-TR" sz="3200" dirty="0" smtClean="0">
              <a:latin typeface="Adobe Caslon Pro"/>
            </a:endParaRPr>
          </a:p>
          <a:p>
            <a:r>
              <a:rPr lang="tr-TR" sz="3200" u="sng" dirty="0" smtClean="0">
                <a:latin typeface="Adobe Caslon Pro"/>
              </a:rPr>
              <a:t>Ömür</a:t>
            </a:r>
            <a:r>
              <a:rPr lang="tr-TR" sz="3200" dirty="0" smtClean="0">
                <a:latin typeface="Adobe Caslon Pro"/>
              </a:rPr>
              <a:t> </a:t>
            </a:r>
            <a:r>
              <a:rPr lang="tr-TR" sz="3200" dirty="0">
                <a:latin typeface="Adobe Caslon Pro"/>
              </a:rPr>
              <a:t>ise insanın doğumundan ölümüne kadar geçen süreye verilen addır.</a:t>
            </a:r>
          </a:p>
          <a:p>
            <a:r>
              <a:rPr lang="tr-TR" sz="3200" dirty="0">
                <a:latin typeface="Adobe Caslon Pro"/>
              </a:rPr>
              <a:t>Kur’an’da canlılarda olduğu gibi toplumların da bir ömrü olduğundan söz edilir. </a:t>
            </a:r>
            <a:r>
              <a:rPr lang="tr-TR" sz="3200" dirty="0" smtClean="0">
                <a:latin typeface="Adobe Caslon Pro"/>
              </a:rPr>
              <a:t>Ölüm, asla </a:t>
            </a:r>
            <a:r>
              <a:rPr lang="tr-TR" sz="3200" dirty="0">
                <a:latin typeface="Adobe Caslon Pro"/>
              </a:rPr>
              <a:t>karşı çıkılamayacak bir gerçektir. </a:t>
            </a:r>
            <a:endParaRPr lang="tr-TR" sz="3200" dirty="0" smtClean="0">
              <a:latin typeface="Adobe Caslon Pro"/>
            </a:endParaRPr>
          </a:p>
          <a:p>
            <a:r>
              <a:rPr lang="tr-TR" sz="3200" dirty="0" smtClean="0">
                <a:latin typeface="Adobe Caslon Pro"/>
              </a:rPr>
              <a:t>Kur’an’da </a:t>
            </a:r>
            <a:r>
              <a:rPr lang="tr-TR" sz="3200" dirty="0">
                <a:latin typeface="Adobe Caslon Pro"/>
              </a:rPr>
              <a:t>insana düşünüp tercihlerini yapabileceği</a:t>
            </a:r>
          </a:p>
          <a:p>
            <a:r>
              <a:rPr lang="tr-TR" sz="3200" dirty="0">
                <a:latin typeface="Adobe Caslon Pro"/>
              </a:rPr>
              <a:t>kadar uzun bir ömür verildiği bildirilir.</a:t>
            </a:r>
          </a:p>
        </p:txBody>
      </p:sp>
    </p:spTree>
    <p:extLst>
      <p:ext uri="{BB962C8B-B14F-4D97-AF65-F5344CB8AC3E}">
        <p14:creationId xmlns:p14="http://schemas.microsoft.com/office/powerpoint/2010/main" val="24410438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478971" y="461554"/>
            <a:ext cx="11007635" cy="5016758"/>
          </a:xfrm>
          <a:prstGeom prst="rect">
            <a:avLst/>
          </a:prstGeom>
        </p:spPr>
        <p:txBody>
          <a:bodyPr wrap="square">
            <a:spAutoFit/>
          </a:bodyPr>
          <a:lstStyle/>
          <a:p>
            <a:r>
              <a:rPr lang="tr-TR" sz="3200" dirty="0">
                <a:latin typeface="Adobe Caslon Pro"/>
              </a:rPr>
              <a:t>Allah, her canlıya doğal bir yaşam süresi takdir ve tayin etmiştir. İnsan, normal </a:t>
            </a:r>
            <a:r>
              <a:rPr lang="tr-TR" sz="3200" dirty="0" smtClean="0">
                <a:latin typeface="Adobe Caslon Pro"/>
              </a:rPr>
              <a:t>şartlarda sağlıklı </a:t>
            </a:r>
            <a:r>
              <a:rPr lang="tr-TR" sz="3200" dirty="0">
                <a:latin typeface="Adobe Caslon Pro"/>
              </a:rPr>
              <a:t>ve yeterli beslendiği ve çevre faktörlerinden olumsuz yönde etkilenmediği</a:t>
            </a:r>
          </a:p>
          <a:p>
            <a:r>
              <a:rPr lang="tr-TR" sz="3200" dirty="0">
                <a:latin typeface="Adobe Caslon Pro"/>
              </a:rPr>
              <a:t>sürece ömür doğal seyrinde devam eder. Ancak bazı olumsuz sebepler </a:t>
            </a:r>
            <a:r>
              <a:rPr lang="tr-TR" sz="3200" dirty="0" smtClean="0">
                <a:latin typeface="Adobe Caslon Pro"/>
              </a:rPr>
              <a:t>neticesinde yaşam </a:t>
            </a:r>
            <a:r>
              <a:rPr lang="tr-TR" sz="3200" dirty="0">
                <a:latin typeface="Adobe Caslon Pro"/>
              </a:rPr>
              <a:t>süresi değişebilir. </a:t>
            </a:r>
            <a:endParaRPr lang="tr-TR" sz="3200" dirty="0" smtClean="0">
              <a:latin typeface="Adobe Caslon Pro"/>
            </a:endParaRPr>
          </a:p>
          <a:p>
            <a:r>
              <a:rPr lang="tr-TR" sz="3200" dirty="0" smtClean="0">
                <a:latin typeface="Adobe Caslon Pro"/>
              </a:rPr>
              <a:t>Bu </a:t>
            </a:r>
            <a:r>
              <a:rPr lang="tr-TR" sz="3200" dirty="0">
                <a:latin typeface="Adobe Caslon Pro"/>
              </a:rPr>
              <a:t>husus da yine Allah’ın koyduğu ilahi yasalar </a:t>
            </a:r>
            <a:r>
              <a:rPr lang="tr-TR" sz="3200" dirty="0" smtClean="0">
                <a:latin typeface="Adobe Caslon Pro"/>
              </a:rPr>
              <a:t>çerçevesinde vuku </a:t>
            </a:r>
            <a:r>
              <a:rPr lang="tr-TR" sz="3200" dirty="0">
                <a:latin typeface="Adobe Caslon Pro"/>
              </a:rPr>
              <a:t>bulur. </a:t>
            </a:r>
            <a:r>
              <a:rPr lang="tr-TR" sz="3200" dirty="0" smtClean="0">
                <a:latin typeface="Adobe Caslon Pro"/>
              </a:rPr>
              <a:t>Kur’an-ı Kerim’de </a:t>
            </a:r>
            <a:r>
              <a:rPr lang="tr-TR" sz="3200" dirty="0">
                <a:latin typeface="Adobe Caslon Pro"/>
              </a:rPr>
              <a:t>geçen </a:t>
            </a:r>
            <a:endParaRPr lang="tr-TR" sz="3200" dirty="0" smtClean="0">
              <a:latin typeface="Adobe Caslon Pro"/>
            </a:endParaRPr>
          </a:p>
          <a:p>
            <a:r>
              <a:rPr lang="tr-TR" sz="3200" dirty="0" smtClean="0">
                <a:solidFill>
                  <a:srgbClr val="7030A0"/>
                </a:solidFill>
                <a:latin typeface="Adobe Caslon Pro"/>
              </a:rPr>
              <a:t>“… </a:t>
            </a:r>
            <a:r>
              <a:rPr lang="tr-TR" sz="3200" dirty="0">
                <a:solidFill>
                  <a:srgbClr val="7030A0"/>
                </a:solidFill>
                <a:latin typeface="Adobe Caslon Pro"/>
              </a:rPr>
              <a:t>Bir canlıya ömür verilmesi de, onun ömründen </a:t>
            </a:r>
            <a:r>
              <a:rPr lang="tr-TR" sz="3200" dirty="0" smtClean="0">
                <a:solidFill>
                  <a:srgbClr val="7030A0"/>
                </a:solidFill>
                <a:latin typeface="Adobe Caslon Pro"/>
              </a:rPr>
              <a:t>azaltılması da </a:t>
            </a:r>
            <a:r>
              <a:rPr lang="tr-TR" sz="3200" dirty="0">
                <a:solidFill>
                  <a:srgbClr val="7030A0"/>
                </a:solidFill>
                <a:latin typeface="Adobe Caslon Pro"/>
              </a:rPr>
              <a:t>mutlaka bir kitaptadır. Şüphesiz bunlar, Allah’a kolaydır.” </a:t>
            </a:r>
            <a:r>
              <a:rPr lang="tr-TR" sz="3200" dirty="0">
                <a:latin typeface="Adobe Caslon Pro"/>
              </a:rPr>
              <a:t>(</a:t>
            </a:r>
            <a:r>
              <a:rPr lang="tr-TR" sz="3200" dirty="0" err="1" smtClean="0">
                <a:latin typeface="Adobe Caslon Pro"/>
              </a:rPr>
              <a:t>Fâtır</a:t>
            </a:r>
            <a:r>
              <a:rPr lang="tr-TR" sz="3200" dirty="0" smtClean="0">
                <a:latin typeface="Adobe Caslon Pro"/>
              </a:rPr>
              <a:t>, 35/11</a:t>
            </a:r>
            <a:r>
              <a:rPr lang="tr-TR" sz="3200" dirty="0">
                <a:latin typeface="Adobe Caslon Pro"/>
              </a:rPr>
              <a:t>) ayeti </a:t>
            </a:r>
            <a:r>
              <a:rPr lang="tr-TR" sz="3200" dirty="0" smtClean="0">
                <a:latin typeface="Adobe Caslon Pro"/>
              </a:rPr>
              <a:t>de buna </a:t>
            </a:r>
            <a:r>
              <a:rPr lang="tr-TR" sz="3200" dirty="0">
                <a:latin typeface="Adobe Caslon Pro"/>
              </a:rPr>
              <a:t>işaret eder.</a:t>
            </a:r>
          </a:p>
        </p:txBody>
      </p:sp>
    </p:spTree>
    <p:extLst>
      <p:ext uri="{BB962C8B-B14F-4D97-AF65-F5344CB8AC3E}">
        <p14:creationId xmlns:p14="http://schemas.microsoft.com/office/powerpoint/2010/main" val="31158997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44434" y="461554"/>
            <a:ext cx="10842172" cy="4832092"/>
          </a:xfrm>
          <a:prstGeom prst="rect">
            <a:avLst/>
          </a:prstGeom>
        </p:spPr>
        <p:txBody>
          <a:bodyPr wrap="square">
            <a:spAutoFit/>
          </a:bodyPr>
          <a:lstStyle/>
          <a:p>
            <a:r>
              <a:rPr lang="tr-TR" sz="2800" dirty="0" smtClean="0">
                <a:solidFill>
                  <a:srgbClr val="FF0000"/>
                </a:solidFill>
                <a:latin typeface="Adobe Caslon Pro"/>
              </a:rPr>
              <a:t>SORU</a:t>
            </a:r>
          </a:p>
          <a:p>
            <a:r>
              <a:rPr lang="tr-TR" sz="2800" dirty="0" smtClean="0">
                <a:latin typeface="Adobe Caslon Pro"/>
              </a:rPr>
              <a:t>Aşağıdakilerden </a:t>
            </a:r>
            <a:r>
              <a:rPr lang="tr-TR" sz="2800" dirty="0">
                <a:latin typeface="Adobe Caslon Pro"/>
              </a:rPr>
              <a:t>hangisi </a:t>
            </a:r>
            <a:r>
              <a:rPr lang="tr-TR" sz="2800" dirty="0" smtClean="0">
                <a:latin typeface="Adobe Caslon Pro"/>
              </a:rPr>
              <a:t>yaratılışta insan </a:t>
            </a:r>
            <a:r>
              <a:rPr lang="tr-TR" sz="2800" dirty="0">
                <a:latin typeface="Adobe Caslon Pro"/>
              </a:rPr>
              <a:t>cinsi de dâhil her cins için </a:t>
            </a:r>
            <a:r>
              <a:rPr lang="tr-TR" sz="2800" dirty="0" smtClean="0">
                <a:latin typeface="Adobe Caslon Pro"/>
              </a:rPr>
              <a:t>tayin ve </a:t>
            </a:r>
            <a:r>
              <a:rPr lang="tr-TR" sz="2800" dirty="0">
                <a:latin typeface="Adobe Caslon Pro"/>
              </a:rPr>
              <a:t>tespit edilmiş, kanun ve </a:t>
            </a:r>
            <a:r>
              <a:rPr lang="tr-TR" sz="2800" dirty="0" smtClean="0">
                <a:latin typeface="Adobe Caslon Pro"/>
              </a:rPr>
              <a:t>kurallara bağlanmış</a:t>
            </a:r>
            <a:r>
              <a:rPr lang="tr-TR" sz="2800" dirty="0">
                <a:latin typeface="Adobe Caslon Pro"/>
              </a:rPr>
              <a:t>, </a:t>
            </a:r>
            <a:endParaRPr lang="tr-TR" sz="2800" dirty="0" smtClean="0">
              <a:latin typeface="Adobe Caslon Pro"/>
            </a:endParaRPr>
          </a:p>
          <a:p>
            <a:r>
              <a:rPr lang="tr-TR" sz="2800" dirty="0" smtClean="0">
                <a:latin typeface="Adobe Caslon Pro"/>
              </a:rPr>
              <a:t>öne alınamadığı gibi </a:t>
            </a:r>
            <a:r>
              <a:rPr lang="tr-TR" sz="2800" dirty="0">
                <a:latin typeface="Adobe Caslon Pro"/>
              </a:rPr>
              <a:t>ertelenemeyen belirlenmiş </a:t>
            </a:r>
            <a:r>
              <a:rPr lang="tr-TR" sz="2800" dirty="0" smtClean="0">
                <a:latin typeface="Adobe Caslon Pro"/>
              </a:rPr>
              <a:t>süreye verilen </a:t>
            </a:r>
            <a:r>
              <a:rPr lang="tr-TR" sz="2800" dirty="0">
                <a:latin typeface="Adobe Caslon Pro"/>
              </a:rPr>
              <a:t>isimdir</a:t>
            </a:r>
            <a:r>
              <a:rPr lang="tr-TR" sz="2800" dirty="0" smtClean="0">
                <a:latin typeface="Adobe Caslon Pro"/>
              </a:rPr>
              <a:t>?</a:t>
            </a:r>
          </a:p>
          <a:p>
            <a:endParaRPr lang="tr-TR" sz="2800" dirty="0">
              <a:latin typeface="Adobe Caslon Pro"/>
            </a:endParaRPr>
          </a:p>
          <a:p>
            <a:r>
              <a:rPr lang="tr-TR" sz="2800" dirty="0">
                <a:latin typeface="Adobe Caslon Pro"/>
              </a:rPr>
              <a:t>A) Ecel</a:t>
            </a:r>
          </a:p>
          <a:p>
            <a:r>
              <a:rPr lang="tr-TR" sz="2800" dirty="0">
                <a:latin typeface="Adobe Caslon Pro"/>
              </a:rPr>
              <a:t>B) Kaza</a:t>
            </a:r>
          </a:p>
          <a:p>
            <a:r>
              <a:rPr lang="tr-TR" sz="2800" dirty="0">
                <a:latin typeface="Adobe Caslon Pro"/>
              </a:rPr>
              <a:t>C) Ömür</a:t>
            </a:r>
          </a:p>
          <a:p>
            <a:r>
              <a:rPr lang="tr-TR" sz="2800" dirty="0">
                <a:latin typeface="Adobe Caslon Pro"/>
              </a:rPr>
              <a:t>D) Kader</a:t>
            </a:r>
          </a:p>
          <a:p>
            <a:r>
              <a:rPr lang="tr-TR" sz="2800" dirty="0">
                <a:latin typeface="Adobe Caslon Pro"/>
              </a:rPr>
              <a:t>E) Rızık</a:t>
            </a:r>
          </a:p>
        </p:txBody>
      </p:sp>
    </p:spTree>
    <p:extLst>
      <p:ext uri="{BB962C8B-B14F-4D97-AF65-F5344CB8AC3E}">
        <p14:creationId xmlns:p14="http://schemas.microsoft.com/office/powerpoint/2010/main" val="37280819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44434" y="461554"/>
            <a:ext cx="10842172" cy="4893647"/>
          </a:xfrm>
          <a:prstGeom prst="rect">
            <a:avLst/>
          </a:prstGeom>
        </p:spPr>
        <p:txBody>
          <a:bodyPr wrap="square">
            <a:spAutoFit/>
          </a:bodyPr>
          <a:lstStyle/>
          <a:p>
            <a:r>
              <a:rPr lang="tr-TR" sz="2400" dirty="0" smtClean="0">
                <a:solidFill>
                  <a:srgbClr val="FF0000"/>
                </a:solidFill>
                <a:latin typeface="Adobe Caslon Pro"/>
              </a:rPr>
              <a:t>SORU</a:t>
            </a:r>
          </a:p>
          <a:p>
            <a:endParaRPr lang="tr-TR" sz="2400" dirty="0" smtClean="0">
              <a:latin typeface="Adobe Caslon Pro"/>
            </a:endParaRPr>
          </a:p>
          <a:p>
            <a:r>
              <a:rPr lang="tr-TR" sz="2400" dirty="0" smtClean="0">
                <a:latin typeface="Adobe Caslon Pro"/>
              </a:rPr>
              <a:t>Matüridilere göre bir fiilin Allah’a ve insana bakan iki yönü vardır: Allah’a ait olanı yaratmak (halk), insana ait olanı ise yapmak (</a:t>
            </a:r>
            <a:r>
              <a:rPr lang="tr-TR" sz="2400" dirty="0" err="1" smtClean="0">
                <a:latin typeface="Adobe Caslon Pro"/>
              </a:rPr>
              <a:t>kesb</a:t>
            </a:r>
            <a:r>
              <a:rPr lang="tr-TR" sz="2400" dirty="0" smtClean="0">
                <a:latin typeface="Adobe Caslon Pro"/>
              </a:rPr>
              <a:t>)tır. Bir fiilin Allah tarafından yaratılmış olması, tercihlerin belirlenmesinde Allah’ın sevk edici ve zorlayıcı olduğu anlamına gelmez. </a:t>
            </a:r>
          </a:p>
          <a:p>
            <a:r>
              <a:rPr lang="tr-TR" sz="2400" dirty="0" err="1" smtClean="0">
                <a:solidFill>
                  <a:srgbClr val="FF0000"/>
                </a:solidFill>
                <a:latin typeface="Adobe Caslon Pro"/>
              </a:rPr>
              <a:t>Matüridilerin</a:t>
            </a:r>
            <a:r>
              <a:rPr lang="tr-TR" sz="2400" dirty="0" smtClean="0">
                <a:solidFill>
                  <a:srgbClr val="FF0000"/>
                </a:solidFill>
                <a:latin typeface="Adobe Caslon Pro"/>
              </a:rPr>
              <a:t> insan fiilleriyle ilgili bu görüşü aşağıdaki kavramlardan hangisiyle ifade edilmiştir?</a:t>
            </a:r>
          </a:p>
          <a:p>
            <a:r>
              <a:rPr lang="tr-TR" sz="2400" dirty="0" smtClean="0">
                <a:latin typeface="Adobe Caslon Pro"/>
              </a:rPr>
              <a:t>A) </a:t>
            </a:r>
            <a:r>
              <a:rPr lang="tr-TR" sz="2400" dirty="0" err="1" smtClean="0">
                <a:latin typeface="Adobe Caslon Pro"/>
              </a:rPr>
              <a:t>Kesb</a:t>
            </a:r>
            <a:endParaRPr lang="tr-TR" sz="2400" dirty="0" smtClean="0">
              <a:latin typeface="Adobe Caslon Pro"/>
            </a:endParaRPr>
          </a:p>
          <a:p>
            <a:r>
              <a:rPr lang="tr-TR" sz="2400" dirty="0" smtClean="0">
                <a:latin typeface="Adobe Caslon Pro"/>
              </a:rPr>
              <a:t>B) </a:t>
            </a:r>
            <a:r>
              <a:rPr lang="tr-TR" sz="2400" dirty="0" err="1" smtClean="0">
                <a:latin typeface="Adobe Caslon Pro"/>
              </a:rPr>
              <a:t>Cebr</a:t>
            </a:r>
            <a:r>
              <a:rPr lang="tr-TR" sz="2400" dirty="0" smtClean="0">
                <a:latin typeface="Adobe Caslon Pro"/>
              </a:rPr>
              <a:t>-i mutavassıt</a:t>
            </a:r>
          </a:p>
          <a:p>
            <a:r>
              <a:rPr lang="tr-TR" sz="2400" dirty="0" smtClean="0">
                <a:latin typeface="Adobe Caslon Pro"/>
              </a:rPr>
              <a:t>C) Cüz’i irade</a:t>
            </a:r>
          </a:p>
          <a:p>
            <a:r>
              <a:rPr lang="tr-TR" sz="2400" dirty="0" smtClean="0">
                <a:latin typeface="Adobe Caslon Pro"/>
              </a:rPr>
              <a:t>D) </a:t>
            </a:r>
            <a:r>
              <a:rPr lang="tr-TR" sz="2400" dirty="0" err="1" smtClean="0">
                <a:latin typeface="Adobe Caslon Pro"/>
              </a:rPr>
              <a:t>Meşîet</a:t>
            </a:r>
            <a:endParaRPr lang="tr-TR" sz="2400" dirty="0" smtClean="0">
              <a:latin typeface="Adobe Caslon Pro"/>
            </a:endParaRPr>
          </a:p>
          <a:p>
            <a:r>
              <a:rPr lang="tr-TR" sz="2400" dirty="0" smtClean="0">
                <a:latin typeface="Adobe Caslon Pro"/>
              </a:rPr>
              <a:t>E) Külli irade</a:t>
            </a:r>
            <a:endParaRPr lang="tr-TR" sz="2400" dirty="0">
              <a:latin typeface="Adobe Caslon Pro"/>
            </a:endParaRPr>
          </a:p>
        </p:txBody>
      </p:sp>
    </p:spTree>
    <p:extLst>
      <p:ext uri="{BB962C8B-B14F-4D97-AF65-F5344CB8AC3E}">
        <p14:creationId xmlns:p14="http://schemas.microsoft.com/office/powerpoint/2010/main" val="354868591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14103" y="365126"/>
            <a:ext cx="10711543" cy="5262979"/>
          </a:xfrm>
          <a:prstGeom prst="rect">
            <a:avLst/>
          </a:prstGeom>
        </p:spPr>
        <p:txBody>
          <a:bodyPr wrap="square">
            <a:spAutoFit/>
          </a:bodyPr>
          <a:lstStyle/>
          <a:p>
            <a:r>
              <a:rPr lang="tr-TR" sz="3200" dirty="0">
                <a:solidFill>
                  <a:srgbClr val="FF0000"/>
                </a:solidFill>
                <a:latin typeface="Adobe Caslon Pro"/>
              </a:rPr>
              <a:t>Rızık: </a:t>
            </a:r>
            <a:endParaRPr lang="tr-TR" sz="3200" dirty="0" smtClean="0">
              <a:solidFill>
                <a:srgbClr val="FF0000"/>
              </a:solidFill>
              <a:latin typeface="Adobe Caslon Pro"/>
            </a:endParaRPr>
          </a:p>
          <a:p>
            <a:r>
              <a:rPr lang="tr-TR" sz="3200" dirty="0" smtClean="0">
                <a:latin typeface="Adobe Caslon Pro"/>
              </a:rPr>
              <a:t>Rızık </a:t>
            </a:r>
            <a:r>
              <a:rPr lang="tr-TR" sz="3200" dirty="0">
                <a:latin typeface="Adobe Caslon Pro"/>
              </a:rPr>
              <a:t>sözlükte “nasip, pay, nimet ve bağış” gibi bütün canlıların </a:t>
            </a:r>
            <a:r>
              <a:rPr lang="tr-TR" sz="3200" dirty="0" smtClean="0">
                <a:latin typeface="Adobe Caslon Pro"/>
              </a:rPr>
              <a:t>faydalandıkları şeydir</a:t>
            </a:r>
            <a:r>
              <a:rPr lang="tr-TR" sz="3200" dirty="0">
                <a:latin typeface="Adobe Caslon Pro"/>
              </a:rPr>
              <a:t>. </a:t>
            </a:r>
            <a:endParaRPr lang="tr-TR" sz="3200" dirty="0" smtClean="0">
              <a:latin typeface="Adobe Caslon Pro"/>
            </a:endParaRPr>
          </a:p>
          <a:p>
            <a:r>
              <a:rPr lang="tr-TR" sz="3200" dirty="0" smtClean="0">
                <a:latin typeface="Adobe Caslon Pro"/>
              </a:rPr>
              <a:t>Terim </a:t>
            </a:r>
            <a:r>
              <a:rPr lang="tr-TR" sz="3200" dirty="0">
                <a:latin typeface="Adobe Caslon Pro"/>
              </a:rPr>
              <a:t>olarak “Allah’ın bütün canlılara lütfettiği nimetlerdir”. Bu </a:t>
            </a:r>
            <a:r>
              <a:rPr lang="tr-TR" sz="3200" dirty="0" smtClean="0">
                <a:latin typeface="Adobe Caslon Pro"/>
              </a:rPr>
              <a:t>nimetler maddi </a:t>
            </a:r>
            <a:r>
              <a:rPr lang="tr-TR" sz="3200" dirty="0">
                <a:latin typeface="Adobe Caslon Pro"/>
              </a:rPr>
              <a:t>olabileceği gibi manevi de olabilir. </a:t>
            </a:r>
            <a:endParaRPr lang="tr-TR" sz="3200" dirty="0" smtClean="0">
              <a:latin typeface="Adobe Caslon Pro"/>
            </a:endParaRPr>
          </a:p>
          <a:p>
            <a:endParaRPr lang="tr-TR" sz="1600" dirty="0" smtClean="0">
              <a:latin typeface="Adobe Caslon Pro"/>
            </a:endParaRPr>
          </a:p>
          <a:p>
            <a:r>
              <a:rPr lang="tr-TR" sz="3200" dirty="0" smtClean="0">
                <a:latin typeface="Adobe Caslon Pro"/>
              </a:rPr>
              <a:t>Allah</a:t>
            </a:r>
            <a:r>
              <a:rPr lang="tr-TR" sz="3200" dirty="0">
                <a:latin typeface="Adobe Caslon Pro"/>
              </a:rPr>
              <a:t>, yeryüzünü insanın yaşayabileceği </a:t>
            </a:r>
            <a:r>
              <a:rPr lang="tr-TR" sz="3200" dirty="0" smtClean="0">
                <a:latin typeface="Adobe Caslon Pro"/>
              </a:rPr>
              <a:t>bir mekân </a:t>
            </a:r>
            <a:r>
              <a:rPr lang="tr-TR" sz="3200" dirty="0">
                <a:latin typeface="Adobe Caslon Pro"/>
              </a:rPr>
              <a:t>olarak hazırlamış ve bütün nimetlerini onun hizmetine </a:t>
            </a:r>
            <a:r>
              <a:rPr lang="tr-TR" sz="3200" dirty="0" err="1">
                <a:latin typeface="Adobe Caslon Pro"/>
              </a:rPr>
              <a:t>musahhar</a:t>
            </a:r>
            <a:r>
              <a:rPr lang="tr-TR" sz="3200" dirty="0">
                <a:latin typeface="Adobe Caslon Pro"/>
              </a:rPr>
              <a:t> kılmıştır. </a:t>
            </a:r>
            <a:r>
              <a:rPr lang="tr-TR" sz="3200" dirty="0" smtClean="0">
                <a:latin typeface="Adobe Caslon Pro"/>
              </a:rPr>
              <a:t>Allah, bütün </a:t>
            </a:r>
            <a:r>
              <a:rPr lang="tr-TR" sz="3200" dirty="0">
                <a:latin typeface="Adobe Caslon Pro"/>
              </a:rPr>
              <a:t>canlılara yetecek kadar nimet yaratmış ve bu nimetlerin paylaşılması noktasında</a:t>
            </a:r>
          </a:p>
          <a:p>
            <a:r>
              <a:rPr lang="tr-TR" sz="3200" dirty="0">
                <a:latin typeface="Adobe Caslon Pro"/>
              </a:rPr>
              <a:t>ekonomik, sosyal ve ahlaki konularda öğütler vermiştir.</a:t>
            </a:r>
          </a:p>
        </p:txBody>
      </p:sp>
    </p:spTree>
    <p:extLst>
      <p:ext uri="{BB962C8B-B14F-4D97-AF65-F5344CB8AC3E}">
        <p14:creationId xmlns:p14="http://schemas.microsoft.com/office/powerpoint/2010/main" val="2881638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05691" y="740229"/>
            <a:ext cx="8238309" cy="4524315"/>
          </a:xfrm>
          <a:prstGeom prst="rect">
            <a:avLst/>
          </a:prstGeom>
        </p:spPr>
        <p:txBody>
          <a:bodyPr wrap="square">
            <a:spAutoFit/>
          </a:bodyPr>
          <a:lstStyle/>
          <a:p>
            <a:r>
              <a:rPr lang="tr-TR" sz="3200" dirty="0">
                <a:solidFill>
                  <a:srgbClr val="FF0000"/>
                </a:solidFill>
                <a:latin typeface="Adobe Caslon Pro" panose="0205050205050A020403"/>
              </a:rPr>
              <a:t>Gaye ve Düzen Delili: </a:t>
            </a:r>
            <a:endParaRPr lang="tr-TR" sz="3200" dirty="0" smtClean="0">
              <a:solidFill>
                <a:srgbClr val="FF0000"/>
              </a:solidFill>
              <a:latin typeface="Adobe Caslon Pro" panose="0205050205050A020403"/>
            </a:endParaRPr>
          </a:p>
          <a:p>
            <a:r>
              <a:rPr lang="tr-TR" sz="3200" dirty="0" smtClean="0">
                <a:latin typeface="Adobe Caslon Pro" panose="0205050205050A020403"/>
              </a:rPr>
              <a:t>Evren</a:t>
            </a:r>
            <a:r>
              <a:rPr lang="tr-TR" sz="3200" dirty="0">
                <a:latin typeface="Adobe Caslon Pro" panose="0205050205050A020403"/>
              </a:rPr>
              <a:t>, birbiriyle uyumlu sebepler ve gayeler sistemidir. </a:t>
            </a:r>
            <a:endParaRPr lang="tr-TR" sz="3200" dirty="0" smtClean="0">
              <a:latin typeface="Adobe Caslon Pro" panose="0205050205050A020403"/>
            </a:endParaRPr>
          </a:p>
          <a:p>
            <a:r>
              <a:rPr lang="tr-TR" sz="3200" dirty="0" smtClean="0">
                <a:latin typeface="Adobe Caslon Pro" panose="0205050205050A020403"/>
              </a:rPr>
              <a:t>Bu mükemmel </a:t>
            </a:r>
            <a:r>
              <a:rPr lang="tr-TR" sz="3200" dirty="0">
                <a:latin typeface="Adobe Caslon Pro" panose="0205050205050A020403"/>
              </a:rPr>
              <a:t>düzen tesadüfi değil, ancak yaratıcı ve düzenleyici </a:t>
            </a:r>
            <a:r>
              <a:rPr lang="tr-TR" sz="3200" dirty="0" smtClean="0">
                <a:latin typeface="Adobe Caslon Pro" panose="0205050205050A020403"/>
              </a:rPr>
              <a:t>kâmil bir iradenin </a:t>
            </a:r>
            <a:r>
              <a:rPr lang="tr-TR" sz="3200" dirty="0">
                <a:latin typeface="Adobe Caslon Pro" panose="0205050205050A020403"/>
              </a:rPr>
              <a:t>eseri olabilir.</a:t>
            </a:r>
          </a:p>
          <a:p>
            <a:r>
              <a:rPr lang="tr-TR" sz="3200" dirty="0">
                <a:latin typeface="Adobe Caslon Pro" panose="0205050205050A020403"/>
              </a:rPr>
              <a:t>Her </a:t>
            </a:r>
            <a:r>
              <a:rPr lang="tr-TR" sz="3200" dirty="0" smtClean="0">
                <a:latin typeface="Adobe Caslon Pro" panose="0205050205050A020403"/>
              </a:rPr>
              <a:t>şey </a:t>
            </a:r>
            <a:r>
              <a:rPr lang="tr-TR" sz="3200" dirty="0">
                <a:latin typeface="Adobe Caslon Pro" panose="0205050205050A020403"/>
              </a:rPr>
              <a:t>bir gayeye göre hareket ettiğine göre bunu planlayan büyük bir sanatkâr</a:t>
            </a:r>
          </a:p>
          <a:p>
            <a:r>
              <a:rPr lang="tr-TR" sz="3200" dirty="0">
                <a:latin typeface="Adobe Caslon Pro" panose="0205050205050A020403"/>
              </a:rPr>
              <a:t>olmalıdır ki bu da yüce Allah’tır.</a:t>
            </a:r>
          </a:p>
        </p:txBody>
      </p:sp>
    </p:spTree>
    <p:extLst>
      <p:ext uri="{BB962C8B-B14F-4D97-AF65-F5344CB8AC3E}">
        <p14:creationId xmlns:p14="http://schemas.microsoft.com/office/powerpoint/2010/main" val="104677497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27017" y="531224"/>
            <a:ext cx="10842172" cy="5509200"/>
          </a:xfrm>
          <a:prstGeom prst="rect">
            <a:avLst/>
          </a:prstGeom>
        </p:spPr>
        <p:txBody>
          <a:bodyPr wrap="square">
            <a:spAutoFit/>
          </a:bodyPr>
          <a:lstStyle/>
          <a:p>
            <a:r>
              <a:rPr lang="tr-TR" sz="3200" dirty="0">
                <a:latin typeface="Adobe Caslon Pro"/>
              </a:rPr>
              <a:t>Ayrıca Allah, servetin </a:t>
            </a:r>
            <a:r>
              <a:rPr lang="tr-TR" sz="3200" dirty="0" smtClean="0">
                <a:latin typeface="Adobe Caslon Pro"/>
              </a:rPr>
              <a:t>sadece zenginler </a:t>
            </a:r>
            <a:r>
              <a:rPr lang="tr-TR" sz="3200" dirty="0">
                <a:latin typeface="Adobe Caslon Pro"/>
              </a:rPr>
              <a:t>arasında dolaşarak tekelleşmesini kınamış ve paylaşılması gerektiğini vurgulamıştır.</a:t>
            </a:r>
          </a:p>
          <a:p>
            <a:r>
              <a:rPr lang="tr-TR" sz="3200" dirty="0">
                <a:latin typeface="Adobe Caslon Pro"/>
              </a:rPr>
              <a:t>Kur’an’da bazı insanların daha zengin olmasının bir imtihan sebebi </a:t>
            </a:r>
            <a:r>
              <a:rPr lang="tr-TR" sz="3200" dirty="0" smtClean="0">
                <a:latin typeface="Adobe Caslon Pro"/>
              </a:rPr>
              <a:t>olduğu ve </a:t>
            </a:r>
            <a:r>
              <a:rPr lang="tr-TR" sz="3200" dirty="0">
                <a:latin typeface="Adobe Caslon Pro"/>
              </a:rPr>
              <a:t>zenginlikleri oranında sorumluluk taşıdıkları belirtilmiştir. </a:t>
            </a:r>
            <a:endParaRPr lang="tr-TR" sz="3200" dirty="0" smtClean="0">
              <a:latin typeface="Adobe Caslon Pro"/>
            </a:endParaRPr>
          </a:p>
          <a:p>
            <a:r>
              <a:rPr lang="tr-TR" sz="3200" dirty="0" smtClean="0">
                <a:latin typeface="Adobe Caslon Pro"/>
              </a:rPr>
              <a:t>Kaybetme korkusuyla nimetleri </a:t>
            </a:r>
            <a:r>
              <a:rPr lang="tr-TR" sz="3200" dirty="0">
                <a:latin typeface="Adobe Caslon Pro"/>
              </a:rPr>
              <a:t>paylaşmamanın şeytanın bir oyunu olduğuna dikkat çekilerek infak </a:t>
            </a:r>
            <a:r>
              <a:rPr lang="tr-TR" sz="3200" dirty="0" smtClean="0">
                <a:latin typeface="Adobe Caslon Pro"/>
              </a:rPr>
              <a:t>edilmesi hâlinde </a:t>
            </a:r>
            <a:r>
              <a:rPr lang="tr-TR" sz="3200" dirty="0">
                <a:latin typeface="Adobe Caslon Pro"/>
              </a:rPr>
              <a:t>daha çok verileceği vurgulanmıştır. </a:t>
            </a:r>
            <a:endParaRPr lang="tr-TR" sz="3200" dirty="0" smtClean="0">
              <a:latin typeface="Adobe Caslon Pro"/>
            </a:endParaRPr>
          </a:p>
          <a:p>
            <a:r>
              <a:rPr lang="tr-TR" sz="3200" dirty="0" smtClean="0">
                <a:latin typeface="Adobe Caslon Pro"/>
              </a:rPr>
              <a:t>Burada </a:t>
            </a:r>
            <a:r>
              <a:rPr lang="tr-TR" sz="3200" dirty="0">
                <a:latin typeface="Adobe Caslon Pro"/>
              </a:rPr>
              <a:t>gizli ya da açık başkalarına </a:t>
            </a:r>
            <a:r>
              <a:rPr lang="tr-TR" sz="3200" dirty="0" smtClean="0">
                <a:latin typeface="Adobe Caslon Pro"/>
              </a:rPr>
              <a:t>yardım etmek</a:t>
            </a:r>
            <a:r>
              <a:rPr lang="tr-TR" sz="3200" dirty="0">
                <a:latin typeface="Adobe Caslon Pro"/>
              </a:rPr>
              <a:t>, inanmanın bir gereği olarak teşvik edilmiştir.</a:t>
            </a:r>
          </a:p>
        </p:txBody>
      </p:sp>
    </p:spTree>
    <p:extLst>
      <p:ext uri="{BB962C8B-B14F-4D97-AF65-F5344CB8AC3E}">
        <p14:creationId xmlns:p14="http://schemas.microsoft.com/office/powerpoint/2010/main" val="35979401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9269" y="365126"/>
            <a:ext cx="10911840" cy="5016758"/>
          </a:xfrm>
          <a:prstGeom prst="rect">
            <a:avLst/>
          </a:prstGeom>
        </p:spPr>
        <p:txBody>
          <a:bodyPr wrap="square">
            <a:spAutoFit/>
          </a:bodyPr>
          <a:lstStyle/>
          <a:p>
            <a:r>
              <a:rPr lang="tr-TR" sz="3200" dirty="0">
                <a:latin typeface="Adobe Caslon Pro"/>
              </a:rPr>
              <a:t>Kur’an’da, nimetleri </a:t>
            </a:r>
            <a:r>
              <a:rPr lang="tr-TR" sz="3200" dirty="0" smtClean="0">
                <a:latin typeface="Adobe Caslon Pro"/>
              </a:rPr>
              <a:t>paylaşmamak bir </a:t>
            </a:r>
            <a:r>
              <a:rPr lang="tr-TR" sz="3200" dirty="0">
                <a:latin typeface="Adobe Caslon Pro"/>
              </a:rPr>
              <a:t>hak gaspı olarak nitelenir ve rızkın Allah’tan olduğunu inkâr etmekle bir tutulur.</a:t>
            </a:r>
          </a:p>
          <a:p>
            <a:r>
              <a:rPr lang="tr-TR" sz="3200" dirty="0">
                <a:latin typeface="Adobe Caslon Pro"/>
              </a:rPr>
              <a:t>Bütün bu emir ve tavsiyeler, açlık ya da fakirliğin bir kader olmadığını gösterir. </a:t>
            </a:r>
            <a:r>
              <a:rPr lang="tr-TR" sz="3200" dirty="0" smtClean="0">
                <a:latin typeface="Adobe Caslon Pro"/>
              </a:rPr>
              <a:t>Şüphesiz rızkın </a:t>
            </a:r>
            <a:r>
              <a:rPr lang="tr-TR" sz="3200" dirty="0">
                <a:latin typeface="Adobe Caslon Pro"/>
              </a:rPr>
              <a:t>yaratılması Allah’ın takdiridir. Ancak rızkın dağılımında insanların bulundukları</a:t>
            </a:r>
          </a:p>
          <a:p>
            <a:r>
              <a:rPr lang="tr-TR" sz="3200" dirty="0">
                <a:latin typeface="Adobe Caslon Pro"/>
              </a:rPr>
              <a:t>konumlara göre yerine getirmeleri gereken sorumlulukları vardır. </a:t>
            </a:r>
            <a:endParaRPr lang="tr-TR" sz="3200" dirty="0" smtClean="0">
              <a:latin typeface="Adobe Caslon Pro"/>
            </a:endParaRPr>
          </a:p>
          <a:p>
            <a:r>
              <a:rPr lang="tr-TR" sz="3200" dirty="0" smtClean="0">
                <a:latin typeface="Adobe Caslon Pro"/>
              </a:rPr>
              <a:t>Yeryüzündeki imkânlar</a:t>
            </a:r>
            <a:r>
              <a:rPr lang="tr-TR" sz="3200" dirty="0">
                <a:latin typeface="Adobe Caslon Pro"/>
              </a:rPr>
              <a:t>, üzerinde yaşayan herkese yetecek kadardır ve bu imkânlardan </a:t>
            </a:r>
            <a:r>
              <a:rPr lang="tr-TR" sz="3200" dirty="0" smtClean="0">
                <a:latin typeface="Adobe Caslon Pro"/>
              </a:rPr>
              <a:t>faydalanmak herkesin </a:t>
            </a:r>
            <a:r>
              <a:rPr lang="tr-TR" sz="3200" dirty="0">
                <a:latin typeface="Adobe Caslon Pro"/>
              </a:rPr>
              <a:t>hakkıdır.</a:t>
            </a:r>
          </a:p>
        </p:txBody>
      </p:sp>
    </p:spTree>
    <p:extLst>
      <p:ext uri="{BB962C8B-B14F-4D97-AF65-F5344CB8AC3E}">
        <p14:creationId xmlns:p14="http://schemas.microsoft.com/office/powerpoint/2010/main" val="9614795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23109" y="661851"/>
            <a:ext cx="10650582" cy="5509200"/>
          </a:xfrm>
          <a:prstGeom prst="rect">
            <a:avLst/>
          </a:prstGeom>
        </p:spPr>
        <p:txBody>
          <a:bodyPr wrap="square">
            <a:spAutoFit/>
          </a:bodyPr>
          <a:lstStyle/>
          <a:p>
            <a:r>
              <a:rPr lang="tr-TR" sz="3200" dirty="0">
                <a:solidFill>
                  <a:srgbClr val="FF0000"/>
                </a:solidFill>
                <a:latin typeface="Adobe Caslon Pro"/>
              </a:rPr>
              <a:t>Afet: </a:t>
            </a:r>
            <a:endParaRPr lang="tr-TR" sz="3200" dirty="0" smtClean="0">
              <a:solidFill>
                <a:srgbClr val="FF0000"/>
              </a:solidFill>
              <a:latin typeface="Adobe Caslon Pro"/>
            </a:endParaRPr>
          </a:p>
          <a:p>
            <a:r>
              <a:rPr lang="tr-TR" sz="3200" dirty="0" smtClean="0">
                <a:latin typeface="Adobe Caslon Pro"/>
              </a:rPr>
              <a:t>Yeryüzünde </a:t>
            </a:r>
            <a:r>
              <a:rPr lang="tr-TR" sz="3200" dirty="0">
                <a:latin typeface="Adobe Caslon Pro"/>
              </a:rPr>
              <a:t>deprem, sel, </a:t>
            </a:r>
            <a:r>
              <a:rPr lang="tr-TR" sz="3200" dirty="0" smtClean="0">
                <a:latin typeface="Adobe Caslon Pro"/>
              </a:rPr>
              <a:t>erozyon </a:t>
            </a:r>
            <a:r>
              <a:rPr lang="tr-TR" sz="3200" dirty="0">
                <a:latin typeface="Adobe Caslon Pro"/>
              </a:rPr>
              <a:t>ve orman yangınları gibi insanların </a:t>
            </a:r>
            <a:r>
              <a:rPr lang="tr-TR" sz="3200" dirty="0" smtClean="0">
                <a:latin typeface="Adobe Caslon Pro"/>
              </a:rPr>
              <a:t>karşılaştıkları pek </a:t>
            </a:r>
            <a:r>
              <a:rPr lang="tr-TR" sz="3200" dirty="0">
                <a:latin typeface="Adobe Caslon Pro"/>
              </a:rPr>
              <a:t>çok doğal afet vardır. </a:t>
            </a:r>
            <a:r>
              <a:rPr lang="tr-TR" sz="3200" dirty="0" smtClean="0">
                <a:latin typeface="Adobe Caslon Pro"/>
              </a:rPr>
              <a:t>Kur’an-ı Kerim’de </a:t>
            </a:r>
          </a:p>
          <a:p>
            <a:r>
              <a:rPr lang="tr-TR" sz="3200" dirty="0" smtClean="0">
                <a:latin typeface="Adobe Caslon Pro"/>
              </a:rPr>
              <a:t>“</a:t>
            </a:r>
            <a:r>
              <a:rPr lang="tr-TR" sz="3200" dirty="0">
                <a:solidFill>
                  <a:srgbClr val="7030A0"/>
                </a:solidFill>
                <a:latin typeface="Adobe Caslon Pro"/>
              </a:rPr>
              <a:t>Göğü Allah yükseltti ve </a:t>
            </a:r>
            <a:r>
              <a:rPr lang="tr-TR" sz="3200" dirty="0" smtClean="0">
                <a:solidFill>
                  <a:srgbClr val="7030A0"/>
                </a:solidFill>
                <a:latin typeface="Adobe Caslon Pro"/>
              </a:rPr>
              <a:t>mizanı (dengeyi) o </a:t>
            </a:r>
            <a:r>
              <a:rPr lang="tr-TR" sz="3200" dirty="0">
                <a:solidFill>
                  <a:srgbClr val="7030A0"/>
                </a:solidFill>
                <a:latin typeface="Adobe Caslon Pro"/>
              </a:rPr>
              <a:t>koydu. Sakın dengeyi bozmayın.” </a:t>
            </a:r>
            <a:r>
              <a:rPr lang="tr-TR" sz="3200" dirty="0" smtClean="0">
                <a:latin typeface="Adobe Caslon Pro"/>
              </a:rPr>
              <a:t>(Rahman,55/7) buyrulmuştur</a:t>
            </a:r>
            <a:r>
              <a:rPr lang="tr-TR" sz="3200" dirty="0">
                <a:latin typeface="Adobe Caslon Pro"/>
              </a:rPr>
              <a:t>. </a:t>
            </a:r>
            <a:endParaRPr lang="tr-TR" sz="3200" dirty="0" smtClean="0">
              <a:latin typeface="Adobe Caslon Pro"/>
            </a:endParaRPr>
          </a:p>
          <a:p>
            <a:r>
              <a:rPr lang="tr-TR" sz="3200" dirty="0" smtClean="0">
                <a:latin typeface="Adobe Caslon Pro"/>
              </a:rPr>
              <a:t>Bu </a:t>
            </a:r>
            <a:r>
              <a:rPr lang="tr-TR" sz="3200" dirty="0">
                <a:latin typeface="Adobe Caslon Pro"/>
              </a:rPr>
              <a:t>dünyanın fiziki yasalarını </a:t>
            </a:r>
            <a:r>
              <a:rPr lang="tr-TR" sz="3200" dirty="0" smtClean="0">
                <a:latin typeface="Adobe Caslon Pro"/>
              </a:rPr>
              <a:t>koyan Allah’tır</a:t>
            </a:r>
            <a:r>
              <a:rPr lang="tr-TR" sz="3200" dirty="0">
                <a:latin typeface="Adobe Caslon Pro"/>
              </a:rPr>
              <a:t>. </a:t>
            </a:r>
            <a:endParaRPr lang="tr-TR" sz="3200" dirty="0" smtClean="0">
              <a:latin typeface="Adobe Caslon Pro"/>
            </a:endParaRPr>
          </a:p>
          <a:p>
            <a:r>
              <a:rPr lang="tr-TR" sz="3200" dirty="0" smtClean="0">
                <a:latin typeface="Adobe Caslon Pro"/>
              </a:rPr>
              <a:t>Afetlerin </a:t>
            </a:r>
            <a:r>
              <a:rPr lang="tr-TR" sz="3200" dirty="0">
                <a:latin typeface="Adobe Caslon Pro"/>
              </a:rPr>
              <a:t>önemli bir kısmı bizzat insanların kendi elleriyle yol açtıkları </a:t>
            </a:r>
            <a:r>
              <a:rPr lang="tr-TR" sz="3200" dirty="0" smtClean="0">
                <a:latin typeface="Adobe Caslon Pro"/>
              </a:rPr>
              <a:t>sorunlardan kaynaklanabileceği </a:t>
            </a:r>
            <a:r>
              <a:rPr lang="tr-TR" sz="3200" dirty="0">
                <a:latin typeface="Adobe Caslon Pro"/>
              </a:rPr>
              <a:t>gibi pek çok konuda gerekli tedbirleri almamanın sonuçlarıyla</a:t>
            </a:r>
          </a:p>
          <a:p>
            <a:r>
              <a:rPr lang="tr-TR" sz="3200" dirty="0">
                <a:latin typeface="Adobe Caslon Pro"/>
              </a:rPr>
              <a:t>da karşılaşılabilmektedir.</a:t>
            </a:r>
          </a:p>
        </p:txBody>
      </p:sp>
    </p:spTree>
    <p:extLst>
      <p:ext uri="{BB962C8B-B14F-4D97-AF65-F5344CB8AC3E}">
        <p14:creationId xmlns:p14="http://schemas.microsoft.com/office/powerpoint/2010/main" val="24724236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384663" y="714103"/>
            <a:ext cx="9814560" cy="4247317"/>
          </a:xfrm>
          <a:prstGeom prst="rect">
            <a:avLst/>
          </a:prstGeom>
        </p:spPr>
        <p:txBody>
          <a:bodyPr wrap="square">
            <a:spAutoFit/>
          </a:bodyPr>
          <a:lstStyle/>
          <a:p>
            <a:r>
              <a:rPr lang="tr-TR" sz="3200" dirty="0">
                <a:latin typeface="Adobe Caslon Pro"/>
              </a:rPr>
              <a:t>Dolayısıyla insanlar önce afetleri oluşturan </a:t>
            </a:r>
            <a:r>
              <a:rPr lang="tr-TR" sz="3200" dirty="0" smtClean="0">
                <a:latin typeface="Adobe Caslon Pro"/>
              </a:rPr>
              <a:t>sebepleri ortadan </a:t>
            </a:r>
            <a:r>
              <a:rPr lang="tr-TR" sz="3200" dirty="0">
                <a:latin typeface="Adobe Caslon Pro"/>
              </a:rPr>
              <a:t>kaldırmaya çalışmalı ve bu afetlerle mücadele edip onlardan en az zararla </a:t>
            </a:r>
            <a:r>
              <a:rPr lang="tr-TR" sz="3200" dirty="0" smtClean="0">
                <a:latin typeface="Adobe Caslon Pro"/>
              </a:rPr>
              <a:t>kurtulmanın yollarını </a:t>
            </a:r>
            <a:r>
              <a:rPr lang="tr-TR" sz="3200" dirty="0">
                <a:latin typeface="Adobe Caslon Pro"/>
              </a:rPr>
              <a:t>aramalıdırlar</a:t>
            </a:r>
            <a:r>
              <a:rPr lang="tr-TR" sz="3200" dirty="0" smtClean="0">
                <a:latin typeface="Adobe Caslon Pro"/>
              </a:rPr>
              <a:t>.</a:t>
            </a:r>
          </a:p>
          <a:p>
            <a:r>
              <a:rPr lang="tr-TR" sz="1400" dirty="0" smtClean="0">
                <a:latin typeface="Adobe Caslon Pro"/>
              </a:rPr>
              <a:t> </a:t>
            </a:r>
          </a:p>
          <a:p>
            <a:r>
              <a:rPr lang="tr-TR" sz="3200" dirty="0" smtClean="0">
                <a:latin typeface="Adobe Caslon Pro"/>
              </a:rPr>
              <a:t>Gerekli </a:t>
            </a:r>
            <a:r>
              <a:rPr lang="tr-TR" sz="3200" dirty="0">
                <a:latin typeface="Adobe Caslon Pro"/>
              </a:rPr>
              <a:t>tedbirleri alıp can ve mal kaybının</a:t>
            </a:r>
          </a:p>
          <a:p>
            <a:r>
              <a:rPr lang="tr-TR" sz="3200" dirty="0">
                <a:latin typeface="Adobe Caslon Pro"/>
              </a:rPr>
              <a:t>önlenmesi mümkün iken vuku bulan herhangi bir afeti alın yazısı veya kader </a:t>
            </a:r>
            <a:r>
              <a:rPr lang="tr-TR" sz="3200" dirty="0" smtClean="0">
                <a:latin typeface="Adobe Caslon Pro"/>
              </a:rPr>
              <a:t>olarak karşılamak </a:t>
            </a:r>
            <a:r>
              <a:rPr lang="tr-TR" sz="3200" dirty="0">
                <a:latin typeface="Adobe Caslon Pro"/>
              </a:rPr>
              <a:t>doğru bir tavır değildir.</a:t>
            </a:r>
          </a:p>
        </p:txBody>
      </p:sp>
    </p:spTree>
    <p:extLst>
      <p:ext uri="{BB962C8B-B14F-4D97-AF65-F5344CB8AC3E}">
        <p14:creationId xmlns:p14="http://schemas.microsoft.com/office/powerpoint/2010/main" val="35746482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0559" y="566057"/>
            <a:ext cx="10868297" cy="5471985"/>
          </a:xfrm>
          <a:prstGeom prst="rect">
            <a:avLst/>
          </a:prstGeom>
        </p:spPr>
        <p:txBody>
          <a:bodyPr wrap="square">
            <a:spAutoFit/>
          </a:bodyPr>
          <a:lstStyle/>
          <a:p>
            <a:r>
              <a:rPr lang="tr-TR" sz="2800" dirty="0">
                <a:solidFill>
                  <a:srgbClr val="FF0000"/>
                </a:solidFill>
                <a:latin typeface="Adobe Caslon Pro"/>
              </a:rPr>
              <a:t>Sağlık ve </a:t>
            </a:r>
            <a:r>
              <a:rPr lang="tr-TR" sz="2800" dirty="0" smtClean="0">
                <a:solidFill>
                  <a:srgbClr val="FF0000"/>
                </a:solidFill>
                <a:latin typeface="Adobe Caslon Pro"/>
              </a:rPr>
              <a:t>Hastalık</a:t>
            </a:r>
            <a:r>
              <a:rPr lang="tr-TR" sz="2800" dirty="0">
                <a:solidFill>
                  <a:srgbClr val="FF0000"/>
                </a:solidFill>
                <a:latin typeface="Adobe Caslon Pro"/>
              </a:rPr>
              <a:t>: </a:t>
            </a:r>
            <a:endParaRPr lang="tr-TR" sz="2800" dirty="0" smtClean="0">
              <a:solidFill>
                <a:srgbClr val="FF0000"/>
              </a:solidFill>
              <a:latin typeface="Adobe Caslon Pro"/>
            </a:endParaRPr>
          </a:p>
          <a:p>
            <a:r>
              <a:rPr lang="tr-TR" sz="2800" dirty="0" smtClean="0">
                <a:latin typeface="Adobe Caslon Pro"/>
              </a:rPr>
              <a:t>İnsan </a:t>
            </a:r>
            <a:r>
              <a:rPr lang="tr-TR" sz="2800" dirty="0">
                <a:latin typeface="Adobe Caslon Pro"/>
              </a:rPr>
              <a:t>için en önemli nimetlerden birisi sağlıklı olmaktır. </a:t>
            </a:r>
            <a:r>
              <a:rPr lang="tr-TR" sz="2800" dirty="0" smtClean="0">
                <a:latin typeface="Adobe Caslon Pro"/>
              </a:rPr>
              <a:t>İslam’da temizlik </a:t>
            </a:r>
            <a:r>
              <a:rPr lang="tr-TR" sz="2800" dirty="0">
                <a:latin typeface="Adobe Caslon Pro"/>
              </a:rPr>
              <a:t>ve sağlığa uygunluk şartları oldukça ciddiye alınmıştır. Allah, </a:t>
            </a:r>
            <a:r>
              <a:rPr lang="tr-TR" sz="2800" dirty="0" smtClean="0">
                <a:latin typeface="Adobe Caslon Pro"/>
              </a:rPr>
              <a:t>kulunun temizliğine </a:t>
            </a:r>
            <a:r>
              <a:rPr lang="tr-TR" sz="2800" dirty="0">
                <a:latin typeface="Adobe Caslon Pro"/>
              </a:rPr>
              <a:t>önem verdiğini indirdiği ayetlerde göstermiştir. Allah, her hastalığın </a:t>
            </a:r>
            <a:r>
              <a:rPr lang="tr-TR" sz="2800" dirty="0" smtClean="0">
                <a:latin typeface="Adobe Caslon Pro"/>
              </a:rPr>
              <a:t>çaresini yaratmıştır</a:t>
            </a:r>
            <a:r>
              <a:rPr lang="tr-TR" sz="2800" dirty="0">
                <a:latin typeface="Adobe Caslon Pro"/>
              </a:rPr>
              <a:t>. İnsan, bu çareleri bulmak ve tedavi olmak zorundadır. Nitekim </a:t>
            </a:r>
            <a:r>
              <a:rPr lang="tr-TR" sz="2800" dirty="0" smtClean="0">
                <a:latin typeface="Adobe Caslon Pro"/>
              </a:rPr>
              <a:t>Allah’a ibadet </a:t>
            </a:r>
            <a:r>
              <a:rPr lang="tr-TR" sz="2800" dirty="0">
                <a:latin typeface="Adobe Caslon Pro"/>
              </a:rPr>
              <a:t>edebilmek için dahi sağlıklı olmak gerekir. İnsan, hastalık vb. sıkıntılarda </a:t>
            </a:r>
            <a:r>
              <a:rPr lang="tr-TR" sz="2800" dirty="0" smtClean="0">
                <a:latin typeface="Adobe Caslon Pro"/>
              </a:rPr>
              <a:t>sabretmeli, tedavi </a:t>
            </a:r>
            <a:r>
              <a:rPr lang="tr-TR" sz="2800" dirty="0">
                <a:latin typeface="Adobe Caslon Pro"/>
              </a:rPr>
              <a:t>olmalı ve iyileşmek için gayret etmelidir. Ancak buradaki sabır, </a:t>
            </a:r>
            <a:r>
              <a:rPr lang="tr-TR" sz="2800" dirty="0" smtClean="0">
                <a:latin typeface="Adobe Caslon Pro"/>
              </a:rPr>
              <a:t>içinde bulunduğu </a:t>
            </a:r>
            <a:r>
              <a:rPr lang="tr-TR" sz="2800" dirty="0">
                <a:latin typeface="Adobe Caslon Pro"/>
              </a:rPr>
              <a:t>duruma katlanmak ya da bunu kader saymak değil aksine kurtulmak </a:t>
            </a:r>
            <a:r>
              <a:rPr lang="tr-TR" sz="2800" dirty="0" smtClean="0">
                <a:latin typeface="Adobe Caslon Pro"/>
              </a:rPr>
              <a:t>için mücadele </a:t>
            </a:r>
            <a:r>
              <a:rPr lang="tr-TR" sz="2800" dirty="0">
                <a:latin typeface="Adobe Caslon Pro"/>
              </a:rPr>
              <a:t>etmek anlamındadır. </a:t>
            </a:r>
            <a:endParaRPr lang="tr-TR" sz="2800" dirty="0" smtClean="0">
              <a:latin typeface="Adobe Caslon Pro"/>
            </a:endParaRPr>
          </a:p>
          <a:p>
            <a:r>
              <a:rPr lang="tr-TR" sz="2800" dirty="0" smtClean="0">
                <a:latin typeface="Adobe Caslon Pro"/>
              </a:rPr>
              <a:t>Dua </a:t>
            </a:r>
            <a:r>
              <a:rPr lang="tr-TR" sz="2800" dirty="0">
                <a:latin typeface="Adobe Caslon Pro"/>
              </a:rPr>
              <a:t>dahi kişinin sıkıntılı durumunu değiştirme isteği </a:t>
            </a:r>
            <a:r>
              <a:rPr lang="tr-TR" sz="2800" dirty="0" smtClean="0">
                <a:latin typeface="Adobe Caslon Pro"/>
              </a:rPr>
              <a:t>ve çabasıdır</a:t>
            </a:r>
            <a:r>
              <a:rPr lang="tr-TR" sz="2800" dirty="0">
                <a:latin typeface="Adobe Caslon Pro"/>
              </a:rPr>
              <a:t>.</a:t>
            </a:r>
          </a:p>
        </p:txBody>
      </p:sp>
    </p:spTree>
    <p:extLst>
      <p:ext uri="{BB962C8B-B14F-4D97-AF65-F5344CB8AC3E}">
        <p14:creationId xmlns:p14="http://schemas.microsoft.com/office/powerpoint/2010/main" val="9560051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57349" y="627017"/>
            <a:ext cx="10668000" cy="5509200"/>
          </a:xfrm>
          <a:prstGeom prst="rect">
            <a:avLst/>
          </a:prstGeom>
        </p:spPr>
        <p:txBody>
          <a:bodyPr wrap="square">
            <a:spAutoFit/>
          </a:bodyPr>
          <a:lstStyle/>
          <a:p>
            <a:r>
              <a:rPr lang="tr-TR" sz="3200" dirty="0">
                <a:solidFill>
                  <a:srgbClr val="FF0000"/>
                </a:solidFill>
                <a:latin typeface="Adobe Caslon Pro"/>
              </a:rPr>
              <a:t>Başarı ve Başarısızlık: </a:t>
            </a:r>
            <a:endParaRPr lang="tr-TR" sz="3200" dirty="0" smtClean="0">
              <a:solidFill>
                <a:srgbClr val="FF0000"/>
              </a:solidFill>
              <a:latin typeface="Adobe Caslon Pro"/>
            </a:endParaRPr>
          </a:p>
          <a:p>
            <a:r>
              <a:rPr lang="tr-TR" sz="3200" dirty="0" smtClean="0">
                <a:latin typeface="Adobe Caslon Pro"/>
              </a:rPr>
              <a:t>Kur’an-ı Kerim’de </a:t>
            </a:r>
            <a:r>
              <a:rPr lang="tr-TR" sz="3200" dirty="0">
                <a:latin typeface="Adobe Caslon Pro"/>
              </a:rPr>
              <a:t>“</a:t>
            </a:r>
            <a:r>
              <a:rPr lang="tr-TR" sz="3200" dirty="0">
                <a:solidFill>
                  <a:srgbClr val="7030A0"/>
                </a:solidFill>
                <a:latin typeface="Adobe Caslon Pro"/>
              </a:rPr>
              <a:t>Sonuç (gelecek), Allaha karşı </a:t>
            </a:r>
            <a:r>
              <a:rPr lang="tr-TR" sz="3200" dirty="0" smtClean="0">
                <a:solidFill>
                  <a:srgbClr val="7030A0"/>
                </a:solidFill>
                <a:latin typeface="Adobe Caslon Pro"/>
              </a:rPr>
              <a:t>sorumluluk bilincine </a:t>
            </a:r>
            <a:r>
              <a:rPr lang="tr-TR" sz="3200" dirty="0">
                <a:solidFill>
                  <a:srgbClr val="7030A0"/>
                </a:solidFill>
                <a:latin typeface="Adobe Caslon Pro"/>
              </a:rPr>
              <a:t>sahip olanlarındır</a:t>
            </a:r>
            <a:r>
              <a:rPr lang="tr-TR" sz="3200" dirty="0">
                <a:latin typeface="Adobe Caslon Pro"/>
              </a:rPr>
              <a:t>!” (</a:t>
            </a:r>
            <a:r>
              <a:rPr lang="tr-TR" sz="3200" dirty="0" err="1" smtClean="0">
                <a:latin typeface="Adobe Caslon Pro"/>
              </a:rPr>
              <a:t>A’raf</a:t>
            </a:r>
            <a:r>
              <a:rPr lang="tr-TR" sz="3200" dirty="0" smtClean="0">
                <a:latin typeface="Adobe Caslon Pro"/>
              </a:rPr>
              <a:t>, 7/128</a:t>
            </a:r>
            <a:r>
              <a:rPr lang="tr-TR" sz="3200" dirty="0">
                <a:latin typeface="Adobe Caslon Pro"/>
              </a:rPr>
              <a:t>) buyrularak başarılı olmak için sorumluluklarını</a:t>
            </a:r>
          </a:p>
          <a:p>
            <a:r>
              <a:rPr lang="tr-TR" sz="3200" dirty="0">
                <a:latin typeface="Adobe Caslon Pro"/>
              </a:rPr>
              <a:t>yerine getirmenin gerektiği vurgulanmıştır. </a:t>
            </a:r>
            <a:endParaRPr lang="tr-TR" sz="3200" dirty="0" smtClean="0">
              <a:latin typeface="Adobe Caslon Pro"/>
            </a:endParaRPr>
          </a:p>
          <a:p>
            <a:r>
              <a:rPr lang="tr-TR" sz="3200" dirty="0" smtClean="0">
                <a:latin typeface="Adobe Caslon Pro"/>
              </a:rPr>
              <a:t>Bu </a:t>
            </a:r>
            <a:r>
              <a:rPr lang="tr-TR" sz="3200" dirty="0">
                <a:latin typeface="Adobe Caslon Pro"/>
              </a:rPr>
              <a:t>anlamda başarı bir kader ya da </a:t>
            </a:r>
            <a:r>
              <a:rPr lang="tr-TR" sz="3200" dirty="0" smtClean="0">
                <a:latin typeface="Adobe Caslon Pro"/>
              </a:rPr>
              <a:t>yazgı sonucu </a:t>
            </a:r>
            <a:r>
              <a:rPr lang="tr-TR" sz="3200" dirty="0">
                <a:latin typeface="Adobe Caslon Pro"/>
              </a:rPr>
              <a:t>çalışmadan kendiliğinden gerçekleşen bir şey değildir. Nitekim Kur’an-ı Kerim’de </a:t>
            </a:r>
            <a:r>
              <a:rPr lang="tr-TR" sz="3200" dirty="0" smtClean="0">
                <a:latin typeface="Adobe Caslon Pro"/>
              </a:rPr>
              <a:t>,“</a:t>
            </a:r>
            <a:r>
              <a:rPr lang="tr-TR" sz="3200" dirty="0">
                <a:solidFill>
                  <a:srgbClr val="7030A0"/>
                </a:solidFill>
                <a:latin typeface="Adobe Caslon Pro"/>
              </a:rPr>
              <a:t>İnsan ancak kendi çalışmasının karşılığını elde edebilir</a:t>
            </a:r>
            <a:r>
              <a:rPr lang="tr-TR" sz="3200" dirty="0">
                <a:latin typeface="Adobe Caslon Pro"/>
              </a:rPr>
              <a:t>.” </a:t>
            </a:r>
            <a:r>
              <a:rPr lang="tr-TR" sz="3200" dirty="0" smtClean="0">
                <a:latin typeface="Adobe Caslon Pro"/>
              </a:rPr>
              <a:t>(Necm,53/39) buyrulmuştur</a:t>
            </a:r>
            <a:r>
              <a:rPr lang="tr-TR" sz="3200" dirty="0">
                <a:latin typeface="Adobe Caslon Pro"/>
              </a:rPr>
              <a:t>. Başarı </a:t>
            </a:r>
            <a:r>
              <a:rPr lang="tr-TR" sz="3200" dirty="0" smtClean="0">
                <a:latin typeface="Adobe Caslon Pro"/>
              </a:rPr>
              <a:t>gibi başarısızlık </a:t>
            </a:r>
            <a:r>
              <a:rPr lang="tr-TR" sz="3200" dirty="0">
                <a:latin typeface="Adobe Caslon Pro"/>
              </a:rPr>
              <a:t>da tamamen insanın kendi kazancıdır.</a:t>
            </a:r>
          </a:p>
        </p:txBody>
      </p:sp>
    </p:spTree>
    <p:extLst>
      <p:ext uri="{BB962C8B-B14F-4D97-AF65-F5344CB8AC3E}">
        <p14:creationId xmlns:p14="http://schemas.microsoft.com/office/powerpoint/2010/main" val="167915901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1254034" y="1114697"/>
            <a:ext cx="9753600" cy="3901440"/>
          </a:xfrm>
          <a:prstGeom prst="rect">
            <a:avLst/>
          </a:prstGeom>
        </p:spPr>
      </p:pic>
    </p:spTree>
    <p:extLst>
      <p:ext uri="{BB962C8B-B14F-4D97-AF65-F5344CB8AC3E}">
        <p14:creationId xmlns:p14="http://schemas.microsoft.com/office/powerpoint/2010/main" val="11585873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09600" y="452846"/>
            <a:ext cx="10937966" cy="5386090"/>
          </a:xfrm>
          <a:prstGeom prst="rect">
            <a:avLst/>
          </a:prstGeom>
        </p:spPr>
        <p:txBody>
          <a:bodyPr wrap="square">
            <a:spAutoFit/>
          </a:bodyPr>
          <a:lstStyle/>
          <a:p>
            <a:r>
              <a:rPr lang="tr-TR" sz="3000" dirty="0">
                <a:latin typeface="Adobe Caslon Pro"/>
              </a:rPr>
              <a:t>İnsanın başarısız olması kendisi dışında çevre faktörlerinden de </a:t>
            </a:r>
            <a:r>
              <a:rPr lang="tr-TR" sz="3000" dirty="0" smtClean="0">
                <a:latin typeface="Adobe Caslon Pro"/>
              </a:rPr>
              <a:t>kaynaklanabilir. Ancak </a:t>
            </a:r>
            <a:r>
              <a:rPr lang="tr-TR" sz="3000" dirty="0">
                <a:latin typeface="Adobe Caslon Pro"/>
              </a:rPr>
              <a:t>bu ilahî bir takdirin onu mecbur etmesi şeklinde olamaz. </a:t>
            </a:r>
            <a:endParaRPr lang="tr-TR" sz="3000" dirty="0" smtClean="0">
              <a:latin typeface="Adobe Caslon Pro"/>
            </a:endParaRPr>
          </a:p>
          <a:p>
            <a:r>
              <a:rPr lang="tr-TR" sz="3000" dirty="0" smtClean="0">
                <a:latin typeface="Adobe Caslon Pro"/>
              </a:rPr>
              <a:t>Başarılı </a:t>
            </a:r>
            <a:r>
              <a:rPr lang="tr-TR" sz="3000" dirty="0">
                <a:latin typeface="Adobe Caslon Pro"/>
              </a:rPr>
              <a:t>olmak </a:t>
            </a:r>
            <a:r>
              <a:rPr lang="tr-TR" sz="3000" dirty="0" smtClean="0">
                <a:latin typeface="Adobe Caslon Pro"/>
              </a:rPr>
              <a:t>için kişinin </a:t>
            </a:r>
            <a:r>
              <a:rPr lang="tr-TR" sz="3000" dirty="0">
                <a:latin typeface="Adobe Caslon Pro"/>
              </a:rPr>
              <a:t>gayret göstermesi ve özellikle ahlaki </a:t>
            </a:r>
            <a:r>
              <a:rPr lang="tr-TR" sz="3000" dirty="0" smtClean="0">
                <a:latin typeface="Adobe Caslon Pro"/>
              </a:rPr>
              <a:t>sorumluluklarını </a:t>
            </a:r>
            <a:r>
              <a:rPr lang="tr-TR" sz="3000" dirty="0">
                <a:latin typeface="Adobe Caslon Pro"/>
              </a:rPr>
              <a:t>yerine getirmesi gerekir.</a:t>
            </a:r>
          </a:p>
          <a:p>
            <a:r>
              <a:rPr lang="tr-TR" sz="3000" dirty="0">
                <a:latin typeface="Adobe Caslon Pro"/>
              </a:rPr>
              <a:t>Bu yüzden kişi çok çalışarak başarılı olmayı Allah’tan beklemeli ve </a:t>
            </a:r>
            <a:r>
              <a:rPr lang="tr-TR" sz="3000" dirty="0" smtClean="0">
                <a:latin typeface="Adobe Caslon Pro"/>
              </a:rPr>
              <a:t>başarılarını başkalarının </a:t>
            </a:r>
            <a:r>
              <a:rPr lang="tr-TR" sz="3000" dirty="0">
                <a:latin typeface="Adobe Caslon Pro"/>
              </a:rPr>
              <a:t>mağduriyetine dayandırmamalıdır</a:t>
            </a:r>
            <a:r>
              <a:rPr lang="tr-TR" sz="3000" dirty="0" smtClean="0">
                <a:latin typeface="Adobe Caslon Pro"/>
              </a:rPr>
              <a:t>.</a:t>
            </a:r>
          </a:p>
          <a:p>
            <a:endParaRPr lang="tr-TR" sz="1400" dirty="0" smtClean="0">
              <a:latin typeface="Adobe Caslon Pro"/>
            </a:endParaRPr>
          </a:p>
          <a:p>
            <a:r>
              <a:rPr lang="tr-TR" sz="3000" dirty="0" smtClean="0">
                <a:latin typeface="Adobe Caslon Pro"/>
              </a:rPr>
              <a:t>Kişi</a:t>
            </a:r>
            <a:r>
              <a:rPr lang="tr-TR" sz="3000" dirty="0">
                <a:latin typeface="Adobe Caslon Pro"/>
              </a:rPr>
              <a:t>, her şeyi kendisinin yaptığını </a:t>
            </a:r>
            <a:r>
              <a:rPr lang="tr-TR" sz="3000" dirty="0" smtClean="0">
                <a:latin typeface="Adobe Caslon Pro"/>
              </a:rPr>
              <a:t>iddia edecek </a:t>
            </a:r>
            <a:r>
              <a:rPr lang="tr-TR" sz="3000" dirty="0">
                <a:latin typeface="Adobe Caslon Pro"/>
              </a:rPr>
              <a:t>kadar kibirli veya hiçbir şey yapmadan başarılı olmayı bekleyecek kadar </a:t>
            </a:r>
            <a:r>
              <a:rPr lang="tr-TR" sz="3000" dirty="0" smtClean="0">
                <a:latin typeface="Adobe Caslon Pro"/>
              </a:rPr>
              <a:t>tembel olmamalıdır</a:t>
            </a:r>
            <a:r>
              <a:rPr lang="tr-TR" sz="3000" dirty="0">
                <a:latin typeface="Adobe Caslon Pro"/>
              </a:rPr>
              <a:t>. </a:t>
            </a:r>
            <a:r>
              <a:rPr lang="tr-TR" sz="3000" dirty="0" smtClean="0">
                <a:latin typeface="Adobe Caslon Pro"/>
              </a:rPr>
              <a:t>Kur’an’a </a:t>
            </a:r>
            <a:r>
              <a:rPr lang="tr-TR" sz="3000" dirty="0">
                <a:latin typeface="Adobe Caslon Pro"/>
              </a:rPr>
              <a:t>göre gerçek başarı ise </a:t>
            </a:r>
            <a:r>
              <a:rPr lang="tr-TR" sz="3000" dirty="0" smtClean="0">
                <a:latin typeface="Adobe Caslon Pro"/>
              </a:rPr>
              <a:t>ahiret </a:t>
            </a:r>
            <a:r>
              <a:rPr lang="tr-TR" sz="3000" dirty="0">
                <a:latin typeface="Adobe Caslon Pro"/>
              </a:rPr>
              <a:t>hayatında </a:t>
            </a:r>
            <a:r>
              <a:rPr lang="tr-TR" sz="3000" dirty="0" smtClean="0">
                <a:latin typeface="Adobe Caslon Pro"/>
              </a:rPr>
              <a:t>mükâfatla karşılanmak </a:t>
            </a:r>
            <a:r>
              <a:rPr lang="tr-TR" sz="3000" dirty="0">
                <a:latin typeface="Adobe Caslon Pro"/>
              </a:rPr>
              <a:t>ve Allah’ın </a:t>
            </a:r>
            <a:r>
              <a:rPr lang="tr-TR" sz="3000" dirty="0" smtClean="0">
                <a:latin typeface="Adobe Caslon Pro"/>
              </a:rPr>
              <a:t>rızasına nail olmaktır</a:t>
            </a:r>
            <a:r>
              <a:rPr lang="tr-TR" sz="3000" dirty="0">
                <a:latin typeface="Adobe Caslon Pro"/>
              </a:rPr>
              <a:t>.</a:t>
            </a:r>
          </a:p>
        </p:txBody>
      </p:sp>
    </p:spTree>
    <p:extLst>
      <p:ext uri="{BB962C8B-B14F-4D97-AF65-F5344CB8AC3E}">
        <p14:creationId xmlns:p14="http://schemas.microsoft.com/office/powerpoint/2010/main" val="245673116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09600" y="452846"/>
            <a:ext cx="10937966" cy="5262979"/>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İnsan için en kötü şey, Allah’ın, onu lütfundan mahrum bırakması ve azgın dalgalar ortasında kaptansız bir tekne gibi kendi haline terk etmesidir. Böylesi bir durum, doğrudan Allah’ın yaratmasıyla değil, insanın özgür iradesiyle gerçekleştirdiği davranışların bir neticesi olarak gelişir. Nitekim Kur’an-ı Kerim’de Allah ile ilişkisini kesen insanın dünyada mutlu bir hayat yaşayamayacağı gibi ahirette de kör ve ilahi lütuflardan mahrum olarak </a:t>
            </a:r>
            <a:r>
              <a:rPr lang="tr-TR" sz="2400" dirty="0" err="1" smtClean="0">
                <a:latin typeface="Adobe Caslon Pro"/>
              </a:rPr>
              <a:t>haşredileceği</a:t>
            </a:r>
            <a:r>
              <a:rPr lang="tr-TR" sz="2400" dirty="0" smtClean="0">
                <a:latin typeface="Adobe Caslon Pro"/>
              </a:rPr>
              <a:t> bildirilmekte, «</a:t>
            </a:r>
            <a:r>
              <a:rPr lang="tr-TR" sz="2400" i="1" dirty="0" smtClean="0">
                <a:latin typeface="Adobe Caslon Pro"/>
              </a:rPr>
              <a:t>Allah’ı unutan ve bu yüzden Allah’ın da onlara kendilerini unutturduğu kimseler gibi olmayın. Onlar yoldan çıkan kimselerdir.</a:t>
            </a:r>
            <a:r>
              <a:rPr lang="tr-TR" sz="2400" dirty="0" smtClean="0">
                <a:latin typeface="Adobe Caslon Pro"/>
              </a:rPr>
              <a:t>» denilmektedir. (Haşr,59/19).</a:t>
            </a:r>
          </a:p>
          <a:p>
            <a:r>
              <a:rPr lang="tr-TR" sz="2400" dirty="0" smtClean="0">
                <a:solidFill>
                  <a:srgbClr val="FF0000"/>
                </a:solidFill>
                <a:latin typeface="Adobe Caslon Pro"/>
              </a:rPr>
              <a:t>Bu parçada anlatılanlar Kelam ilminde aşağıdakilerden hangisiyle ifade edilmektedir?</a:t>
            </a:r>
          </a:p>
          <a:p>
            <a:pPr marL="514350" indent="-514350">
              <a:buAutoNum type="alphaUcParenR"/>
            </a:pPr>
            <a:r>
              <a:rPr lang="tr-TR" sz="2400" dirty="0" smtClean="0">
                <a:latin typeface="Adobe Caslon Pro"/>
              </a:rPr>
              <a:t>Tevfik,			B)Hızlan,			C) </a:t>
            </a:r>
            <a:r>
              <a:rPr lang="tr-TR" sz="2400" dirty="0" err="1" smtClean="0">
                <a:latin typeface="Adobe Caslon Pro"/>
              </a:rPr>
              <a:t>Tecvir</a:t>
            </a:r>
            <a:endParaRPr lang="tr-TR" sz="2400" dirty="0" smtClean="0">
              <a:latin typeface="Adobe Caslon Pro"/>
            </a:endParaRPr>
          </a:p>
          <a:p>
            <a:r>
              <a:rPr lang="tr-TR" sz="2400" dirty="0" smtClean="0">
                <a:latin typeface="Adobe Caslon Pro"/>
              </a:rPr>
              <a:t>		D) Hikmet, 			E) Hidayet</a:t>
            </a:r>
            <a:endParaRPr lang="tr-TR" sz="2400" dirty="0">
              <a:latin typeface="Adobe Caslon Pro"/>
            </a:endParaRPr>
          </a:p>
        </p:txBody>
      </p:sp>
    </p:spTree>
    <p:extLst>
      <p:ext uri="{BB962C8B-B14F-4D97-AF65-F5344CB8AC3E}">
        <p14:creationId xmlns:p14="http://schemas.microsoft.com/office/powerpoint/2010/main" val="419506270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3" name="Dikdörtgen 2"/>
          <p:cNvSpPr/>
          <p:nvPr/>
        </p:nvSpPr>
        <p:spPr>
          <a:xfrm>
            <a:off x="470264" y="365125"/>
            <a:ext cx="11443062" cy="6124754"/>
          </a:xfrm>
          <a:prstGeom prst="rect">
            <a:avLst/>
          </a:prstGeom>
        </p:spPr>
        <p:txBody>
          <a:bodyPr wrap="square">
            <a:spAutoFit/>
          </a:bodyPr>
          <a:lstStyle/>
          <a:p>
            <a:r>
              <a:rPr lang="tr-TR" sz="2800" dirty="0">
                <a:solidFill>
                  <a:srgbClr val="FF0000"/>
                </a:solidFill>
                <a:latin typeface="Adobe Caslon Pro"/>
              </a:rPr>
              <a:t>Tevekkül: </a:t>
            </a:r>
            <a:endParaRPr lang="tr-TR" sz="2800" dirty="0" smtClean="0">
              <a:solidFill>
                <a:srgbClr val="FF0000"/>
              </a:solidFill>
              <a:latin typeface="Adobe Caslon Pro"/>
            </a:endParaRPr>
          </a:p>
          <a:p>
            <a:r>
              <a:rPr lang="tr-TR" sz="2800" dirty="0">
                <a:latin typeface="Adobe Caslon Pro"/>
              </a:rPr>
              <a:t>S</a:t>
            </a:r>
            <a:r>
              <a:rPr lang="tr-TR" sz="2800" dirty="0" smtClean="0">
                <a:latin typeface="Adobe Caslon Pro"/>
              </a:rPr>
              <a:t>özlükte </a:t>
            </a:r>
            <a:r>
              <a:rPr lang="tr-TR" sz="2800" dirty="0">
                <a:latin typeface="Adobe Caslon Pro"/>
              </a:rPr>
              <a:t>“güvenmek, dayanmak ve işi başkasına havale </a:t>
            </a:r>
            <a:r>
              <a:rPr lang="tr-TR" sz="2800" dirty="0" smtClean="0">
                <a:latin typeface="Adobe Caslon Pro"/>
              </a:rPr>
              <a:t>etmek” demektir</a:t>
            </a:r>
            <a:r>
              <a:rPr lang="tr-TR" sz="2800" dirty="0">
                <a:latin typeface="Adobe Caslon Pro"/>
              </a:rPr>
              <a:t>. Terim olarak, “kişinin </a:t>
            </a:r>
            <a:r>
              <a:rPr lang="tr-TR" sz="2800" dirty="0" smtClean="0">
                <a:latin typeface="Adobe Caslon Pro"/>
              </a:rPr>
              <a:t>gerçekleştirmek </a:t>
            </a:r>
            <a:r>
              <a:rPr lang="tr-TR" sz="2800" dirty="0">
                <a:latin typeface="Adobe Caslon Pro"/>
              </a:rPr>
              <a:t>istediği işi konusunda elinden </a:t>
            </a:r>
            <a:r>
              <a:rPr lang="tr-TR" sz="2800" dirty="0" smtClean="0">
                <a:latin typeface="Adobe Caslon Pro"/>
              </a:rPr>
              <a:t>geleni yaptıktan </a:t>
            </a:r>
            <a:r>
              <a:rPr lang="tr-TR" sz="2800" dirty="0">
                <a:latin typeface="Adobe Caslon Pro"/>
              </a:rPr>
              <a:t>sonra Allah’a güvenip dayanması ve </a:t>
            </a:r>
            <a:r>
              <a:rPr lang="tr-TR" sz="2800" dirty="0" smtClean="0">
                <a:latin typeface="Adobe Caslon Pro"/>
              </a:rPr>
              <a:t>O’nun </a:t>
            </a:r>
            <a:r>
              <a:rPr lang="tr-TR" sz="2800" dirty="0">
                <a:latin typeface="Adobe Caslon Pro"/>
              </a:rPr>
              <a:t>yardımını beklemesi” </a:t>
            </a:r>
            <a:r>
              <a:rPr lang="tr-TR" sz="2800" dirty="0" smtClean="0">
                <a:latin typeface="Adobe Caslon Pro"/>
              </a:rPr>
              <a:t>anlamına gelir</a:t>
            </a:r>
            <a:r>
              <a:rPr lang="tr-TR" sz="2800" dirty="0">
                <a:latin typeface="Adobe Caslon Pro"/>
              </a:rPr>
              <a:t>. </a:t>
            </a:r>
            <a:endParaRPr lang="tr-TR" sz="2800" dirty="0" smtClean="0">
              <a:latin typeface="Adobe Caslon Pro"/>
            </a:endParaRPr>
          </a:p>
          <a:p>
            <a:r>
              <a:rPr lang="tr-TR" sz="2800" dirty="0" smtClean="0">
                <a:latin typeface="Adobe Caslon Pro"/>
              </a:rPr>
              <a:t>Dolayısıyla </a:t>
            </a:r>
            <a:r>
              <a:rPr lang="tr-TR" sz="2800" dirty="0">
                <a:latin typeface="Adobe Caslon Pro"/>
              </a:rPr>
              <a:t>tevekkül kavramının iki önemli yönü vardır. Birincisi üzerine </a:t>
            </a:r>
            <a:r>
              <a:rPr lang="tr-TR" sz="2800" dirty="0" smtClean="0">
                <a:latin typeface="Adobe Caslon Pro"/>
              </a:rPr>
              <a:t>düşen bütün </a:t>
            </a:r>
            <a:r>
              <a:rPr lang="tr-TR" sz="2800" dirty="0">
                <a:latin typeface="Adobe Caslon Pro"/>
              </a:rPr>
              <a:t>görevleri yerine getirmek, ikincisi de bunları yaptıktan sonra sonucun </a:t>
            </a:r>
            <a:r>
              <a:rPr lang="tr-TR" sz="2800" dirty="0" smtClean="0">
                <a:latin typeface="Adobe Caslon Pro"/>
              </a:rPr>
              <a:t>hayır olması </a:t>
            </a:r>
            <a:r>
              <a:rPr lang="tr-TR" sz="2800" dirty="0">
                <a:latin typeface="Adobe Caslon Pro"/>
              </a:rPr>
              <a:t>için Allah’a dayanıp dua etmektir. </a:t>
            </a:r>
            <a:endParaRPr lang="tr-TR" sz="2800" dirty="0" smtClean="0">
              <a:latin typeface="Adobe Caslon Pro"/>
            </a:endParaRPr>
          </a:p>
          <a:p>
            <a:r>
              <a:rPr lang="tr-TR" sz="2800" dirty="0" smtClean="0">
                <a:latin typeface="Adobe Caslon Pro"/>
              </a:rPr>
              <a:t>Mümin</a:t>
            </a:r>
            <a:r>
              <a:rPr lang="tr-TR" sz="2800" dirty="0">
                <a:latin typeface="Adobe Caslon Pro"/>
              </a:rPr>
              <a:t>, yaptığı ve yapacağı işlerde </a:t>
            </a:r>
            <a:r>
              <a:rPr lang="tr-TR" sz="2800" dirty="0" smtClean="0">
                <a:latin typeface="Adobe Caslon Pro"/>
              </a:rPr>
              <a:t>Allah’a güvenip </a:t>
            </a:r>
            <a:r>
              <a:rPr lang="tr-TR" sz="2800" dirty="0">
                <a:latin typeface="Adobe Caslon Pro"/>
              </a:rPr>
              <a:t>dayanır. Bu güven onu kötü şeyler yapmaktan alıkoyduğu gibi zor </a:t>
            </a:r>
            <a:r>
              <a:rPr lang="tr-TR" sz="2800" dirty="0" smtClean="0">
                <a:latin typeface="Adobe Caslon Pro"/>
              </a:rPr>
              <a:t>anlarında da </a:t>
            </a:r>
            <a:r>
              <a:rPr lang="tr-TR" sz="2800" dirty="0">
                <a:latin typeface="Adobe Caslon Pro"/>
              </a:rPr>
              <a:t>ona ümit aşılar. </a:t>
            </a:r>
            <a:endParaRPr lang="tr-TR" sz="2800" dirty="0" smtClean="0">
              <a:latin typeface="Adobe Caslon Pro"/>
            </a:endParaRPr>
          </a:p>
          <a:p>
            <a:r>
              <a:rPr lang="tr-TR" sz="2800" dirty="0" smtClean="0">
                <a:latin typeface="Adobe Caslon Pro"/>
              </a:rPr>
              <a:t>Hiçbir </a:t>
            </a:r>
            <a:r>
              <a:rPr lang="tr-TR" sz="2800" dirty="0">
                <a:latin typeface="Adobe Caslon Pro"/>
              </a:rPr>
              <a:t>önlem almadan ve elinden geleni yapmadan kişinin </a:t>
            </a:r>
            <a:r>
              <a:rPr lang="tr-TR" sz="2800" dirty="0" smtClean="0">
                <a:latin typeface="Adobe Caslon Pro"/>
              </a:rPr>
              <a:t>Allah’a tevekkül </a:t>
            </a:r>
            <a:r>
              <a:rPr lang="tr-TR" sz="2800" dirty="0">
                <a:latin typeface="Adobe Caslon Pro"/>
              </a:rPr>
              <a:t>etmesi İslam’ın sorumluluk anlayışı ile bağdaşmaz ve tutarlı bir tavır </a:t>
            </a:r>
            <a:r>
              <a:rPr lang="tr-TR" sz="2800" dirty="0" smtClean="0">
                <a:latin typeface="Adobe Caslon Pro"/>
              </a:rPr>
              <a:t>olarak da </a:t>
            </a:r>
            <a:r>
              <a:rPr lang="tr-TR" sz="2800" dirty="0">
                <a:latin typeface="Adobe Caslon Pro"/>
              </a:rPr>
              <a:t>görülemez.</a:t>
            </a:r>
          </a:p>
        </p:txBody>
      </p:sp>
    </p:spTree>
    <p:extLst>
      <p:ext uri="{BB962C8B-B14F-4D97-AF65-F5344CB8AC3E}">
        <p14:creationId xmlns:p14="http://schemas.microsoft.com/office/powerpoint/2010/main" val="370821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708"/>
            <a:ext cx="12192000" cy="6858001"/>
          </a:xfrm>
        </p:spPr>
      </p:pic>
      <p:sp>
        <p:nvSpPr>
          <p:cNvPr id="3" name="Dikdörtgen 2"/>
          <p:cNvSpPr/>
          <p:nvPr/>
        </p:nvSpPr>
        <p:spPr>
          <a:xfrm>
            <a:off x="679269" y="609600"/>
            <a:ext cx="9544594" cy="4524315"/>
          </a:xfrm>
          <a:prstGeom prst="rect">
            <a:avLst/>
          </a:prstGeom>
        </p:spPr>
        <p:txBody>
          <a:bodyPr wrap="square">
            <a:spAutoFit/>
          </a:bodyPr>
          <a:lstStyle/>
          <a:p>
            <a:r>
              <a:rPr lang="tr-TR" sz="3200" dirty="0">
                <a:solidFill>
                  <a:srgbClr val="FF0000"/>
                </a:solidFill>
                <a:latin typeface="Adobe Caslon Pro" panose="0205050205050A020403"/>
              </a:rPr>
              <a:t>Fıtrat Delili: </a:t>
            </a:r>
            <a:endParaRPr lang="tr-TR" sz="3200" dirty="0" smtClean="0">
              <a:solidFill>
                <a:srgbClr val="FF0000"/>
              </a:solidFill>
              <a:latin typeface="Adobe Caslon Pro" panose="0205050205050A020403"/>
            </a:endParaRPr>
          </a:p>
          <a:p>
            <a:r>
              <a:rPr lang="tr-TR" sz="3200" dirty="0" smtClean="0">
                <a:latin typeface="Adobe Caslon Pro" panose="0205050205050A020403"/>
              </a:rPr>
              <a:t>Fıtrat</a:t>
            </a:r>
            <a:r>
              <a:rPr lang="tr-TR" sz="3200" dirty="0">
                <a:latin typeface="Adobe Caslon Pro" panose="0205050205050A020403"/>
              </a:rPr>
              <a:t>, yaratılış demektir. Temiz bir fıtrata sahip insan için </a:t>
            </a:r>
            <a:r>
              <a:rPr lang="tr-TR" sz="3200" dirty="0" smtClean="0">
                <a:latin typeface="Adobe Caslon Pro" panose="0205050205050A020403"/>
              </a:rPr>
              <a:t>Allah’ın varlığı tabii </a:t>
            </a:r>
            <a:r>
              <a:rPr lang="tr-TR" sz="3200" dirty="0">
                <a:latin typeface="Adobe Caslon Pro" panose="0205050205050A020403"/>
              </a:rPr>
              <a:t>bir </a:t>
            </a:r>
            <a:r>
              <a:rPr lang="tr-TR" sz="3200" dirty="0" smtClean="0">
                <a:latin typeface="Adobe Caslon Pro" panose="0205050205050A020403"/>
              </a:rPr>
              <a:t>durumdur. </a:t>
            </a:r>
            <a:r>
              <a:rPr lang="tr-TR" sz="3200" dirty="0">
                <a:latin typeface="Adobe Caslon Pro" panose="0205050205050A020403"/>
              </a:rPr>
              <a:t>İnsanın </a:t>
            </a:r>
            <a:r>
              <a:rPr lang="tr-TR" sz="3200" dirty="0" smtClean="0">
                <a:latin typeface="Adobe Caslon Pro" panose="0205050205050A020403"/>
              </a:rPr>
              <a:t>içinde, yaratılışı gereği, </a:t>
            </a:r>
            <a:r>
              <a:rPr lang="tr-TR" sz="3200" dirty="0">
                <a:latin typeface="Adobe Caslon Pro" panose="0205050205050A020403"/>
              </a:rPr>
              <a:t>bütün âlemi idare ve </a:t>
            </a:r>
            <a:r>
              <a:rPr lang="tr-TR" sz="3200" dirty="0" smtClean="0">
                <a:latin typeface="Adobe Caslon Pro" panose="0205050205050A020403"/>
              </a:rPr>
              <a:t>sevk eden </a:t>
            </a:r>
            <a:r>
              <a:rPr lang="tr-TR" sz="3200" dirty="0">
                <a:latin typeface="Adobe Caslon Pro" panose="0205050205050A020403"/>
              </a:rPr>
              <a:t>yüce bir yaratıcı fikri bulunur. </a:t>
            </a:r>
            <a:endParaRPr lang="tr-TR" sz="3200" dirty="0" smtClean="0">
              <a:latin typeface="Adobe Caslon Pro" panose="0205050205050A020403"/>
            </a:endParaRPr>
          </a:p>
          <a:p>
            <a:r>
              <a:rPr lang="tr-TR" sz="3200" dirty="0" smtClean="0">
                <a:latin typeface="Adobe Caslon Pro" panose="0205050205050A020403"/>
              </a:rPr>
              <a:t>Nitekim </a:t>
            </a:r>
            <a:r>
              <a:rPr lang="tr-TR" sz="3200" dirty="0">
                <a:latin typeface="Adobe Caslon Pro" panose="0205050205050A020403"/>
              </a:rPr>
              <a:t>insan yardıma ihtiyaç duyduğu zor </a:t>
            </a:r>
            <a:r>
              <a:rPr lang="tr-TR" sz="3200" dirty="0" smtClean="0">
                <a:latin typeface="Adobe Caslon Pro" panose="0205050205050A020403"/>
              </a:rPr>
              <a:t>anlarda hemen </a:t>
            </a:r>
            <a:r>
              <a:rPr lang="tr-TR" sz="3200" dirty="0">
                <a:latin typeface="Adobe Caslon Pro" panose="0205050205050A020403"/>
              </a:rPr>
              <a:t>her şeyi bir kenara bırakıp yüce bir kudrete, Allah’a yönelir. </a:t>
            </a:r>
            <a:endParaRPr lang="tr-TR" sz="3200" dirty="0" smtClean="0">
              <a:latin typeface="Adobe Caslon Pro" panose="0205050205050A020403"/>
            </a:endParaRPr>
          </a:p>
          <a:p>
            <a:r>
              <a:rPr lang="tr-TR" sz="3200" dirty="0" smtClean="0">
                <a:latin typeface="Adobe Caslon Pro" panose="0205050205050A020403"/>
              </a:rPr>
              <a:t>Bu </a:t>
            </a:r>
            <a:r>
              <a:rPr lang="tr-TR" sz="3200" dirty="0">
                <a:latin typeface="Adobe Caslon Pro" panose="0205050205050A020403"/>
              </a:rPr>
              <a:t>fıtrî </a:t>
            </a:r>
            <a:r>
              <a:rPr lang="tr-TR" sz="3200" dirty="0" smtClean="0">
                <a:latin typeface="Adobe Caslon Pro" panose="0205050205050A020403"/>
              </a:rPr>
              <a:t>yöneliş, Allah’ın </a:t>
            </a:r>
            <a:r>
              <a:rPr lang="tr-TR" sz="3200" dirty="0">
                <a:latin typeface="Adobe Caslon Pro" panose="0205050205050A020403"/>
              </a:rPr>
              <a:t>varlığının delillerindendir.</a:t>
            </a:r>
          </a:p>
        </p:txBody>
      </p:sp>
    </p:spTree>
    <p:extLst>
      <p:ext uri="{BB962C8B-B14F-4D97-AF65-F5344CB8AC3E}">
        <p14:creationId xmlns:p14="http://schemas.microsoft.com/office/powerpoint/2010/main" val="42487880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18309" y="609600"/>
            <a:ext cx="10406742" cy="4031873"/>
          </a:xfrm>
          <a:prstGeom prst="rect">
            <a:avLst/>
          </a:prstGeom>
        </p:spPr>
        <p:txBody>
          <a:bodyPr wrap="square">
            <a:spAutoFit/>
          </a:bodyPr>
          <a:lstStyle/>
          <a:p>
            <a:r>
              <a:rPr lang="tr-TR" sz="3200" dirty="0">
                <a:solidFill>
                  <a:srgbClr val="FF0000"/>
                </a:solidFill>
                <a:latin typeface="Adobe Caslon Pro"/>
              </a:rPr>
              <a:t>Hayır ve Şer: </a:t>
            </a:r>
            <a:endParaRPr lang="tr-TR" sz="3200" dirty="0" smtClean="0">
              <a:solidFill>
                <a:srgbClr val="FF0000"/>
              </a:solidFill>
              <a:latin typeface="Adobe Caslon Pro"/>
            </a:endParaRPr>
          </a:p>
          <a:p>
            <a:r>
              <a:rPr lang="tr-TR" sz="3200" u="sng" dirty="0" smtClean="0">
                <a:latin typeface="Adobe Caslon Pro"/>
              </a:rPr>
              <a:t>Hayır</a:t>
            </a:r>
            <a:r>
              <a:rPr lang="tr-TR" sz="3200" u="sng" dirty="0">
                <a:latin typeface="Adobe Caslon Pro"/>
              </a:rPr>
              <a:t>,</a:t>
            </a:r>
            <a:r>
              <a:rPr lang="tr-TR" sz="3200" dirty="0">
                <a:latin typeface="Adobe Caslon Pro"/>
              </a:rPr>
              <a:t> sözlükte iyi ve faydalı iş demektir. </a:t>
            </a:r>
            <a:endParaRPr lang="tr-TR" sz="3200" dirty="0" smtClean="0">
              <a:latin typeface="Adobe Caslon Pro"/>
            </a:endParaRPr>
          </a:p>
          <a:p>
            <a:r>
              <a:rPr lang="tr-TR" sz="3200" dirty="0" smtClean="0">
                <a:latin typeface="Adobe Caslon Pro"/>
              </a:rPr>
              <a:t>Terim </a:t>
            </a:r>
            <a:r>
              <a:rPr lang="tr-TR" sz="3200" dirty="0">
                <a:latin typeface="Adobe Caslon Pro"/>
              </a:rPr>
              <a:t>olarak; </a:t>
            </a:r>
            <a:r>
              <a:rPr lang="tr-TR" sz="3200" dirty="0" smtClean="0">
                <a:latin typeface="Adobe Caslon Pro"/>
              </a:rPr>
              <a:t>Allah’ın emrettiği</a:t>
            </a:r>
            <a:r>
              <a:rPr lang="tr-TR" sz="3200" dirty="0">
                <a:latin typeface="Adobe Caslon Pro"/>
              </a:rPr>
              <a:t>, razı olduğu ve sevdiği davranışlar anlamına gelir. </a:t>
            </a:r>
            <a:endParaRPr lang="tr-TR" sz="3200" dirty="0" smtClean="0">
              <a:latin typeface="Adobe Caslon Pro"/>
            </a:endParaRPr>
          </a:p>
          <a:p>
            <a:r>
              <a:rPr lang="tr-TR" sz="3200" u="sng" dirty="0" smtClean="0">
                <a:latin typeface="Adobe Caslon Pro"/>
              </a:rPr>
              <a:t>Şer </a:t>
            </a:r>
            <a:r>
              <a:rPr lang="tr-TR" sz="3200" dirty="0">
                <a:latin typeface="Adobe Caslon Pro"/>
              </a:rPr>
              <a:t>ise, kötü ve fena </a:t>
            </a:r>
            <a:r>
              <a:rPr lang="tr-TR" sz="3200" dirty="0" smtClean="0">
                <a:latin typeface="Adobe Caslon Pro"/>
              </a:rPr>
              <a:t>iş demektir</a:t>
            </a:r>
            <a:r>
              <a:rPr lang="tr-TR" sz="3200" dirty="0">
                <a:latin typeface="Adobe Caslon Pro"/>
              </a:rPr>
              <a:t>. </a:t>
            </a:r>
            <a:endParaRPr lang="tr-TR" sz="3200" dirty="0" smtClean="0">
              <a:latin typeface="Adobe Caslon Pro"/>
            </a:endParaRPr>
          </a:p>
          <a:p>
            <a:r>
              <a:rPr lang="tr-TR" sz="3200" dirty="0" smtClean="0">
                <a:latin typeface="Adobe Caslon Pro"/>
              </a:rPr>
              <a:t>Terim </a:t>
            </a:r>
            <a:r>
              <a:rPr lang="tr-TR" sz="3200" dirty="0">
                <a:latin typeface="Adobe Caslon Pro"/>
              </a:rPr>
              <a:t>olarak ise Allah’ın yasakladığı ve hoşnut olmadığı, sonuçta yerilen </a:t>
            </a:r>
            <a:r>
              <a:rPr lang="tr-TR" sz="3200" dirty="0" smtClean="0">
                <a:latin typeface="Adobe Caslon Pro"/>
              </a:rPr>
              <a:t>ve cezayı </a:t>
            </a:r>
            <a:r>
              <a:rPr lang="tr-TR" sz="3200" dirty="0">
                <a:latin typeface="Adobe Caslon Pro"/>
              </a:rPr>
              <a:t>hak eden davranışlar anlamına gelir.</a:t>
            </a:r>
          </a:p>
        </p:txBody>
      </p:sp>
    </p:spTree>
    <p:extLst>
      <p:ext uri="{BB962C8B-B14F-4D97-AF65-F5344CB8AC3E}">
        <p14:creationId xmlns:p14="http://schemas.microsoft.com/office/powerpoint/2010/main" val="40024365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114697" y="818606"/>
            <a:ext cx="9596846" cy="5016758"/>
          </a:xfrm>
          <a:prstGeom prst="rect">
            <a:avLst/>
          </a:prstGeom>
        </p:spPr>
        <p:txBody>
          <a:bodyPr wrap="square">
            <a:spAutoFit/>
          </a:bodyPr>
          <a:lstStyle/>
          <a:p>
            <a:r>
              <a:rPr lang="tr-TR" sz="3200" dirty="0" smtClean="0">
                <a:solidFill>
                  <a:srgbClr val="FF0000"/>
                </a:solidFill>
                <a:latin typeface="Adobe Caslon Pro"/>
              </a:rPr>
              <a:t>NOT:</a:t>
            </a:r>
          </a:p>
          <a:p>
            <a:r>
              <a:rPr lang="tr-TR" sz="3200" dirty="0" smtClean="0">
                <a:latin typeface="Adobe Caslon Pro"/>
              </a:rPr>
              <a:t>“</a:t>
            </a:r>
            <a:r>
              <a:rPr lang="tr-TR" sz="3200" dirty="0" err="1" smtClean="0">
                <a:latin typeface="Adobe Caslon Pro"/>
              </a:rPr>
              <a:t>Hüsun</a:t>
            </a:r>
            <a:r>
              <a:rPr lang="tr-TR" sz="3200" dirty="0" smtClean="0">
                <a:latin typeface="Adobe Caslon Pro"/>
              </a:rPr>
              <a:t> </a:t>
            </a:r>
            <a:r>
              <a:rPr lang="tr-TR" sz="3200" dirty="0">
                <a:latin typeface="Adobe Caslon Pro"/>
              </a:rPr>
              <a:t>ve </a:t>
            </a:r>
            <a:r>
              <a:rPr lang="tr-TR" sz="3200" dirty="0" err="1">
                <a:latin typeface="Adobe Caslon Pro"/>
              </a:rPr>
              <a:t>Kubuh</a:t>
            </a:r>
            <a:r>
              <a:rPr lang="tr-TR" sz="3200" dirty="0">
                <a:latin typeface="Adobe Caslon Pro"/>
              </a:rPr>
              <a:t>”: </a:t>
            </a:r>
            <a:r>
              <a:rPr lang="tr-TR" sz="3200" dirty="0" smtClean="0">
                <a:latin typeface="Adobe Caslon Pro"/>
              </a:rPr>
              <a:t>İnsana </a:t>
            </a:r>
            <a:r>
              <a:rPr lang="tr-TR" sz="3200" dirty="0">
                <a:latin typeface="Adobe Caslon Pro"/>
              </a:rPr>
              <a:t>ait olup iyi ve kötü olarak sınıflandırılan fiillerdir. </a:t>
            </a:r>
            <a:endParaRPr lang="tr-TR" sz="3200" dirty="0" smtClean="0">
              <a:latin typeface="Adobe Caslon Pro"/>
            </a:endParaRPr>
          </a:p>
          <a:p>
            <a:r>
              <a:rPr lang="tr-TR" sz="3200" dirty="0" smtClean="0">
                <a:latin typeface="Adobe Caslon Pro"/>
              </a:rPr>
              <a:t>Bu fiillerinin sonuçları </a:t>
            </a:r>
            <a:r>
              <a:rPr lang="tr-TR" sz="3200" dirty="0">
                <a:latin typeface="Adobe Caslon Pro"/>
              </a:rPr>
              <a:t>hayır ve şer olarak bir değer taşır. İnsan fiillerine bu değerleri takdir eden Allah’tır.</a:t>
            </a:r>
          </a:p>
          <a:p>
            <a:r>
              <a:rPr lang="tr-TR" sz="3200" dirty="0">
                <a:latin typeface="Adobe Caslon Pro"/>
              </a:rPr>
              <a:t>İnsan aklı ise bunları kavrama ve bulma yeteneği ile donatılmıştır. Allah hayrı mükâfatlandıracak</a:t>
            </a:r>
          </a:p>
          <a:p>
            <a:r>
              <a:rPr lang="tr-TR" sz="3200" dirty="0">
                <a:latin typeface="Adobe Caslon Pro"/>
              </a:rPr>
              <a:t>şerri ise cezalandıracaktır. </a:t>
            </a:r>
            <a:endParaRPr lang="tr-TR" sz="3200" dirty="0" smtClean="0">
              <a:latin typeface="Adobe Caslon Pro"/>
            </a:endParaRPr>
          </a:p>
          <a:p>
            <a:r>
              <a:rPr lang="tr-TR" sz="3200" dirty="0" smtClean="0">
                <a:latin typeface="Adobe Caslon Pro"/>
              </a:rPr>
              <a:t>Bu </a:t>
            </a:r>
            <a:r>
              <a:rPr lang="tr-TR" sz="3200" dirty="0">
                <a:latin typeface="Adobe Caslon Pro"/>
              </a:rPr>
              <a:t>yüzden insanın hayır işlemesi ve şerden </a:t>
            </a:r>
            <a:r>
              <a:rPr lang="tr-TR" sz="3200" dirty="0" smtClean="0">
                <a:latin typeface="Adobe Caslon Pro"/>
              </a:rPr>
              <a:t>kaçınması gerekmektedir</a:t>
            </a:r>
            <a:r>
              <a:rPr lang="tr-TR" sz="3200" dirty="0">
                <a:latin typeface="Adobe Caslon Pro"/>
              </a:rPr>
              <a:t>.</a:t>
            </a:r>
          </a:p>
        </p:txBody>
      </p:sp>
    </p:spTree>
    <p:extLst>
      <p:ext uri="{BB962C8B-B14F-4D97-AF65-F5344CB8AC3E}">
        <p14:creationId xmlns:p14="http://schemas.microsoft.com/office/powerpoint/2010/main" val="4211467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6" y="496390"/>
            <a:ext cx="10859588" cy="5016758"/>
          </a:xfrm>
          <a:prstGeom prst="rect">
            <a:avLst/>
          </a:prstGeom>
        </p:spPr>
        <p:txBody>
          <a:bodyPr wrap="square">
            <a:spAutoFit/>
          </a:bodyPr>
          <a:lstStyle/>
          <a:p>
            <a:r>
              <a:rPr lang="tr-TR" sz="3200" dirty="0">
                <a:solidFill>
                  <a:srgbClr val="FF0000"/>
                </a:solidFill>
                <a:latin typeface="Adobe Caslon Pro"/>
              </a:rPr>
              <a:t>Hidayet ve Dalalet: </a:t>
            </a:r>
            <a:endParaRPr lang="tr-TR" sz="3200" dirty="0" smtClean="0">
              <a:solidFill>
                <a:srgbClr val="FF0000"/>
              </a:solidFill>
              <a:latin typeface="Adobe Caslon Pro"/>
            </a:endParaRPr>
          </a:p>
          <a:p>
            <a:r>
              <a:rPr lang="tr-TR" sz="3200" u="sng" dirty="0" smtClean="0">
                <a:latin typeface="Adobe Caslon Pro"/>
              </a:rPr>
              <a:t>Hidayet</a:t>
            </a:r>
            <a:r>
              <a:rPr lang="tr-TR" sz="3200" u="sng" dirty="0">
                <a:latin typeface="Adobe Caslon Pro"/>
              </a:rPr>
              <a:t>;</a:t>
            </a:r>
            <a:r>
              <a:rPr lang="tr-TR" sz="3200" dirty="0">
                <a:latin typeface="Adobe Caslon Pro"/>
              </a:rPr>
              <a:t> “doğru yol”, hidayete ermek ise “doğru yolu </a:t>
            </a:r>
            <a:r>
              <a:rPr lang="tr-TR" sz="3200" dirty="0" smtClean="0">
                <a:latin typeface="Adobe Caslon Pro"/>
              </a:rPr>
              <a:t>bulmak” demektir</a:t>
            </a:r>
            <a:r>
              <a:rPr lang="tr-TR" sz="3200" dirty="0">
                <a:latin typeface="Adobe Caslon Pro"/>
              </a:rPr>
              <a:t>. Terim olarak ise “küfür ve şirk gibi kötü yollardan kurtularak kişinin </a:t>
            </a:r>
            <a:r>
              <a:rPr lang="tr-TR" sz="3200" dirty="0" smtClean="0">
                <a:latin typeface="Adobe Caslon Pro"/>
              </a:rPr>
              <a:t>amacına ulaşması </a:t>
            </a:r>
            <a:r>
              <a:rPr lang="tr-TR" sz="3200" dirty="0">
                <a:latin typeface="Adobe Caslon Pro"/>
              </a:rPr>
              <a:t>ve doğru yolu bulması” anlamındadır. </a:t>
            </a:r>
            <a:endParaRPr lang="tr-TR" sz="3200" dirty="0" smtClean="0">
              <a:latin typeface="Adobe Caslon Pro"/>
            </a:endParaRPr>
          </a:p>
          <a:p>
            <a:r>
              <a:rPr lang="tr-TR" sz="3200" dirty="0" smtClean="0">
                <a:latin typeface="Adobe Caslon Pro"/>
              </a:rPr>
              <a:t>Buna </a:t>
            </a:r>
            <a:r>
              <a:rPr lang="tr-TR" sz="3200" dirty="0">
                <a:latin typeface="Adobe Caslon Pro"/>
              </a:rPr>
              <a:t>karşın </a:t>
            </a:r>
            <a:r>
              <a:rPr lang="tr-TR" sz="3200" u="sng" dirty="0">
                <a:latin typeface="Adobe Caslon Pro"/>
              </a:rPr>
              <a:t>dalâlet</a:t>
            </a:r>
            <a:r>
              <a:rPr lang="tr-TR" sz="3200" dirty="0">
                <a:latin typeface="Adobe Caslon Pro"/>
              </a:rPr>
              <a:t>, “yanlış </a:t>
            </a:r>
            <a:r>
              <a:rPr lang="tr-TR" sz="3200" dirty="0" smtClean="0">
                <a:latin typeface="Adobe Caslon Pro"/>
              </a:rPr>
              <a:t>yol” demektir</a:t>
            </a:r>
            <a:r>
              <a:rPr lang="tr-TR" sz="3200" dirty="0">
                <a:latin typeface="Adobe Caslon Pro"/>
              </a:rPr>
              <a:t>. Dalâlete düşmek ise “yoldan çıkmak, şaşırmak, kaybolmak veya sapkınlığa</a:t>
            </a:r>
          </a:p>
          <a:p>
            <a:r>
              <a:rPr lang="tr-TR" sz="3200" dirty="0">
                <a:latin typeface="Adobe Caslon Pro"/>
              </a:rPr>
              <a:t>düşmek” anlamına gelir. </a:t>
            </a:r>
            <a:endParaRPr lang="tr-TR" sz="3200" dirty="0" smtClean="0">
              <a:latin typeface="Adobe Caslon Pro"/>
            </a:endParaRPr>
          </a:p>
          <a:p>
            <a:r>
              <a:rPr lang="tr-TR" sz="3200" dirty="0" smtClean="0">
                <a:latin typeface="Adobe Caslon Pro"/>
              </a:rPr>
              <a:t>Dalâlet </a:t>
            </a:r>
            <a:r>
              <a:rPr lang="tr-TR" sz="3200" dirty="0">
                <a:latin typeface="Adobe Caslon Pro"/>
              </a:rPr>
              <a:t>terim olarak; “kişinin Allah’ın gösterdiği doğru </a:t>
            </a:r>
            <a:r>
              <a:rPr lang="tr-TR" sz="3200" dirty="0" smtClean="0">
                <a:latin typeface="Adobe Caslon Pro"/>
              </a:rPr>
              <a:t>yoldan saparak </a:t>
            </a:r>
            <a:r>
              <a:rPr lang="tr-TR" sz="3200" dirty="0">
                <a:latin typeface="Adobe Caslon Pro"/>
              </a:rPr>
              <a:t>başka yollara girmesi ”anlamındadır.</a:t>
            </a:r>
          </a:p>
        </p:txBody>
      </p:sp>
    </p:spTree>
    <p:extLst>
      <p:ext uri="{BB962C8B-B14F-4D97-AF65-F5344CB8AC3E}">
        <p14:creationId xmlns:p14="http://schemas.microsoft.com/office/powerpoint/2010/main" val="350770109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539932"/>
            <a:ext cx="10604863" cy="4524315"/>
          </a:xfrm>
          <a:prstGeom prst="rect">
            <a:avLst/>
          </a:prstGeom>
        </p:spPr>
        <p:txBody>
          <a:bodyPr wrap="square">
            <a:spAutoFit/>
          </a:bodyPr>
          <a:lstStyle/>
          <a:p>
            <a:r>
              <a:rPr lang="tr-TR" sz="3200" dirty="0">
                <a:latin typeface="Adobe Caslon Pro"/>
              </a:rPr>
              <a:t>Allah, insanlara peygamberler ve kitaplar göndererek onlara doğru ve yanlış </a:t>
            </a:r>
            <a:r>
              <a:rPr lang="tr-TR" sz="3200" dirty="0" smtClean="0">
                <a:latin typeface="Adobe Caslon Pro"/>
              </a:rPr>
              <a:t>yolları göstermiştir</a:t>
            </a:r>
            <a:r>
              <a:rPr lang="tr-TR" sz="3200" dirty="0">
                <a:latin typeface="Adobe Caslon Pro"/>
              </a:rPr>
              <a:t>. İnsana kulak, göz, kalp, feraset, irade ve akıl vermiş, onu iyi ve </a:t>
            </a:r>
            <a:r>
              <a:rPr lang="tr-TR" sz="3200" dirty="0" smtClean="0">
                <a:latin typeface="Adobe Caslon Pro"/>
              </a:rPr>
              <a:t>kötüyü anlayacak </a:t>
            </a:r>
            <a:r>
              <a:rPr lang="tr-TR" sz="3200" dirty="0">
                <a:latin typeface="Adobe Caslon Pro"/>
              </a:rPr>
              <a:t>kabiliyette yaratmıştır. </a:t>
            </a:r>
            <a:r>
              <a:rPr lang="tr-TR" sz="3200" dirty="0" smtClean="0">
                <a:latin typeface="Adobe Caslon Pro"/>
              </a:rPr>
              <a:t>Kur’an-ı Kerim’de: </a:t>
            </a:r>
            <a:r>
              <a:rPr lang="tr-TR" sz="3200" dirty="0">
                <a:latin typeface="Adobe Caslon Pro"/>
              </a:rPr>
              <a:t>“</a:t>
            </a:r>
            <a:r>
              <a:rPr lang="tr-TR" sz="3200" dirty="0">
                <a:solidFill>
                  <a:srgbClr val="7030A0"/>
                </a:solidFill>
                <a:latin typeface="Adobe Caslon Pro"/>
              </a:rPr>
              <a:t>Gerçek şu ki, biz ona (insana) doğru </a:t>
            </a:r>
            <a:r>
              <a:rPr lang="tr-TR" sz="3200" dirty="0" smtClean="0">
                <a:solidFill>
                  <a:srgbClr val="7030A0"/>
                </a:solidFill>
                <a:latin typeface="Adobe Caslon Pro"/>
              </a:rPr>
              <a:t>yolu/yöntemi </a:t>
            </a:r>
            <a:r>
              <a:rPr lang="tr-TR" sz="3200" dirty="0">
                <a:solidFill>
                  <a:srgbClr val="7030A0"/>
                </a:solidFill>
                <a:latin typeface="Adobe Caslon Pro"/>
              </a:rPr>
              <a:t>gösterdik; şükredici ya da nankör (olması artık kendisine kalmıştır).” (</a:t>
            </a:r>
            <a:r>
              <a:rPr lang="tr-TR" sz="3200" dirty="0" smtClean="0">
                <a:solidFill>
                  <a:srgbClr val="7030A0"/>
                </a:solidFill>
                <a:latin typeface="Adobe Caslon Pro"/>
              </a:rPr>
              <a:t>İnsan,76/3)</a:t>
            </a:r>
            <a:r>
              <a:rPr lang="tr-TR" sz="3200" dirty="0" smtClean="0">
                <a:latin typeface="Adobe Caslon Pro"/>
              </a:rPr>
              <a:t> buyrulmuş </a:t>
            </a:r>
            <a:r>
              <a:rPr lang="tr-TR" sz="3200" dirty="0">
                <a:latin typeface="Adobe Caslon Pro"/>
              </a:rPr>
              <a:t>ve insanın doğru tercih yapması gerektiği vurgulanmıştır. </a:t>
            </a:r>
            <a:endParaRPr lang="tr-TR" sz="3200" dirty="0" smtClean="0">
              <a:latin typeface="Adobe Caslon Pro"/>
            </a:endParaRPr>
          </a:p>
          <a:p>
            <a:r>
              <a:rPr lang="tr-TR" sz="3200" dirty="0" smtClean="0">
                <a:latin typeface="Adobe Caslon Pro"/>
              </a:rPr>
              <a:t>Kişinin kötü yolları </a:t>
            </a:r>
            <a:r>
              <a:rPr lang="tr-TR" sz="3200" dirty="0">
                <a:latin typeface="Adobe Caslon Pro"/>
              </a:rPr>
              <a:t>seçerek dalalete düşmesi, kendi tercihidir.</a:t>
            </a:r>
          </a:p>
        </p:txBody>
      </p:sp>
    </p:spTree>
    <p:extLst>
      <p:ext uri="{BB962C8B-B14F-4D97-AF65-F5344CB8AC3E}">
        <p14:creationId xmlns:p14="http://schemas.microsoft.com/office/powerpoint/2010/main" val="12180794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2394857" y="1889760"/>
            <a:ext cx="7235331" cy="2743200"/>
          </a:xfrm>
          <a:prstGeom prst="rect">
            <a:avLst/>
          </a:prstGeom>
        </p:spPr>
      </p:pic>
    </p:spTree>
    <p:extLst>
      <p:ext uri="{BB962C8B-B14F-4D97-AF65-F5344CB8AC3E}">
        <p14:creationId xmlns:p14="http://schemas.microsoft.com/office/powerpoint/2010/main" val="19762712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96686" y="740229"/>
            <a:ext cx="10929257" cy="4832092"/>
          </a:xfrm>
          <a:prstGeom prst="rect">
            <a:avLst/>
          </a:prstGeom>
        </p:spPr>
        <p:txBody>
          <a:bodyPr wrap="square">
            <a:spAutoFit/>
          </a:bodyPr>
          <a:lstStyle/>
          <a:p>
            <a:r>
              <a:rPr lang="tr-TR" sz="2800" dirty="0">
                <a:latin typeface="Adobe Caslon Pro"/>
              </a:rPr>
              <a:t>İnsan, özgürce doğru ya da yanlış yolları kendi seçer. Bunun </a:t>
            </a:r>
            <a:r>
              <a:rPr lang="tr-TR" sz="2800" dirty="0" smtClean="0">
                <a:latin typeface="Adobe Caslon Pro"/>
              </a:rPr>
              <a:t>sorumluluğunu da </a:t>
            </a:r>
            <a:r>
              <a:rPr lang="tr-TR" sz="2800" dirty="0">
                <a:latin typeface="Adobe Caslon Pro"/>
              </a:rPr>
              <a:t>üstlenir. </a:t>
            </a:r>
            <a:r>
              <a:rPr lang="tr-TR" sz="2800" dirty="0" smtClean="0">
                <a:latin typeface="Adobe Caslon Pro"/>
              </a:rPr>
              <a:t>Kur’an-ı Kerim, </a:t>
            </a:r>
            <a:r>
              <a:rPr lang="tr-TR" sz="2800" dirty="0">
                <a:latin typeface="Adobe Caslon Pro"/>
              </a:rPr>
              <a:t>kişinin hidayetinin kendi lehine dalaletinin ise kendi </a:t>
            </a:r>
            <a:r>
              <a:rPr lang="tr-TR" sz="2800" dirty="0" smtClean="0">
                <a:latin typeface="Adobe Caslon Pro"/>
              </a:rPr>
              <a:t>aleyhine olduğunu </a:t>
            </a:r>
            <a:r>
              <a:rPr lang="tr-TR" sz="2800" dirty="0">
                <a:latin typeface="Adobe Caslon Pro"/>
              </a:rPr>
              <a:t>ısrarla vurgulayarak bu konuda bir zorlamanın fayda </a:t>
            </a:r>
            <a:r>
              <a:rPr lang="tr-TR" sz="2800" dirty="0" smtClean="0">
                <a:latin typeface="Adobe Caslon Pro"/>
              </a:rPr>
              <a:t>vermeyeceğini bildirir</a:t>
            </a:r>
            <a:r>
              <a:rPr lang="tr-TR" sz="2800" dirty="0">
                <a:latin typeface="Adobe Caslon Pro"/>
              </a:rPr>
              <a:t>. Hatta kişinin kendisi istemedikçe Hz. Peygamberin talebi ya da </a:t>
            </a:r>
            <a:r>
              <a:rPr lang="tr-TR" sz="2800" dirty="0" smtClean="0">
                <a:latin typeface="Adobe Caslon Pro"/>
              </a:rPr>
              <a:t>sevgisinin dahi </a:t>
            </a:r>
            <a:r>
              <a:rPr lang="tr-TR" sz="2800" dirty="0">
                <a:latin typeface="Adobe Caslon Pro"/>
              </a:rPr>
              <a:t>bir işe yaramayacağı belirtilmiştir. </a:t>
            </a:r>
            <a:endParaRPr lang="tr-TR" sz="2800" dirty="0" smtClean="0">
              <a:latin typeface="Adobe Caslon Pro"/>
            </a:endParaRPr>
          </a:p>
          <a:p>
            <a:r>
              <a:rPr lang="tr-TR" sz="2800" dirty="0" smtClean="0">
                <a:latin typeface="Adobe Caslon Pro"/>
              </a:rPr>
              <a:t>Hiç </a:t>
            </a:r>
            <a:r>
              <a:rPr lang="tr-TR" sz="2800" dirty="0">
                <a:latin typeface="Adobe Caslon Pro"/>
              </a:rPr>
              <a:t>kimse yapmadığı veya mecbur </a:t>
            </a:r>
            <a:r>
              <a:rPr lang="tr-TR" sz="2800" dirty="0" smtClean="0">
                <a:latin typeface="Adobe Caslon Pro"/>
              </a:rPr>
              <a:t>kaldığı bir </a:t>
            </a:r>
            <a:r>
              <a:rPr lang="tr-TR" sz="2800" dirty="0">
                <a:latin typeface="Adobe Caslon Pro"/>
              </a:rPr>
              <a:t>işten dolayı kınanamaz ve cezalandırılamaz. </a:t>
            </a:r>
            <a:endParaRPr lang="tr-TR" sz="2800" dirty="0" smtClean="0">
              <a:latin typeface="Adobe Caslon Pro"/>
            </a:endParaRPr>
          </a:p>
          <a:p>
            <a:r>
              <a:rPr lang="tr-TR" sz="2800" dirty="0" smtClean="0">
                <a:latin typeface="Adobe Caslon Pro"/>
              </a:rPr>
              <a:t>İnanmak </a:t>
            </a:r>
            <a:r>
              <a:rPr lang="tr-TR" sz="2800" dirty="0">
                <a:latin typeface="Adobe Caslon Pro"/>
              </a:rPr>
              <a:t>ya da inanmamak, </a:t>
            </a:r>
            <a:r>
              <a:rPr lang="tr-TR" sz="2800" dirty="0" smtClean="0">
                <a:latin typeface="Adobe Caslon Pro"/>
              </a:rPr>
              <a:t>iyilik yapmak </a:t>
            </a:r>
            <a:r>
              <a:rPr lang="tr-TR" sz="2800" dirty="0">
                <a:latin typeface="Adobe Caslon Pro"/>
              </a:rPr>
              <a:t>veya kötü davranmak insanın kendi elindedir. </a:t>
            </a:r>
            <a:endParaRPr lang="tr-TR" sz="2800" dirty="0" smtClean="0">
              <a:latin typeface="Adobe Caslon Pro"/>
            </a:endParaRPr>
          </a:p>
          <a:p>
            <a:r>
              <a:rPr lang="tr-TR" sz="2800" dirty="0" smtClean="0">
                <a:latin typeface="Adobe Caslon Pro"/>
              </a:rPr>
              <a:t>Allah</a:t>
            </a:r>
            <a:r>
              <a:rPr lang="tr-TR" sz="2800" dirty="0">
                <a:latin typeface="Adobe Caslon Pro"/>
              </a:rPr>
              <a:t>, hak etmeyen </a:t>
            </a:r>
            <a:r>
              <a:rPr lang="tr-TR" sz="2800" dirty="0" smtClean="0">
                <a:latin typeface="Adobe Caslon Pro"/>
              </a:rPr>
              <a:t>kimseyi doğru </a:t>
            </a:r>
            <a:r>
              <a:rPr lang="tr-TR" sz="2800" dirty="0">
                <a:latin typeface="Adobe Caslon Pro"/>
              </a:rPr>
              <a:t>yola iletmez.</a:t>
            </a:r>
          </a:p>
        </p:txBody>
      </p:sp>
    </p:spTree>
    <p:extLst>
      <p:ext uri="{BB962C8B-B14F-4D97-AF65-F5344CB8AC3E}">
        <p14:creationId xmlns:p14="http://schemas.microsoft.com/office/powerpoint/2010/main" val="4174106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96686" y="740229"/>
            <a:ext cx="10929257" cy="4893647"/>
          </a:xfrm>
          <a:prstGeom prst="rect">
            <a:avLst/>
          </a:prstGeom>
        </p:spPr>
        <p:txBody>
          <a:bodyPr wrap="square">
            <a:spAutoFit/>
          </a:bodyPr>
          <a:lstStyle/>
          <a:p>
            <a:r>
              <a:rPr lang="tr-TR" sz="2400" dirty="0" smtClean="0">
                <a:latin typeface="Adobe Caslon Pro"/>
              </a:rPr>
              <a:t>SORU:</a:t>
            </a:r>
          </a:p>
          <a:p>
            <a:r>
              <a:rPr lang="tr-TR" sz="2400" dirty="0" smtClean="0">
                <a:latin typeface="Adobe Caslon Pro"/>
              </a:rPr>
              <a:t>Dalaletin, daha çok kulun </a:t>
            </a:r>
            <a:r>
              <a:rPr lang="tr-TR" sz="2400" dirty="0">
                <a:latin typeface="Adobe Caslon Pro"/>
              </a:rPr>
              <a:t>f</a:t>
            </a:r>
            <a:r>
              <a:rPr lang="tr-TR" sz="2400" dirty="0" smtClean="0">
                <a:latin typeface="Adobe Caslon Pro"/>
              </a:rPr>
              <a:t>iili mi yoksa Allah’ın fiili mi olduğu hususu, kelam ilminde üzerinde ihtilaf yaşanan bir konu olmuştur. Bunu sadece kulun fiili olarak görenlerin temel düşüncesi, kötü fiillerin Allah’a nispetinin doğru olmadığıdır. Buna göre, dalalet kulun iradesi ve kudretiyle gerçekleşen bir eylemdir. Bundan dolayı da dalalet fiilinin faili, sapmış bir kimse olarak değerlendirilmelidir.</a:t>
            </a:r>
          </a:p>
          <a:p>
            <a:r>
              <a:rPr lang="tr-TR" sz="2400" dirty="0" smtClean="0">
                <a:solidFill>
                  <a:srgbClr val="FF0000"/>
                </a:solidFill>
                <a:latin typeface="Adobe Caslon Pro"/>
              </a:rPr>
              <a:t>Bu parçadaki görüşü savunan mezhep aşağıdakilerden hangisidir?</a:t>
            </a:r>
          </a:p>
          <a:p>
            <a:pPr marL="457200" indent="-457200">
              <a:buAutoNum type="alphaUcParenR"/>
            </a:pPr>
            <a:r>
              <a:rPr lang="tr-TR" sz="2400" dirty="0" err="1" smtClean="0">
                <a:latin typeface="Adobe Caslon Pro"/>
              </a:rPr>
              <a:t>Selefiyye</a:t>
            </a:r>
            <a:endParaRPr lang="tr-TR" sz="2400" dirty="0" smtClean="0">
              <a:latin typeface="Adobe Caslon Pro"/>
            </a:endParaRPr>
          </a:p>
          <a:p>
            <a:pPr marL="457200" indent="-457200">
              <a:buAutoNum type="alphaUcParenR"/>
            </a:pPr>
            <a:r>
              <a:rPr lang="tr-TR" sz="2400" dirty="0" err="1" smtClean="0">
                <a:latin typeface="Adobe Caslon Pro"/>
              </a:rPr>
              <a:t>Cebriyye</a:t>
            </a:r>
            <a:endParaRPr lang="tr-TR" sz="2400" dirty="0" smtClean="0">
              <a:latin typeface="Adobe Caslon Pro"/>
            </a:endParaRPr>
          </a:p>
          <a:p>
            <a:pPr marL="457200" indent="-457200">
              <a:buAutoNum type="alphaUcParenR"/>
            </a:pPr>
            <a:r>
              <a:rPr lang="tr-TR" sz="2400" dirty="0" err="1" smtClean="0">
                <a:latin typeface="Adobe Caslon Pro"/>
              </a:rPr>
              <a:t>Mu’tezile</a:t>
            </a:r>
            <a:endParaRPr lang="tr-TR" sz="2400" dirty="0" smtClean="0">
              <a:latin typeface="Adobe Caslon Pro"/>
            </a:endParaRPr>
          </a:p>
          <a:p>
            <a:pPr marL="457200" indent="-457200">
              <a:buAutoNum type="alphaUcParenR"/>
            </a:pPr>
            <a:r>
              <a:rPr lang="tr-TR" sz="2400" dirty="0" err="1" smtClean="0">
                <a:latin typeface="Adobe Caslon Pro"/>
              </a:rPr>
              <a:t>Eş’ariyye</a:t>
            </a:r>
            <a:endParaRPr lang="tr-TR" sz="2400" dirty="0" smtClean="0">
              <a:latin typeface="Adobe Caslon Pro"/>
            </a:endParaRPr>
          </a:p>
          <a:p>
            <a:pPr marL="457200" indent="-457200">
              <a:buAutoNum type="alphaUcParenR"/>
            </a:pPr>
            <a:r>
              <a:rPr lang="tr-TR" sz="2400" dirty="0" err="1" smtClean="0">
                <a:latin typeface="Adobe Caslon Pro"/>
              </a:rPr>
              <a:t>Matüridiyye</a:t>
            </a:r>
            <a:endParaRPr lang="tr-TR" sz="2400" dirty="0">
              <a:latin typeface="Adobe Caslon Pro"/>
            </a:endParaRPr>
          </a:p>
        </p:txBody>
      </p:sp>
    </p:spTree>
    <p:extLst>
      <p:ext uri="{BB962C8B-B14F-4D97-AF65-F5344CB8AC3E}">
        <p14:creationId xmlns:p14="http://schemas.microsoft.com/office/powerpoint/2010/main" val="428185800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522514"/>
            <a:ext cx="10787743" cy="4524315"/>
          </a:xfrm>
          <a:prstGeom prst="rect">
            <a:avLst/>
          </a:prstGeom>
        </p:spPr>
        <p:txBody>
          <a:bodyPr wrap="square">
            <a:spAutoFit/>
          </a:bodyPr>
          <a:lstStyle/>
          <a:p>
            <a:pPr algn="ctr"/>
            <a:r>
              <a:rPr lang="tr-TR" sz="3200" dirty="0">
                <a:solidFill>
                  <a:srgbClr val="FF0000"/>
                </a:solidFill>
                <a:latin typeface="Adobe Caslon Pro"/>
              </a:rPr>
              <a:t>GÜNÜMÜZDEKİ DURUM</a:t>
            </a:r>
          </a:p>
          <a:p>
            <a:r>
              <a:rPr lang="tr-TR" sz="3200" dirty="0" smtClean="0">
                <a:solidFill>
                  <a:srgbClr val="FF0000"/>
                </a:solidFill>
                <a:latin typeface="Adobe Caslon Pro"/>
              </a:rPr>
              <a:t>KELAM </a:t>
            </a:r>
            <a:r>
              <a:rPr lang="tr-TR" sz="3200" dirty="0">
                <a:solidFill>
                  <a:srgbClr val="FF0000"/>
                </a:solidFill>
                <a:latin typeface="Adobe Caslon Pro"/>
              </a:rPr>
              <a:t>İLMİ</a:t>
            </a:r>
          </a:p>
          <a:p>
            <a:r>
              <a:rPr lang="tr-TR" sz="3200" dirty="0">
                <a:latin typeface="Adobe Caslon Pro"/>
              </a:rPr>
              <a:t>Klasik dönem </a:t>
            </a:r>
            <a:r>
              <a:rPr lang="tr-TR" sz="3200" dirty="0" err="1">
                <a:latin typeface="Adobe Caslon Pro"/>
              </a:rPr>
              <a:t>kelami</a:t>
            </a:r>
            <a:r>
              <a:rPr lang="tr-TR" sz="3200" dirty="0">
                <a:latin typeface="Adobe Caslon Pro"/>
              </a:rPr>
              <a:t> eserler, Allah’ın varlığını ve birliğini ispat etmek için </a:t>
            </a:r>
            <a:r>
              <a:rPr lang="tr-TR" sz="3200" dirty="0" err="1">
                <a:latin typeface="Adobe Caslon Pro"/>
              </a:rPr>
              <a:t>hudus</a:t>
            </a:r>
            <a:r>
              <a:rPr lang="tr-TR" sz="3200" dirty="0">
                <a:latin typeface="Adobe Caslon Pro"/>
              </a:rPr>
              <a:t> </a:t>
            </a:r>
            <a:r>
              <a:rPr lang="tr-TR" sz="3200" dirty="0" smtClean="0">
                <a:latin typeface="Adobe Caslon Pro"/>
              </a:rPr>
              <a:t>ve imkân </a:t>
            </a:r>
            <a:r>
              <a:rPr lang="tr-TR" sz="3200" dirty="0">
                <a:latin typeface="Adobe Caslon Pro"/>
              </a:rPr>
              <a:t>gibi çeşitli </a:t>
            </a:r>
            <a:r>
              <a:rPr lang="tr-TR" sz="3200" dirty="0" smtClean="0">
                <a:latin typeface="Adobe Caslon Pro"/>
              </a:rPr>
              <a:t>delilere </a:t>
            </a:r>
            <a:r>
              <a:rPr lang="tr-TR" sz="3200" dirty="0">
                <a:latin typeface="Adobe Caslon Pro"/>
              </a:rPr>
              <a:t>yer verip izah etmiştir. Ancak bu tür ispat yöntemlerinin hepsi</a:t>
            </a:r>
          </a:p>
          <a:p>
            <a:r>
              <a:rPr lang="tr-TR" sz="3200" dirty="0">
                <a:latin typeface="Adobe Caslon Pro"/>
              </a:rPr>
              <a:t>modern dönemde sosyal, kültürel, teknolojik ve ilmi sahada yaşanan gelişmelere </a:t>
            </a:r>
            <a:r>
              <a:rPr lang="tr-TR" sz="3200" dirty="0" smtClean="0">
                <a:latin typeface="Adobe Caslon Pro"/>
              </a:rPr>
              <a:t>bağlı olarak </a:t>
            </a:r>
            <a:r>
              <a:rPr lang="tr-TR" sz="3200" dirty="0">
                <a:latin typeface="Adobe Caslon Pro"/>
              </a:rPr>
              <a:t>bugün için yeterli ve geçerli olmayabilir. Bu durum karşısında çağdaş kelam</a:t>
            </a:r>
          </a:p>
          <a:p>
            <a:r>
              <a:rPr lang="tr-TR" sz="3200" dirty="0">
                <a:latin typeface="Adobe Caslon Pro"/>
              </a:rPr>
              <a:t>ilminin bazı hususlarda farklı yaklaşımlar sergilediği görülür.</a:t>
            </a:r>
          </a:p>
        </p:txBody>
      </p:sp>
    </p:spTree>
    <p:extLst>
      <p:ext uri="{BB962C8B-B14F-4D97-AF65-F5344CB8AC3E}">
        <p14:creationId xmlns:p14="http://schemas.microsoft.com/office/powerpoint/2010/main" val="17478640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3" name="Dikdörtgen 2"/>
          <p:cNvSpPr/>
          <p:nvPr/>
        </p:nvSpPr>
        <p:spPr>
          <a:xfrm>
            <a:off x="757647" y="766355"/>
            <a:ext cx="10511244" cy="5016758"/>
          </a:xfrm>
          <a:prstGeom prst="rect">
            <a:avLst/>
          </a:prstGeom>
        </p:spPr>
        <p:txBody>
          <a:bodyPr wrap="square">
            <a:spAutoFit/>
          </a:bodyPr>
          <a:lstStyle/>
          <a:p>
            <a:r>
              <a:rPr lang="tr-TR" sz="3200" dirty="0">
                <a:latin typeface="Adobe Caslon Pro"/>
              </a:rPr>
              <a:t>Günümüz kelam </a:t>
            </a:r>
            <a:r>
              <a:rPr lang="tr-TR" sz="3200" dirty="0" smtClean="0">
                <a:latin typeface="Adobe Caslon Pro"/>
              </a:rPr>
              <a:t>ilminin klasik </a:t>
            </a:r>
            <a:r>
              <a:rPr lang="tr-TR" sz="3200" dirty="0">
                <a:latin typeface="Adobe Caslon Pro"/>
              </a:rPr>
              <a:t>döneme nazaran öne çıkan farklılıkları şunlardır:</a:t>
            </a:r>
          </a:p>
          <a:p>
            <a:r>
              <a:rPr lang="tr-TR" sz="3200" dirty="0">
                <a:solidFill>
                  <a:srgbClr val="FF0000"/>
                </a:solidFill>
                <a:latin typeface="Adobe Caslon Pro"/>
              </a:rPr>
              <a:t>a. </a:t>
            </a:r>
            <a:r>
              <a:rPr lang="tr-TR" sz="3200" dirty="0">
                <a:latin typeface="Adobe Caslon Pro"/>
              </a:rPr>
              <a:t>İslam’ın inanç ilkeleri etrafında oluşan klasik kelam kültürünü eleştirel </a:t>
            </a:r>
            <a:r>
              <a:rPr lang="tr-TR" sz="3200" dirty="0" smtClean="0">
                <a:latin typeface="Adobe Caslon Pro"/>
              </a:rPr>
              <a:t>bir yöntemle </a:t>
            </a:r>
            <a:r>
              <a:rPr lang="tr-TR" sz="3200" dirty="0">
                <a:latin typeface="Adobe Caslon Pro"/>
              </a:rPr>
              <a:t>ele alır.</a:t>
            </a:r>
          </a:p>
          <a:p>
            <a:r>
              <a:rPr lang="tr-TR" sz="3200" dirty="0">
                <a:solidFill>
                  <a:srgbClr val="FF0000"/>
                </a:solidFill>
                <a:latin typeface="Adobe Caslon Pro"/>
              </a:rPr>
              <a:t>b. </a:t>
            </a:r>
            <a:r>
              <a:rPr lang="tr-TR" sz="3200" dirty="0">
                <a:latin typeface="Adobe Caslon Pro"/>
              </a:rPr>
              <a:t>Geçmişle bağını koparmadan yeni dinî düşüncenin oluşmasına katkı sağlar.</a:t>
            </a:r>
          </a:p>
          <a:p>
            <a:r>
              <a:rPr lang="tr-TR" sz="3200" dirty="0">
                <a:solidFill>
                  <a:srgbClr val="FF0000"/>
                </a:solidFill>
                <a:latin typeface="Adobe Caslon Pro"/>
              </a:rPr>
              <a:t>c. </a:t>
            </a:r>
            <a:r>
              <a:rPr lang="tr-TR" sz="3200" dirty="0">
                <a:latin typeface="Adobe Caslon Pro"/>
              </a:rPr>
              <a:t>İnanç alanında naklin yanında, yeni bilimsel verilerden hareketle akla </a:t>
            </a:r>
            <a:r>
              <a:rPr lang="tr-TR" sz="3200" dirty="0" smtClean="0">
                <a:latin typeface="Adobe Caslon Pro"/>
              </a:rPr>
              <a:t>önem vermenin </a:t>
            </a:r>
            <a:r>
              <a:rPr lang="tr-TR" sz="3200" dirty="0">
                <a:latin typeface="Adobe Caslon Pro"/>
              </a:rPr>
              <a:t>ehemmiyetini ortaya koyan akademik seviyedeki çalışmalar ile varlığını</a:t>
            </a:r>
          </a:p>
          <a:p>
            <a:r>
              <a:rPr lang="tr-TR" sz="3200" dirty="0">
                <a:latin typeface="Adobe Caslon Pro"/>
              </a:rPr>
              <a:t>devam </a:t>
            </a:r>
            <a:r>
              <a:rPr lang="tr-TR" sz="3200" dirty="0" smtClean="0">
                <a:latin typeface="Adobe Caslon Pro"/>
              </a:rPr>
              <a:t>ettirmektedir</a:t>
            </a:r>
            <a:endParaRPr lang="tr-TR" sz="3200" dirty="0">
              <a:latin typeface="Adobe Caslon Pro"/>
            </a:endParaRPr>
          </a:p>
        </p:txBody>
      </p:sp>
    </p:spTree>
    <p:extLst>
      <p:ext uri="{BB962C8B-B14F-4D97-AF65-F5344CB8AC3E}">
        <p14:creationId xmlns:p14="http://schemas.microsoft.com/office/powerpoint/2010/main" val="231957878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48937" y="836023"/>
            <a:ext cx="10223863" cy="4031873"/>
          </a:xfrm>
          <a:prstGeom prst="rect">
            <a:avLst/>
          </a:prstGeom>
        </p:spPr>
        <p:txBody>
          <a:bodyPr wrap="square">
            <a:spAutoFit/>
          </a:bodyPr>
          <a:lstStyle/>
          <a:p>
            <a:r>
              <a:rPr lang="tr-TR" sz="3200" dirty="0">
                <a:solidFill>
                  <a:srgbClr val="FF0000"/>
                </a:solidFill>
                <a:latin typeface="Adobe Caslon Pro"/>
              </a:rPr>
              <a:t>d. </a:t>
            </a:r>
            <a:r>
              <a:rPr lang="tr-TR" sz="3200" dirty="0">
                <a:latin typeface="Adobe Caslon Pro"/>
              </a:rPr>
              <a:t>Çağdaş akımların etkisiyle ortaya çıkan yeni </a:t>
            </a:r>
            <a:r>
              <a:rPr lang="tr-TR" sz="3200" dirty="0" err="1">
                <a:latin typeface="Adobe Caslon Pro"/>
              </a:rPr>
              <a:t>kelami</a:t>
            </a:r>
            <a:r>
              <a:rPr lang="tr-TR" sz="3200" dirty="0">
                <a:latin typeface="Adobe Caslon Pro"/>
              </a:rPr>
              <a:t> problemleri ele alıp </a:t>
            </a:r>
            <a:r>
              <a:rPr lang="tr-TR" sz="3200" dirty="0" smtClean="0">
                <a:latin typeface="Adobe Caslon Pro"/>
              </a:rPr>
              <a:t>inceleme konusu </a:t>
            </a:r>
            <a:r>
              <a:rPr lang="tr-TR" sz="3200" dirty="0">
                <a:latin typeface="Adobe Caslon Pro"/>
              </a:rPr>
              <a:t>yapmaktadır.</a:t>
            </a:r>
          </a:p>
          <a:p>
            <a:r>
              <a:rPr lang="tr-TR" sz="3200" dirty="0">
                <a:solidFill>
                  <a:srgbClr val="FF0000"/>
                </a:solidFill>
                <a:latin typeface="Adobe Caslon Pro"/>
              </a:rPr>
              <a:t>e. </a:t>
            </a:r>
            <a:r>
              <a:rPr lang="tr-TR" sz="3200" dirty="0">
                <a:latin typeface="Adobe Caslon Pro"/>
              </a:rPr>
              <a:t>Ele aldığı konuları incelerken sosyal ve pozitif bilimlerin sonuçlarından </a:t>
            </a:r>
            <a:r>
              <a:rPr lang="tr-TR" sz="3200" dirty="0" smtClean="0">
                <a:latin typeface="Adobe Caslon Pro"/>
              </a:rPr>
              <a:t>elde edilen </a:t>
            </a:r>
            <a:r>
              <a:rPr lang="tr-TR" sz="3200" dirty="0">
                <a:latin typeface="Adobe Caslon Pro"/>
              </a:rPr>
              <a:t>yorumları da göz önünde bulundurmaktadır.</a:t>
            </a:r>
          </a:p>
          <a:p>
            <a:r>
              <a:rPr lang="tr-TR" sz="3200" dirty="0">
                <a:solidFill>
                  <a:srgbClr val="FF0000"/>
                </a:solidFill>
                <a:latin typeface="Adobe Caslon Pro"/>
              </a:rPr>
              <a:t>f. </a:t>
            </a:r>
            <a:r>
              <a:rPr lang="tr-TR" sz="3200" dirty="0">
                <a:latin typeface="Adobe Caslon Pro"/>
              </a:rPr>
              <a:t>İnsanın hem zihnine hem de gönlüne hitap edecek, iman şuurunu ve dinî </a:t>
            </a:r>
            <a:r>
              <a:rPr lang="tr-TR" sz="3200" dirty="0" smtClean="0">
                <a:latin typeface="Adobe Caslon Pro"/>
              </a:rPr>
              <a:t>hayatını canlı </a:t>
            </a:r>
            <a:r>
              <a:rPr lang="tr-TR" sz="3200" dirty="0">
                <a:latin typeface="Adobe Caslon Pro"/>
              </a:rPr>
              <a:t>tutacak yöntem/yöntemler geliştirme uğraşındadır.</a:t>
            </a:r>
          </a:p>
        </p:txBody>
      </p:sp>
    </p:spTree>
    <p:extLst>
      <p:ext uri="{BB962C8B-B14F-4D97-AF65-F5344CB8AC3E}">
        <p14:creationId xmlns:p14="http://schemas.microsoft.com/office/powerpoint/2010/main" val="847749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114697" y="444138"/>
            <a:ext cx="10476412" cy="5509200"/>
          </a:xfrm>
          <a:prstGeom prst="rect">
            <a:avLst/>
          </a:prstGeom>
        </p:spPr>
        <p:txBody>
          <a:bodyPr wrap="square">
            <a:spAutoFit/>
          </a:bodyPr>
          <a:lstStyle/>
          <a:p>
            <a:r>
              <a:rPr lang="tr-TR" sz="3200" dirty="0" err="1" smtClean="0">
                <a:solidFill>
                  <a:srgbClr val="FF0000"/>
                </a:solidFill>
                <a:latin typeface="Adobe Caslon Pro" panose="0205050205050A020403"/>
              </a:rPr>
              <a:t>Temânu</a:t>
            </a:r>
            <a:r>
              <a:rPr lang="tr-TR" sz="3200" dirty="0" smtClean="0">
                <a:solidFill>
                  <a:srgbClr val="FF0000"/>
                </a:solidFill>
                <a:latin typeface="Adobe Caslon Pro" panose="0205050205050A020403"/>
              </a:rPr>
              <a:t> </a:t>
            </a:r>
            <a:r>
              <a:rPr lang="tr-TR" sz="3200" dirty="0">
                <a:solidFill>
                  <a:srgbClr val="FF0000"/>
                </a:solidFill>
                <a:latin typeface="Adobe Caslon Pro" panose="0205050205050A020403"/>
              </a:rPr>
              <a:t>Delili: </a:t>
            </a:r>
            <a:endParaRPr lang="tr-TR" sz="3200" dirty="0" smtClean="0">
              <a:solidFill>
                <a:srgbClr val="FF0000"/>
              </a:solidFill>
              <a:latin typeface="Adobe Caslon Pro" panose="0205050205050A020403"/>
            </a:endParaRPr>
          </a:p>
          <a:p>
            <a:r>
              <a:rPr lang="tr-TR" sz="3200" dirty="0" err="1" smtClean="0">
                <a:latin typeface="Adobe Caslon Pro" panose="0205050205050A020403"/>
              </a:rPr>
              <a:t>Temânu</a:t>
            </a:r>
            <a:r>
              <a:rPr lang="tr-TR" sz="3200" dirty="0">
                <a:latin typeface="Adobe Caslon Pro" panose="0205050205050A020403"/>
              </a:rPr>
              <a:t>, birden fazla ilah olmayacağı anlamına gelir. “İlah</a:t>
            </a:r>
            <a:r>
              <a:rPr lang="tr-TR" sz="3200" dirty="0" smtClean="0">
                <a:latin typeface="Adobe Caslon Pro" panose="0205050205050A020403"/>
              </a:rPr>
              <a:t>”, kendisinden </a:t>
            </a:r>
            <a:r>
              <a:rPr lang="tr-TR" sz="3200" dirty="0">
                <a:latin typeface="Adobe Caslon Pro" panose="0205050205050A020403"/>
              </a:rPr>
              <a:t>daha üstün hiçbir gücün olmadığı varlık demektir. Yani ilah, tek </a:t>
            </a:r>
            <a:r>
              <a:rPr lang="tr-TR" sz="3200" dirty="0" smtClean="0">
                <a:latin typeface="Adobe Caslon Pro" panose="0205050205050A020403"/>
              </a:rPr>
              <a:t>olan varlıktır</a:t>
            </a:r>
            <a:r>
              <a:rPr lang="tr-TR" sz="3200" dirty="0">
                <a:latin typeface="Adobe Caslon Pro" panose="0205050205050A020403"/>
              </a:rPr>
              <a:t>. </a:t>
            </a:r>
            <a:endParaRPr lang="tr-TR" sz="3200" dirty="0" smtClean="0">
              <a:latin typeface="Adobe Caslon Pro" panose="0205050205050A020403"/>
            </a:endParaRPr>
          </a:p>
          <a:p>
            <a:endParaRPr lang="tr-TR" sz="3200" dirty="0" smtClean="0">
              <a:latin typeface="Adobe Caslon Pro" panose="0205050205050A020403"/>
            </a:endParaRPr>
          </a:p>
          <a:p>
            <a:r>
              <a:rPr lang="tr-TR" sz="3200" dirty="0" smtClean="0">
                <a:latin typeface="Adobe Caslon Pro" panose="0205050205050A020403"/>
              </a:rPr>
              <a:t>Bu </a:t>
            </a:r>
            <a:r>
              <a:rPr lang="tr-TR" sz="3200" dirty="0">
                <a:latin typeface="Adobe Caslon Pro" panose="0205050205050A020403"/>
              </a:rPr>
              <a:t>husus </a:t>
            </a:r>
            <a:r>
              <a:rPr lang="tr-TR" sz="3200" dirty="0" smtClean="0">
                <a:latin typeface="Adobe Caslon Pro" panose="0205050205050A020403"/>
              </a:rPr>
              <a:t>Kur’an-ı Kerim’de </a:t>
            </a:r>
            <a:r>
              <a:rPr lang="tr-TR" sz="3200" dirty="0">
                <a:latin typeface="Adobe Caslon Pro" panose="0205050205050A020403"/>
              </a:rPr>
              <a:t>şöyle bildirilir: </a:t>
            </a:r>
            <a:endParaRPr lang="tr-TR" sz="3200" dirty="0" smtClean="0">
              <a:latin typeface="Adobe Caslon Pro" panose="0205050205050A020403"/>
            </a:endParaRPr>
          </a:p>
          <a:p>
            <a:r>
              <a:rPr lang="tr-TR" sz="3200" dirty="0" smtClean="0">
                <a:solidFill>
                  <a:srgbClr val="7030A0"/>
                </a:solidFill>
                <a:latin typeface="Adobe Caslon Pro" panose="0205050205050A020403"/>
              </a:rPr>
              <a:t>“</a:t>
            </a:r>
            <a:r>
              <a:rPr lang="tr-TR" sz="3200" dirty="0">
                <a:solidFill>
                  <a:srgbClr val="7030A0"/>
                </a:solidFill>
                <a:latin typeface="Adobe Caslon Pro" panose="0205050205050A020403"/>
              </a:rPr>
              <a:t>Allah evlat edinmemiştir; </a:t>
            </a:r>
            <a:r>
              <a:rPr lang="tr-TR" sz="3200" dirty="0" err="1" smtClean="0">
                <a:solidFill>
                  <a:srgbClr val="7030A0"/>
                </a:solidFill>
                <a:latin typeface="Adobe Caslon Pro" panose="0205050205050A020403"/>
              </a:rPr>
              <a:t>O’nunla</a:t>
            </a:r>
            <a:r>
              <a:rPr lang="tr-TR" sz="3200" dirty="0" smtClean="0">
                <a:solidFill>
                  <a:srgbClr val="7030A0"/>
                </a:solidFill>
                <a:latin typeface="Adobe Caslon Pro" panose="0205050205050A020403"/>
              </a:rPr>
              <a:t> </a:t>
            </a:r>
            <a:r>
              <a:rPr lang="tr-TR" sz="3200" dirty="0">
                <a:solidFill>
                  <a:srgbClr val="7030A0"/>
                </a:solidFill>
                <a:latin typeface="Adobe Caslon Pro" panose="0205050205050A020403"/>
              </a:rPr>
              <a:t>beraber</a:t>
            </a:r>
          </a:p>
          <a:p>
            <a:r>
              <a:rPr lang="tr-TR" sz="3200" dirty="0">
                <a:solidFill>
                  <a:srgbClr val="7030A0"/>
                </a:solidFill>
                <a:latin typeface="Adobe Caslon Pro" panose="0205050205050A020403"/>
              </a:rPr>
              <a:t>hiçbir </a:t>
            </a:r>
            <a:r>
              <a:rPr lang="tr-TR" sz="3200" dirty="0" smtClean="0">
                <a:solidFill>
                  <a:srgbClr val="7030A0"/>
                </a:solidFill>
                <a:latin typeface="Adobe Caslon Pro" panose="0205050205050A020403"/>
              </a:rPr>
              <a:t>ilah </a:t>
            </a:r>
            <a:r>
              <a:rPr lang="tr-TR" sz="3200" dirty="0">
                <a:solidFill>
                  <a:srgbClr val="7030A0"/>
                </a:solidFill>
                <a:latin typeface="Adobe Caslon Pro" panose="0205050205050A020403"/>
              </a:rPr>
              <a:t>da yoktur. Aksi takdirde her </a:t>
            </a:r>
            <a:r>
              <a:rPr lang="tr-TR" sz="3200" dirty="0" smtClean="0">
                <a:solidFill>
                  <a:srgbClr val="7030A0"/>
                </a:solidFill>
                <a:latin typeface="Adobe Caslon Pro" panose="0205050205050A020403"/>
              </a:rPr>
              <a:t>ilah </a:t>
            </a:r>
            <a:r>
              <a:rPr lang="tr-TR" sz="3200" dirty="0">
                <a:solidFill>
                  <a:srgbClr val="7030A0"/>
                </a:solidFill>
                <a:latin typeface="Adobe Caslon Pro" panose="0205050205050A020403"/>
              </a:rPr>
              <a:t>kendi yarattığını sevk ve idare eder </a:t>
            </a:r>
            <a:r>
              <a:rPr lang="tr-TR" sz="3200" dirty="0" smtClean="0">
                <a:solidFill>
                  <a:srgbClr val="7030A0"/>
                </a:solidFill>
                <a:latin typeface="Adobe Caslon Pro" panose="0205050205050A020403"/>
              </a:rPr>
              <a:t>ve mutlaka </a:t>
            </a:r>
            <a:r>
              <a:rPr lang="tr-TR" sz="3200" dirty="0">
                <a:solidFill>
                  <a:srgbClr val="7030A0"/>
                </a:solidFill>
                <a:latin typeface="Adobe Caslon Pro" panose="0205050205050A020403"/>
              </a:rPr>
              <a:t>onlardan biri diğerine galebe çalardı. Allah, onların (müşriklerin) </a:t>
            </a:r>
            <a:r>
              <a:rPr lang="tr-TR" sz="3200" dirty="0" smtClean="0">
                <a:solidFill>
                  <a:srgbClr val="7030A0"/>
                </a:solidFill>
                <a:latin typeface="Adobe Caslon Pro" panose="0205050205050A020403"/>
              </a:rPr>
              <a:t>yakıştırdıkları şeylerden </a:t>
            </a:r>
            <a:r>
              <a:rPr lang="tr-TR" sz="3200" dirty="0">
                <a:solidFill>
                  <a:srgbClr val="7030A0"/>
                </a:solidFill>
                <a:latin typeface="Adobe Caslon Pro" panose="0205050205050A020403"/>
              </a:rPr>
              <a:t>münezzehtir”. </a:t>
            </a:r>
            <a:r>
              <a:rPr lang="tr-TR" sz="3200" dirty="0">
                <a:latin typeface="Adobe Caslon Pro" panose="0205050205050A020403"/>
              </a:rPr>
              <a:t>(</a:t>
            </a:r>
            <a:r>
              <a:rPr lang="tr-TR" sz="3200" dirty="0" err="1">
                <a:latin typeface="Adobe Caslon Pro" panose="0205050205050A020403"/>
              </a:rPr>
              <a:t>Müminun</a:t>
            </a:r>
            <a:r>
              <a:rPr lang="tr-TR" sz="3200" dirty="0">
                <a:latin typeface="Adobe Caslon Pro" panose="0205050205050A020403"/>
              </a:rPr>
              <a:t>/91).</a:t>
            </a:r>
          </a:p>
        </p:txBody>
      </p:sp>
    </p:spTree>
    <p:extLst>
      <p:ext uri="{BB962C8B-B14F-4D97-AF65-F5344CB8AC3E}">
        <p14:creationId xmlns:p14="http://schemas.microsoft.com/office/powerpoint/2010/main" val="37243508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5" y="461555"/>
            <a:ext cx="10868297" cy="5509200"/>
          </a:xfrm>
          <a:prstGeom prst="rect">
            <a:avLst/>
          </a:prstGeom>
        </p:spPr>
        <p:txBody>
          <a:bodyPr wrap="square">
            <a:spAutoFit/>
          </a:bodyPr>
          <a:lstStyle/>
          <a:p>
            <a:r>
              <a:rPr lang="tr-TR" sz="3200" dirty="0">
                <a:solidFill>
                  <a:srgbClr val="FF0000"/>
                </a:solidFill>
                <a:latin typeface="Adobe Caslon Pro"/>
              </a:rPr>
              <a:t>GÜNÜMÜZ KELAM PROBLEMLERİ</a:t>
            </a:r>
          </a:p>
          <a:p>
            <a:r>
              <a:rPr lang="tr-TR" sz="3200" dirty="0">
                <a:latin typeface="Adobe Caslon Pro"/>
              </a:rPr>
              <a:t>Rönesans ve Reform hareketleri, tabii bilimler ve felsefenin yenilenen </a:t>
            </a:r>
            <a:r>
              <a:rPr lang="tr-TR" sz="3200" dirty="0" smtClean="0">
                <a:latin typeface="Adobe Caslon Pro"/>
              </a:rPr>
              <a:t>metotları nedeniyle </a:t>
            </a:r>
            <a:r>
              <a:rPr lang="tr-TR" sz="3200" dirty="0">
                <a:latin typeface="Adobe Caslon Pro"/>
              </a:rPr>
              <a:t>Batı’da akla bağlı yeni felsefi akımlar doğmuştur. </a:t>
            </a:r>
            <a:endParaRPr lang="tr-TR" sz="3200" dirty="0" smtClean="0">
              <a:latin typeface="Adobe Caslon Pro"/>
            </a:endParaRPr>
          </a:p>
          <a:p>
            <a:r>
              <a:rPr lang="tr-TR" sz="3200" dirty="0" smtClean="0">
                <a:latin typeface="Adobe Caslon Pro"/>
              </a:rPr>
              <a:t>Aydınlanma hareketiyle birlikte </a:t>
            </a:r>
            <a:r>
              <a:rPr lang="tr-TR" sz="3200" dirty="0">
                <a:latin typeface="Adobe Caslon Pro"/>
              </a:rPr>
              <a:t>Tanrı’nın yeryüzüne müdahalesinin söz konusu olmadığını ve Tanrı </a:t>
            </a:r>
            <a:r>
              <a:rPr lang="tr-TR" sz="3200" dirty="0" smtClean="0">
                <a:latin typeface="Adobe Caslon Pro"/>
              </a:rPr>
              <a:t>fikrinin ispat </a:t>
            </a:r>
            <a:r>
              <a:rPr lang="tr-TR" sz="3200" dirty="0">
                <a:latin typeface="Adobe Caslon Pro"/>
              </a:rPr>
              <a:t>edilemeyeceğini öne süren bu tür akımlar; toplumlarda ahlaki </a:t>
            </a:r>
            <a:r>
              <a:rPr lang="tr-TR" sz="3200" dirty="0" smtClean="0">
                <a:latin typeface="Adobe Caslon Pro"/>
              </a:rPr>
              <a:t>değerlerin çökmesine, inançsızlığın yayılmasına, toplumsal yapının çözülmesine yol açmıştır.</a:t>
            </a:r>
          </a:p>
          <a:p>
            <a:r>
              <a:rPr lang="tr-TR" sz="3200" dirty="0" smtClean="0">
                <a:latin typeface="Adobe Caslon Pro"/>
              </a:rPr>
              <a:t>Bu </a:t>
            </a:r>
            <a:r>
              <a:rPr lang="tr-TR" sz="3200" dirty="0">
                <a:latin typeface="Adobe Caslon Pro"/>
              </a:rPr>
              <a:t>tür düşünceler zamanla Müslüman toplumlar arasında da yaygınlaşmıştır</a:t>
            </a:r>
          </a:p>
        </p:txBody>
      </p:sp>
    </p:spTree>
    <p:extLst>
      <p:ext uri="{BB962C8B-B14F-4D97-AF65-F5344CB8AC3E}">
        <p14:creationId xmlns:p14="http://schemas.microsoft.com/office/powerpoint/2010/main" val="24740173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741714" y="870857"/>
            <a:ext cx="9074332" cy="3046988"/>
          </a:xfrm>
          <a:prstGeom prst="rect">
            <a:avLst/>
          </a:prstGeom>
        </p:spPr>
        <p:txBody>
          <a:bodyPr wrap="square">
            <a:spAutoFit/>
          </a:bodyPr>
          <a:lstStyle/>
          <a:p>
            <a:r>
              <a:rPr lang="tr-TR" sz="3200" dirty="0" smtClean="0">
                <a:latin typeface="Adobe Caslon Pro"/>
              </a:rPr>
              <a:t>Modern dönem </a:t>
            </a:r>
            <a:r>
              <a:rPr lang="tr-TR" sz="3200" i="1" dirty="0">
                <a:latin typeface="Adobe Caslon Pro"/>
              </a:rPr>
              <a:t>Yeni </a:t>
            </a:r>
            <a:r>
              <a:rPr lang="tr-TR" sz="3200" i="1" dirty="0" err="1">
                <a:latin typeface="Adobe Caslon Pro"/>
              </a:rPr>
              <a:t>İlm</a:t>
            </a:r>
            <a:r>
              <a:rPr lang="tr-TR" sz="3200" i="1" dirty="0">
                <a:latin typeface="Adobe Caslon Pro"/>
              </a:rPr>
              <a:t>-i Kelam</a:t>
            </a:r>
            <a:r>
              <a:rPr lang="tr-TR" sz="3200" dirty="0">
                <a:latin typeface="Adobe Caslon Pro"/>
              </a:rPr>
              <a:t>, bu akımların tutarsızlıklarını göstermeye ve dine yönelttikleri</a:t>
            </a:r>
          </a:p>
          <a:p>
            <a:r>
              <a:rPr lang="tr-TR" sz="3200" dirty="0">
                <a:latin typeface="Adobe Caslon Pro"/>
              </a:rPr>
              <a:t>eleştirileri cevaplamaya çalışmaktadır. </a:t>
            </a:r>
            <a:endParaRPr lang="tr-TR" sz="3200" dirty="0" smtClean="0">
              <a:latin typeface="Adobe Caslon Pro"/>
            </a:endParaRPr>
          </a:p>
          <a:p>
            <a:r>
              <a:rPr lang="tr-TR" sz="3200" dirty="0" smtClean="0">
                <a:latin typeface="Adobe Caslon Pro"/>
              </a:rPr>
              <a:t>Bu </a:t>
            </a:r>
            <a:r>
              <a:rPr lang="tr-TR" sz="3200" dirty="0">
                <a:latin typeface="Adobe Caslon Pro"/>
              </a:rPr>
              <a:t>nedenle </a:t>
            </a:r>
            <a:r>
              <a:rPr lang="tr-TR" sz="3200" i="1" dirty="0" smtClean="0">
                <a:latin typeface="Adobe Caslon Pro"/>
              </a:rPr>
              <a:t>kadir-i mutlak yüce bir yaratıcıyı </a:t>
            </a:r>
            <a:r>
              <a:rPr lang="tr-TR" sz="3200" i="1" dirty="0">
                <a:latin typeface="Adobe Caslon Pro"/>
              </a:rPr>
              <a:t>ve ahlakı </a:t>
            </a:r>
            <a:r>
              <a:rPr lang="tr-TR" sz="3200" dirty="0">
                <a:latin typeface="Adobe Caslon Pro"/>
              </a:rPr>
              <a:t>inkâr eden </a:t>
            </a:r>
            <a:r>
              <a:rPr lang="tr-TR" sz="3200" dirty="0" smtClean="0">
                <a:latin typeface="Adobe Caslon Pro"/>
              </a:rPr>
              <a:t>akımlar, günümüz </a:t>
            </a:r>
            <a:r>
              <a:rPr lang="tr-TR" sz="3200" dirty="0">
                <a:latin typeface="Adobe Caslon Pro"/>
              </a:rPr>
              <a:t>kelamının en önemli konuları arasındadır.</a:t>
            </a:r>
          </a:p>
        </p:txBody>
      </p:sp>
    </p:spTree>
    <p:extLst>
      <p:ext uri="{BB962C8B-B14F-4D97-AF65-F5344CB8AC3E}">
        <p14:creationId xmlns:p14="http://schemas.microsoft.com/office/powerpoint/2010/main" val="18976288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4158342" y="296091"/>
            <a:ext cx="3875315" cy="5825399"/>
          </a:xfrm>
          <a:prstGeom prst="rect">
            <a:avLst/>
          </a:prstGeom>
        </p:spPr>
      </p:pic>
    </p:spTree>
    <p:extLst>
      <p:ext uri="{BB962C8B-B14F-4D97-AF65-F5344CB8AC3E}">
        <p14:creationId xmlns:p14="http://schemas.microsoft.com/office/powerpoint/2010/main" val="352625927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31520" y="566057"/>
            <a:ext cx="10154194" cy="4524315"/>
          </a:xfrm>
          <a:prstGeom prst="rect">
            <a:avLst/>
          </a:prstGeom>
        </p:spPr>
        <p:txBody>
          <a:bodyPr wrap="square">
            <a:spAutoFit/>
          </a:bodyPr>
          <a:lstStyle/>
          <a:p>
            <a:r>
              <a:rPr lang="tr-TR" sz="3200" dirty="0">
                <a:solidFill>
                  <a:srgbClr val="FF0000"/>
                </a:solidFill>
                <a:latin typeface="Adobe Caslon Pro"/>
              </a:rPr>
              <a:t>YARADANCILIK (DEİZM):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Tanrı’nın varlığını ve evrenin yaratıcısı olduğunu kabul etmekle </a:t>
            </a:r>
            <a:r>
              <a:rPr lang="tr-TR" sz="3200" dirty="0" smtClean="0">
                <a:latin typeface="Adobe Caslon Pro"/>
              </a:rPr>
              <a:t>birlikte Hristiyanlığı </a:t>
            </a:r>
            <a:r>
              <a:rPr lang="tr-TR" sz="3200" dirty="0">
                <a:latin typeface="Adobe Caslon Pro"/>
              </a:rPr>
              <a:t>ve onun kutsal metinlerini reddeder.</a:t>
            </a:r>
          </a:p>
          <a:p>
            <a:r>
              <a:rPr lang="tr-TR" sz="3200" dirty="0">
                <a:solidFill>
                  <a:srgbClr val="FF0000"/>
                </a:solidFill>
                <a:latin typeface="Adobe Caslon Pro"/>
              </a:rPr>
              <a:t>b. </a:t>
            </a:r>
            <a:r>
              <a:rPr lang="tr-TR" sz="3200" dirty="0">
                <a:latin typeface="Adobe Caslon Pro"/>
              </a:rPr>
              <a:t>Tanrı’nın varlığını, </a:t>
            </a:r>
            <a:r>
              <a:rPr lang="tr-TR" sz="3200" dirty="0" err="1">
                <a:latin typeface="Adobe Caslon Pro"/>
              </a:rPr>
              <a:t>vahyedilmiş</a:t>
            </a:r>
            <a:r>
              <a:rPr lang="tr-TR" sz="3200" dirty="0">
                <a:latin typeface="Adobe Caslon Pro"/>
              </a:rPr>
              <a:t> herhangi bir dine bağlı olmaksızın kabul eder.</a:t>
            </a:r>
          </a:p>
          <a:p>
            <a:r>
              <a:rPr lang="tr-TR" sz="3200" dirty="0">
                <a:solidFill>
                  <a:srgbClr val="FF0000"/>
                </a:solidFill>
                <a:latin typeface="Adobe Caslon Pro"/>
              </a:rPr>
              <a:t>c. </a:t>
            </a:r>
            <a:r>
              <a:rPr lang="tr-TR" sz="3200" dirty="0">
                <a:latin typeface="Adobe Caslon Pro"/>
              </a:rPr>
              <a:t>Tanrı evreni yaratandır, ancak bunun dışında onun evrene müdahalesi söz </a:t>
            </a:r>
            <a:r>
              <a:rPr lang="tr-TR" sz="3200" dirty="0" smtClean="0">
                <a:latin typeface="Adobe Caslon Pro"/>
              </a:rPr>
              <a:t>konusu değildir</a:t>
            </a:r>
            <a:r>
              <a:rPr lang="tr-TR" sz="3200" dirty="0">
                <a:latin typeface="Adobe Caslon Pro"/>
              </a:rPr>
              <a:t>.</a:t>
            </a:r>
          </a:p>
        </p:txBody>
      </p:sp>
    </p:spTree>
    <p:extLst>
      <p:ext uri="{BB962C8B-B14F-4D97-AF65-F5344CB8AC3E}">
        <p14:creationId xmlns:p14="http://schemas.microsoft.com/office/powerpoint/2010/main" val="23423588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57646" y="679269"/>
            <a:ext cx="10249988" cy="4247317"/>
          </a:xfrm>
          <a:prstGeom prst="rect">
            <a:avLst/>
          </a:prstGeom>
        </p:spPr>
        <p:txBody>
          <a:bodyPr wrap="square">
            <a:spAutoFit/>
          </a:bodyPr>
          <a:lstStyle/>
          <a:p>
            <a:r>
              <a:rPr lang="tr-TR" sz="3200" dirty="0">
                <a:solidFill>
                  <a:srgbClr val="FF0000"/>
                </a:solidFill>
                <a:latin typeface="Adobe Caslon Pro"/>
              </a:rPr>
              <a:t>d. </a:t>
            </a:r>
            <a:r>
              <a:rPr lang="tr-TR" sz="3200" dirty="0">
                <a:latin typeface="Adobe Caslon Pro"/>
              </a:rPr>
              <a:t>Allah’ın ilim ve irade gibi sıfatlarını, evrendeki hikmet ve inayetini, </a:t>
            </a:r>
            <a:r>
              <a:rPr lang="tr-TR" sz="3200" dirty="0" smtClean="0">
                <a:latin typeface="Adobe Caslon Pro"/>
              </a:rPr>
              <a:t>vahyi, nübüvveti</a:t>
            </a:r>
            <a:r>
              <a:rPr lang="tr-TR" sz="3200" dirty="0">
                <a:latin typeface="Adobe Caslon Pro"/>
              </a:rPr>
              <a:t>, mucizeyi ve ahireti kabul etmez.</a:t>
            </a:r>
          </a:p>
          <a:p>
            <a:r>
              <a:rPr lang="tr-TR" sz="3200" dirty="0">
                <a:solidFill>
                  <a:srgbClr val="FF0000"/>
                </a:solidFill>
                <a:latin typeface="Adobe Caslon Pro"/>
              </a:rPr>
              <a:t>e. </a:t>
            </a:r>
            <a:r>
              <a:rPr lang="tr-TR" sz="3200" dirty="0">
                <a:latin typeface="Adobe Caslon Pro"/>
              </a:rPr>
              <a:t>Dinlerin değil, aklın deney öncesi yapısı ile varlığına ulaşıp ispat ettiği </a:t>
            </a:r>
            <a:r>
              <a:rPr lang="tr-TR" sz="3200" dirty="0" smtClean="0">
                <a:latin typeface="Adobe Caslon Pro"/>
              </a:rPr>
              <a:t>Tanrı’ya inanır</a:t>
            </a:r>
            <a:r>
              <a:rPr lang="tr-TR" sz="3200" dirty="0">
                <a:latin typeface="Adobe Caslon Pro"/>
              </a:rPr>
              <a:t>. Aklın kurtuluşu sağlayan ahlak ilkelerini koyabileceğini ileri sürer</a:t>
            </a:r>
            <a:r>
              <a:rPr lang="tr-TR" sz="3200" dirty="0" smtClean="0">
                <a:latin typeface="Adobe Caslon Pro"/>
              </a:rPr>
              <a:t>.</a:t>
            </a:r>
          </a:p>
          <a:p>
            <a:endParaRPr lang="tr-TR" sz="1400" dirty="0">
              <a:latin typeface="Adobe Caslon Pro"/>
            </a:endParaRPr>
          </a:p>
          <a:p>
            <a:r>
              <a:rPr lang="tr-TR" sz="3200" dirty="0">
                <a:solidFill>
                  <a:srgbClr val="FF0000"/>
                </a:solidFill>
                <a:latin typeface="Adobe Caslon Pro"/>
              </a:rPr>
              <a:t>f. </a:t>
            </a:r>
            <a:r>
              <a:rPr lang="tr-TR" sz="3200" dirty="0">
                <a:latin typeface="Adobe Caslon Pro"/>
              </a:rPr>
              <a:t>Öncüleri </a:t>
            </a:r>
            <a:r>
              <a:rPr lang="tr-TR" sz="3200" dirty="0" err="1">
                <a:latin typeface="Adobe Caslon Pro"/>
              </a:rPr>
              <a:t>Voltaire</a:t>
            </a:r>
            <a:r>
              <a:rPr lang="tr-TR" sz="3200" dirty="0">
                <a:latin typeface="Adobe Caslon Pro"/>
              </a:rPr>
              <a:t> ve Rousseau gibi düşünürlerdir.</a:t>
            </a:r>
          </a:p>
          <a:p>
            <a:endParaRPr lang="tr-TR" sz="3200" dirty="0">
              <a:latin typeface="Adobe Caslon Pro"/>
            </a:endParaRPr>
          </a:p>
        </p:txBody>
      </p:sp>
    </p:spTree>
    <p:extLst>
      <p:ext uri="{BB962C8B-B14F-4D97-AF65-F5344CB8AC3E}">
        <p14:creationId xmlns:p14="http://schemas.microsoft.com/office/powerpoint/2010/main" val="212043423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435429" y="365125"/>
            <a:ext cx="11199222" cy="6001643"/>
          </a:xfrm>
          <a:prstGeom prst="rect">
            <a:avLst/>
          </a:prstGeom>
        </p:spPr>
        <p:txBody>
          <a:bodyPr wrap="square">
            <a:spAutoFit/>
          </a:bodyPr>
          <a:lstStyle/>
          <a:p>
            <a:r>
              <a:rPr lang="tr-TR" sz="3200" dirty="0">
                <a:solidFill>
                  <a:srgbClr val="FF0000"/>
                </a:solidFill>
                <a:latin typeface="Adobe Caslon Pro"/>
              </a:rPr>
              <a:t>Bu fikre karşın İslam inancı; </a:t>
            </a:r>
            <a:endParaRPr lang="tr-TR" sz="3200" dirty="0" smtClean="0">
              <a:solidFill>
                <a:srgbClr val="FF0000"/>
              </a:solidFill>
              <a:latin typeface="Adobe Caslon Pro"/>
            </a:endParaRPr>
          </a:p>
          <a:p>
            <a:r>
              <a:rPr lang="tr-TR" sz="3200" dirty="0" smtClean="0">
                <a:latin typeface="Adobe Caslon Pro"/>
              </a:rPr>
              <a:t>Allah</a:t>
            </a:r>
            <a:r>
              <a:rPr lang="tr-TR" sz="3200" dirty="0">
                <a:latin typeface="Adobe Caslon Pro"/>
              </a:rPr>
              <a:t>, âlem ve insan arasındaki ilişkilerin </a:t>
            </a:r>
            <a:r>
              <a:rPr lang="tr-TR" sz="3200" dirty="0" smtClean="0">
                <a:latin typeface="Adobe Caslon Pro"/>
              </a:rPr>
              <a:t>canlılığına dikkat </a:t>
            </a:r>
            <a:r>
              <a:rPr lang="tr-TR" sz="3200" dirty="0">
                <a:latin typeface="Adobe Caslon Pro"/>
              </a:rPr>
              <a:t>çeker. Çünkü Allah </a:t>
            </a:r>
            <a:r>
              <a:rPr lang="tr-TR" sz="3200" dirty="0" smtClean="0">
                <a:latin typeface="Adobe Caslon Pro"/>
              </a:rPr>
              <a:t>yaratıcılığı, </a:t>
            </a:r>
            <a:r>
              <a:rPr lang="tr-TR" sz="3200" dirty="0">
                <a:latin typeface="Adobe Caslon Pro"/>
              </a:rPr>
              <a:t>ilmi, hikmeti ve lütfuyla âleme her </a:t>
            </a:r>
            <a:r>
              <a:rPr lang="tr-TR" sz="3200" dirty="0" smtClean="0">
                <a:latin typeface="Adobe Caslon Pro"/>
              </a:rPr>
              <a:t>an müdahale </a:t>
            </a:r>
            <a:r>
              <a:rPr lang="tr-TR" sz="3200" dirty="0">
                <a:latin typeface="Adobe Caslon Pro"/>
              </a:rPr>
              <a:t>eden yüce varlıktır</a:t>
            </a:r>
            <a:r>
              <a:rPr lang="tr-TR" sz="3200" dirty="0" smtClean="0">
                <a:latin typeface="Adobe Caslon Pro"/>
              </a:rPr>
              <a:t>.</a:t>
            </a:r>
          </a:p>
          <a:p>
            <a:r>
              <a:rPr lang="tr-TR" sz="3200" dirty="0" smtClean="0">
                <a:latin typeface="Adobe Caslon Pro"/>
              </a:rPr>
              <a:t> </a:t>
            </a:r>
            <a:r>
              <a:rPr lang="tr-TR" sz="3200" dirty="0">
                <a:latin typeface="Adobe Caslon Pro"/>
              </a:rPr>
              <a:t>“</a:t>
            </a:r>
            <a:r>
              <a:rPr lang="tr-TR" sz="3200" dirty="0">
                <a:solidFill>
                  <a:srgbClr val="7030A0"/>
                </a:solidFill>
                <a:latin typeface="Adobe Caslon Pro"/>
              </a:rPr>
              <a:t>Göklerde ve yerde bulunan herkes, ondan ister. O, </a:t>
            </a:r>
            <a:r>
              <a:rPr lang="tr-TR" sz="3200" dirty="0" smtClean="0">
                <a:solidFill>
                  <a:srgbClr val="7030A0"/>
                </a:solidFill>
                <a:latin typeface="Adobe Caslon Pro"/>
              </a:rPr>
              <a:t>her an </a:t>
            </a:r>
            <a:r>
              <a:rPr lang="tr-TR" sz="3200" dirty="0">
                <a:solidFill>
                  <a:srgbClr val="7030A0"/>
                </a:solidFill>
                <a:latin typeface="Adobe Caslon Pro"/>
              </a:rPr>
              <a:t>yaratma halindedir</a:t>
            </a:r>
            <a:r>
              <a:rPr lang="tr-TR" sz="3200" dirty="0" smtClean="0">
                <a:solidFill>
                  <a:srgbClr val="7030A0"/>
                </a:solidFill>
                <a:latin typeface="Adobe Caslon Pro"/>
              </a:rPr>
              <a:t>.”</a:t>
            </a:r>
            <a:r>
              <a:rPr lang="tr-TR" sz="3200" dirty="0" smtClean="0">
                <a:latin typeface="Adobe Caslon Pro"/>
              </a:rPr>
              <a:t>(Rahman,55/29) ayetiyle </a:t>
            </a:r>
            <a:r>
              <a:rPr lang="tr-TR" sz="3200" dirty="0">
                <a:latin typeface="Adobe Caslon Pro"/>
              </a:rPr>
              <a:t>bu hususa dikkat çekilir. </a:t>
            </a:r>
            <a:endParaRPr lang="tr-TR" sz="3200" dirty="0" smtClean="0">
              <a:latin typeface="Adobe Caslon Pro"/>
            </a:endParaRPr>
          </a:p>
          <a:p>
            <a:r>
              <a:rPr lang="tr-TR" sz="3200" dirty="0" smtClean="0">
                <a:latin typeface="Adobe Caslon Pro"/>
              </a:rPr>
              <a:t>İslam </a:t>
            </a:r>
            <a:r>
              <a:rPr lang="tr-TR" sz="3200" dirty="0">
                <a:latin typeface="Adobe Caslon Pro"/>
              </a:rPr>
              <a:t>inancında </a:t>
            </a:r>
            <a:r>
              <a:rPr lang="tr-TR" sz="3200" dirty="0" smtClean="0">
                <a:latin typeface="Adobe Caslon Pro"/>
              </a:rPr>
              <a:t>Allah-âlem-insan arasındaki </a:t>
            </a:r>
            <a:r>
              <a:rPr lang="tr-TR" sz="3200" dirty="0">
                <a:latin typeface="Adobe Caslon Pro"/>
              </a:rPr>
              <a:t>ilişki, deizmin aksine sürekli yaratma, vahiy ve rahmetle </a:t>
            </a:r>
            <a:r>
              <a:rPr lang="tr-TR" sz="3200" dirty="0" smtClean="0">
                <a:latin typeface="Adobe Caslon Pro"/>
              </a:rPr>
              <a:t>Allah’tan âleme </a:t>
            </a:r>
            <a:r>
              <a:rPr lang="tr-TR" sz="3200" dirty="0">
                <a:latin typeface="Adobe Caslon Pro"/>
              </a:rPr>
              <a:t>ve insana doğru inen; </a:t>
            </a:r>
            <a:endParaRPr lang="tr-TR" sz="3200" dirty="0" smtClean="0">
              <a:latin typeface="Adobe Caslon Pro"/>
            </a:endParaRPr>
          </a:p>
          <a:p>
            <a:r>
              <a:rPr lang="tr-TR" sz="3200" dirty="0" smtClean="0">
                <a:latin typeface="Adobe Caslon Pro"/>
              </a:rPr>
              <a:t>boyun </a:t>
            </a:r>
            <a:r>
              <a:rPr lang="tr-TR" sz="3200" dirty="0">
                <a:latin typeface="Adobe Caslon Pro"/>
              </a:rPr>
              <a:t>eğme, </a:t>
            </a:r>
            <a:r>
              <a:rPr lang="tr-TR" sz="3200" dirty="0" smtClean="0">
                <a:latin typeface="Adobe Caslon Pro"/>
              </a:rPr>
              <a:t>şükür, dua </a:t>
            </a:r>
            <a:r>
              <a:rPr lang="tr-TR" sz="3200" dirty="0">
                <a:latin typeface="Adobe Caslon Pro"/>
              </a:rPr>
              <a:t>ve ibadetle de âlemden ve insandan</a:t>
            </a:r>
          </a:p>
          <a:p>
            <a:r>
              <a:rPr lang="tr-TR" sz="3200" dirty="0">
                <a:latin typeface="Adobe Caslon Pro"/>
              </a:rPr>
              <a:t>Allah’a yükselen dinamik ve canlı bir ilişkidir.</a:t>
            </a:r>
          </a:p>
        </p:txBody>
      </p:sp>
    </p:spTree>
    <p:extLst>
      <p:ext uri="{BB962C8B-B14F-4D97-AF65-F5344CB8AC3E}">
        <p14:creationId xmlns:p14="http://schemas.microsoft.com/office/powerpoint/2010/main" val="1783920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931816" y="269966"/>
            <a:ext cx="9858103" cy="6370975"/>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Aşağıdaki </a:t>
            </a:r>
            <a:r>
              <a:rPr lang="tr-TR" sz="2400" dirty="0">
                <a:latin typeface="Adobe Caslon Pro"/>
              </a:rPr>
              <a:t>ayeti kerimelerden </a:t>
            </a:r>
            <a:r>
              <a:rPr lang="tr-TR" sz="2400" dirty="0" smtClean="0">
                <a:latin typeface="Adobe Caslon Pro"/>
              </a:rPr>
              <a:t>hangisi deist </a:t>
            </a:r>
            <a:r>
              <a:rPr lang="tr-TR" sz="2400" dirty="0">
                <a:latin typeface="Adobe Caslon Pro"/>
              </a:rPr>
              <a:t>düşüncenin doğru </a:t>
            </a:r>
            <a:r>
              <a:rPr lang="tr-TR" sz="2400" dirty="0" smtClean="0">
                <a:latin typeface="Adobe Caslon Pro"/>
              </a:rPr>
              <a:t>olmadığını açıkça </a:t>
            </a:r>
            <a:r>
              <a:rPr lang="tr-TR" sz="2400" dirty="0">
                <a:latin typeface="Adobe Caslon Pro"/>
              </a:rPr>
              <a:t>ortaya koymaktadır</a:t>
            </a:r>
            <a:r>
              <a:rPr lang="tr-TR" sz="2400" dirty="0" smtClean="0">
                <a:latin typeface="Adobe Caslon Pro"/>
              </a:rPr>
              <a:t>?</a:t>
            </a:r>
          </a:p>
          <a:p>
            <a:endParaRPr lang="tr-TR" sz="2400" dirty="0">
              <a:latin typeface="Adobe Caslon Pro"/>
            </a:endParaRPr>
          </a:p>
          <a:p>
            <a:r>
              <a:rPr lang="tr-TR" sz="2400" dirty="0">
                <a:solidFill>
                  <a:srgbClr val="FF0000"/>
                </a:solidFill>
                <a:latin typeface="Adobe Caslon Pro"/>
              </a:rPr>
              <a:t>A) </a:t>
            </a:r>
            <a:r>
              <a:rPr lang="tr-TR" sz="2400" dirty="0">
                <a:latin typeface="Adobe Caslon Pro"/>
              </a:rPr>
              <a:t>“Onlar Allah’ı bırakıp </a:t>
            </a:r>
            <a:r>
              <a:rPr lang="tr-TR" sz="2400" dirty="0" smtClean="0">
                <a:latin typeface="Adobe Caslon Pro"/>
              </a:rPr>
              <a:t>kendilerine ne </a:t>
            </a:r>
            <a:r>
              <a:rPr lang="tr-TR" sz="2400" dirty="0">
                <a:latin typeface="Adobe Caslon Pro"/>
              </a:rPr>
              <a:t>zarar ne de fayda </a:t>
            </a:r>
            <a:r>
              <a:rPr lang="tr-TR" sz="2400" dirty="0" smtClean="0">
                <a:latin typeface="Adobe Caslon Pro"/>
              </a:rPr>
              <a:t>verebilecek şeylere </a:t>
            </a:r>
            <a:r>
              <a:rPr lang="tr-TR" sz="2400" dirty="0">
                <a:latin typeface="Adobe Caslon Pro"/>
              </a:rPr>
              <a:t>tapıyorlar.” (</a:t>
            </a:r>
            <a:r>
              <a:rPr lang="tr-TR" sz="2400" dirty="0" err="1" smtClean="0">
                <a:latin typeface="Adobe Caslon Pro"/>
              </a:rPr>
              <a:t>Yûnus</a:t>
            </a:r>
            <a:r>
              <a:rPr lang="tr-TR" sz="2400" dirty="0" smtClean="0">
                <a:latin typeface="Adobe Caslon Pro"/>
              </a:rPr>
              <a:t>/18)</a:t>
            </a:r>
          </a:p>
          <a:p>
            <a:endParaRPr lang="tr-TR" sz="2400" dirty="0">
              <a:latin typeface="Adobe Caslon Pro"/>
            </a:endParaRPr>
          </a:p>
          <a:p>
            <a:r>
              <a:rPr lang="tr-TR" sz="2400" dirty="0">
                <a:solidFill>
                  <a:srgbClr val="FF0000"/>
                </a:solidFill>
                <a:latin typeface="Adobe Caslon Pro"/>
              </a:rPr>
              <a:t>B) </a:t>
            </a:r>
            <a:r>
              <a:rPr lang="tr-TR" sz="2400" dirty="0">
                <a:latin typeface="Adobe Caslon Pro"/>
              </a:rPr>
              <a:t>“Göklerde ve yerde bulunan </a:t>
            </a:r>
            <a:r>
              <a:rPr lang="tr-TR" sz="2400" dirty="0" smtClean="0">
                <a:latin typeface="Adobe Caslon Pro"/>
              </a:rPr>
              <a:t>herkes, O’ndan </a:t>
            </a:r>
            <a:r>
              <a:rPr lang="tr-TR" sz="2400" dirty="0">
                <a:latin typeface="Adobe Caslon Pro"/>
              </a:rPr>
              <a:t>ister. O, her an </a:t>
            </a:r>
            <a:r>
              <a:rPr lang="tr-TR" sz="2400" dirty="0" smtClean="0">
                <a:latin typeface="Adobe Caslon Pro"/>
              </a:rPr>
              <a:t>yaratma halindedir</a:t>
            </a:r>
            <a:r>
              <a:rPr lang="tr-TR" sz="2400" dirty="0">
                <a:latin typeface="Adobe Caslon Pro"/>
              </a:rPr>
              <a:t>.” (</a:t>
            </a:r>
            <a:r>
              <a:rPr lang="tr-TR" sz="2400" dirty="0" err="1">
                <a:latin typeface="Adobe Caslon Pro"/>
              </a:rPr>
              <a:t>Rahmân</a:t>
            </a:r>
            <a:r>
              <a:rPr lang="tr-TR" sz="2400" dirty="0">
                <a:latin typeface="Adobe Caslon Pro"/>
              </a:rPr>
              <a:t>/29</a:t>
            </a:r>
            <a:r>
              <a:rPr lang="tr-TR" sz="2400" dirty="0" smtClean="0">
                <a:latin typeface="Adobe Caslon Pro"/>
              </a:rPr>
              <a:t>)</a:t>
            </a:r>
          </a:p>
          <a:p>
            <a:endParaRPr lang="tr-TR" sz="2400" dirty="0">
              <a:latin typeface="Adobe Caslon Pro"/>
            </a:endParaRPr>
          </a:p>
          <a:p>
            <a:r>
              <a:rPr lang="tr-TR" sz="2400" dirty="0">
                <a:solidFill>
                  <a:srgbClr val="FF0000"/>
                </a:solidFill>
                <a:latin typeface="Adobe Caslon Pro"/>
              </a:rPr>
              <a:t>C) </a:t>
            </a:r>
            <a:r>
              <a:rPr lang="tr-TR" sz="2400" dirty="0">
                <a:latin typeface="Adobe Caslon Pro"/>
              </a:rPr>
              <a:t>“O ki, hanginizin daha güzel </a:t>
            </a:r>
            <a:r>
              <a:rPr lang="tr-TR" sz="2400" dirty="0" smtClean="0">
                <a:latin typeface="Adobe Caslon Pro"/>
              </a:rPr>
              <a:t>davranacağını sınamak </a:t>
            </a:r>
            <a:r>
              <a:rPr lang="tr-TR" sz="2400" dirty="0">
                <a:latin typeface="Adobe Caslon Pro"/>
              </a:rPr>
              <a:t>için </a:t>
            </a:r>
            <a:r>
              <a:rPr lang="tr-TR" sz="2400" dirty="0" smtClean="0">
                <a:latin typeface="Adobe Caslon Pro"/>
              </a:rPr>
              <a:t>ölümü ve </a:t>
            </a:r>
            <a:r>
              <a:rPr lang="tr-TR" sz="2400" dirty="0">
                <a:latin typeface="Adobe Caslon Pro"/>
              </a:rPr>
              <a:t>hayatı yaratmıştır... ” (Mülk/2</a:t>
            </a:r>
            <a:r>
              <a:rPr lang="tr-TR" sz="2400" dirty="0" smtClean="0">
                <a:latin typeface="Adobe Caslon Pro"/>
              </a:rPr>
              <a:t>)</a:t>
            </a:r>
          </a:p>
          <a:p>
            <a:endParaRPr lang="tr-TR" sz="2400" dirty="0">
              <a:latin typeface="Adobe Caslon Pro"/>
            </a:endParaRPr>
          </a:p>
          <a:p>
            <a:r>
              <a:rPr lang="tr-TR" sz="2400" dirty="0">
                <a:solidFill>
                  <a:srgbClr val="FF0000"/>
                </a:solidFill>
                <a:latin typeface="Adobe Caslon Pro"/>
              </a:rPr>
              <a:t>D) </a:t>
            </a:r>
            <a:r>
              <a:rPr lang="tr-TR" sz="2400" dirty="0">
                <a:latin typeface="Adobe Caslon Pro"/>
              </a:rPr>
              <a:t>“Kesin olarak inananlar </a:t>
            </a:r>
            <a:r>
              <a:rPr lang="tr-TR" sz="2400" dirty="0" smtClean="0">
                <a:latin typeface="Adobe Caslon Pro"/>
              </a:rPr>
              <a:t>için yeryüzünde </a:t>
            </a:r>
            <a:r>
              <a:rPr lang="tr-TR" sz="2400" dirty="0">
                <a:latin typeface="Adobe Caslon Pro"/>
              </a:rPr>
              <a:t>ayetler vardır.” (</a:t>
            </a:r>
            <a:r>
              <a:rPr lang="tr-TR" sz="2400" dirty="0" err="1" smtClean="0">
                <a:latin typeface="Adobe Caslon Pro"/>
              </a:rPr>
              <a:t>Zariyât</a:t>
            </a:r>
            <a:r>
              <a:rPr lang="tr-TR" sz="2400" dirty="0" smtClean="0">
                <a:latin typeface="Adobe Caslon Pro"/>
              </a:rPr>
              <a:t>/20)</a:t>
            </a:r>
          </a:p>
          <a:p>
            <a:endParaRPr lang="tr-TR" sz="2400" dirty="0">
              <a:latin typeface="Adobe Caslon Pro"/>
            </a:endParaRPr>
          </a:p>
          <a:p>
            <a:r>
              <a:rPr lang="tr-TR" sz="2400" dirty="0">
                <a:solidFill>
                  <a:srgbClr val="FF0000"/>
                </a:solidFill>
                <a:latin typeface="Adobe Caslon Pro"/>
              </a:rPr>
              <a:t>E) </a:t>
            </a:r>
            <a:r>
              <a:rPr lang="tr-TR" sz="2400" dirty="0">
                <a:latin typeface="Adobe Caslon Pro"/>
              </a:rPr>
              <a:t>“Arkadan çekiştirmeyi, yüze </a:t>
            </a:r>
            <a:r>
              <a:rPr lang="tr-TR" sz="2400" dirty="0" smtClean="0">
                <a:latin typeface="Adobe Caslon Pro"/>
              </a:rPr>
              <a:t>karşı eğlenmeyi </a:t>
            </a:r>
            <a:r>
              <a:rPr lang="tr-TR" sz="2400" dirty="0">
                <a:latin typeface="Adobe Caslon Pro"/>
              </a:rPr>
              <a:t>âdet edinen herkesin</a:t>
            </a:r>
          </a:p>
          <a:p>
            <a:r>
              <a:rPr lang="tr-TR" sz="2400" dirty="0">
                <a:latin typeface="Adobe Caslon Pro"/>
              </a:rPr>
              <a:t>vay haline!” (</a:t>
            </a:r>
            <a:r>
              <a:rPr lang="tr-TR" sz="2400" dirty="0" err="1">
                <a:latin typeface="Adobe Caslon Pro"/>
              </a:rPr>
              <a:t>Hümeze</a:t>
            </a:r>
            <a:r>
              <a:rPr lang="tr-TR" sz="2400" dirty="0">
                <a:latin typeface="Adobe Caslon Pro"/>
              </a:rPr>
              <a:t>/1)</a:t>
            </a:r>
          </a:p>
        </p:txBody>
      </p:sp>
    </p:spTree>
    <p:extLst>
      <p:ext uri="{BB962C8B-B14F-4D97-AF65-F5344CB8AC3E}">
        <p14:creationId xmlns:p14="http://schemas.microsoft.com/office/powerpoint/2010/main" val="186695513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44433" y="461554"/>
            <a:ext cx="10580915" cy="4031873"/>
          </a:xfrm>
          <a:prstGeom prst="rect">
            <a:avLst/>
          </a:prstGeom>
        </p:spPr>
        <p:txBody>
          <a:bodyPr wrap="square">
            <a:spAutoFit/>
          </a:bodyPr>
          <a:lstStyle/>
          <a:p>
            <a:r>
              <a:rPr lang="tr-TR" sz="3200" dirty="0">
                <a:solidFill>
                  <a:srgbClr val="FF0000"/>
                </a:solidFill>
                <a:latin typeface="Adobe Caslon Pro"/>
              </a:rPr>
              <a:t>ÇOK TANRICILIK (POLİTEİZM):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Çok tanrıcılık (politeizm) kavramı, birden fazla tanrı inanışlarının ortak adı </a:t>
            </a:r>
            <a:r>
              <a:rPr lang="tr-TR" sz="3200" dirty="0" smtClean="0">
                <a:latin typeface="Adobe Caslon Pro"/>
              </a:rPr>
              <a:t>olarak kullanılır</a:t>
            </a:r>
            <a:r>
              <a:rPr lang="tr-TR" sz="3200" dirty="0">
                <a:latin typeface="Adobe Caslon Pro"/>
              </a:rPr>
              <a:t>.</a:t>
            </a:r>
          </a:p>
          <a:p>
            <a:r>
              <a:rPr lang="tr-TR" sz="3200" dirty="0" smtClean="0">
                <a:solidFill>
                  <a:srgbClr val="FF0000"/>
                </a:solidFill>
                <a:latin typeface="Adobe Caslon Pro"/>
              </a:rPr>
              <a:t>b</a:t>
            </a:r>
            <a:r>
              <a:rPr lang="tr-TR" sz="3200" dirty="0">
                <a:solidFill>
                  <a:srgbClr val="FF0000"/>
                </a:solidFill>
                <a:latin typeface="Adobe Caslon Pro"/>
              </a:rPr>
              <a:t>. </a:t>
            </a:r>
            <a:r>
              <a:rPr lang="tr-TR" sz="3200" dirty="0">
                <a:latin typeface="Adobe Caslon Pro"/>
              </a:rPr>
              <a:t>Çok tanrıcılık inancında Allah’ın varlığı inkâr edilmemekle birlikte, aracı </a:t>
            </a:r>
            <a:r>
              <a:rPr lang="tr-TR" sz="3200" dirty="0" smtClean="0">
                <a:latin typeface="Adobe Caslon Pro"/>
              </a:rPr>
              <a:t>olarak görülen </a:t>
            </a:r>
            <a:r>
              <a:rPr lang="tr-TR" sz="3200" dirty="0">
                <a:latin typeface="Adobe Caslon Pro"/>
              </a:rPr>
              <a:t>ve çeşitli fonksiyonlar/güçler atfedilen farklı tanrıların da olduğuna inanılır</a:t>
            </a:r>
            <a:r>
              <a:rPr lang="tr-TR" sz="3200" dirty="0" smtClean="0">
                <a:latin typeface="Adobe Caslon Pro"/>
              </a:rPr>
              <a:t>.</a:t>
            </a:r>
            <a:endParaRPr lang="tr-TR" sz="3200" dirty="0">
              <a:latin typeface="Adobe Caslon Pro"/>
            </a:endParaRPr>
          </a:p>
        </p:txBody>
      </p:sp>
    </p:spTree>
    <p:extLst>
      <p:ext uri="{BB962C8B-B14F-4D97-AF65-F5344CB8AC3E}">
        <p14:creationId xmlns:p14="http://schemas.microsoft.com/office/powerpoint/2010/main" val="3153516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88571" y="809898"/>
            <a:ext cx="9962606" cy="4031873"/>
          </a:xfrm>
          <a:prstGeom prst="rect">
            <a:avLst/>
          </a:prstGeom>
        </p:spPr>
        <p:txBody>
          <a:bodyPr wrap="square">
            <a:spAutoFit/>
          </a:bodyPr>
          <a:lstStyle/>
          <a:p>
            <a:r>
              <a:rPr lang="tr-TR" sz="3200" dirty="0">
                <a:solidFill>
                  <a:srgbClr val="FF0000"/>
                </a:solidFill>
                <a:latin typeface="Adobe Caslon Pro"/>
              </a:rPr>
              <a:t>c. </a:t>
            </a:r>
            <a:r>
              <a:rPr lang="tr-TR" sz="3200" dirty="0">
                <a:latin typeface="Adobe Caslon Pro"/>
              </a:rPr>
              <a:t>Çok tanrıcı inanışlar Babil ve </a:t>
            </a:r>
            <a:r>
              <a:rPr lang="tr-TR" sz="3200" dirty="0" err="1">
                <a:latin typeface="Adobe Caslon Pro"/>
              </a:rPr>
              <a:t>Asurlular’da</a:t>
            </a:r>
            <a:r>
              <a:rPr lang="tr-TR" sz="3200" dirty="0">
                <a:latin typeface="Adobe Caslon Pro"/>
              </a:rPr>
              <a:t>, Eski Yunan’da, Eski Mısır’da, </a:t>
            </a:r>
            <a:r>
              <a:rPr lang="tr-TR" sz="3200" dirty="0" smtClean="0">
                <a:latin typeface="Adobe Caslon Pro"/>
              </a:rPr>
              <a:t>Afrika dinlerinde </a:t>
            </a:r>
            <a:r>
              <a:rPr lang="tr-TR" sz="3200" dirty="0">
                <a:latin typeface="Adobe Caslon Pro"/>
              </a:rPr>
              <a:t>ve </a:t>
            </a:r>
            <a:r>
              <a:rPr lang="tr-TR" sz="3200" dirty="0" err="1">
                <a:latin typeface="Adobe Caslon Pro"/>
              </a:rPr>
              <a:t>Cahiliyye</a:t>
            </a:r>
            <a:r>
              <a:rPr lang="tr-TR" sz="3200" dirty="0">
                <a:latin typeface="Adobe Caslon Pro"/>
              </a:rPr>
              <a:t> dönemi Arap toplumunda var olmuştur.</a:t>
            </a:r>
          </a:p>
          <a:p>
            <a:r>
              <a:rPr lang="tr-TR" sz="3200" dirty="0">
                <a:solidFill>
                  <a:srgbClr val="FF0000"/>
                </a:solidFill>
                <a:latin typeface="Adobe Caslon Pro"/>
              </a:rPr>
              <a:t>d. </a:t>
            </a:r>
            <a:r>
              <a:rPr lang="tr-TR" sz="3200" dirty="0">
                <a:latin typeface="Adobe Caslon Pro"/>
              </a:rPr>
              <a:t>İslam’a göre şirk adı verilen politeizmin tersi </a:t>
            </a:r>
            <a:r>
              <a:rPr lang="tr-TR" sz="3200" dirty="0" err="1">
                <a:latin typeface="Adobe Caslon Pro"/>
              </a:rPr>
              <a:t>tevhid</a:t>
            </a:r>
            <a:r>
              <a:rPr lang="tr-TR" sz="3200" dirty="0">
                <a:latin typeface="Adobe Caslon Pro"/>
              </a:rPr>
              <a:t> inancıdır.</a:t>
            </a:r>
          </a:p>
          <a:p>
            <a:r>
              <a:rPr lang="tr-TR" sz="3200" dirty="0">
                <a:solidFill>
                  <a:srgbClr val="FF0000"/>
                </a:solidFill>
                <a:latin typeface="Adobe Caslon Pro"/>
              </a:rPr>
              <a:t>e. </a:t>
            </a:r>
            <a:r>
              <a:rPr lang="tr-TR" sz="3200" dirty="0">
                <a:latin typeface="Adobe Caslon Pro"/>
              </a:rPr>
              <a:t>Kur’an yalnızca Allah’ın varlığını tasdik etmeyi değil aynı zamanda her </a:t>
            </a:r>
            <a:r>
              <a:rPr lang="tr-TR" sz="3200" dirty="0" smtClean="0">
                <a:latin typeface="Adobe Caslon Pro"/>
              </a:rPr>
              <a:t>şeyi yaratan</a:t>
            </a:r>
            <a:r>
              <a:rPr lang="tr-TR" sz="3200" dirty="0">
                <a:latin typeface="Adobe Caslon Pro"/>
              </a:rPr>
              <a:t>, her şeye anlam ve hayat veren tek bir ilaha inanmayı emreder.</a:t>
            </a:r>
          </a:p>
        </p:txBody>
      </p:sp>
    </p:spTree>
    <p:extLst>
      <p:ext uri="{BB962C8B-B14F-4D97-AF65-F5344CB8AC3E}">
        <p14:creationId xmlns:p14="http://schemas.microsoft.com/office/powerpoint/2010/main" val="22485193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05394" y="513806"/>
            <a:ext cx="10737669" cy="6193231"/>
          </a:xfrm>
          <a:prstGeom prst="rect">
            <a:avLst/>
          </a:prstGeom>
        </p:spPr>
        <p:txBody>
          <a:bodyPr wrap="square">
            <a:spAutoFit/>
          </a:bodyPr>
          <a:lstStyle/>
          <a:p>
            <a:r>
              <a:rPr lang="tr-TR" sz="3200" dirty="0">
                <a:solidFill>
                  <a:srgbClr val="FF0000"/>
                </a:solidFill>
                <a:latin typeface="Adobe Caslon Pro"/>
              </a:rPr>
              <a:t>GİZEMCİLİK (MİSTİSİZM):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Gizemcilik, insanın görünen nesnelerin (</a:t>
            </a:r>
            <a:r>
              <a:rPr lang="tr-TR" sz="3200" dirty="0" err="1">
                <a:latin typeface="Adobe Caslon Pro"/>
              </a:rPr>
              <a:t>zâhir</a:t>
            </a:r>
            <a:r>
              <a:rPr lang="tr-TR" sz="3200" dirty="0">
                <a:latin typeface="Adobe Caslon Pro"/>
              </a:rPr>
              <a:t>) ardındaki görünmeyen </a:t>
            </a:r>
            <a:r>
              <a:rPr lang="tr-TR" sz="3200" dirty="0" smtClean="0">
                <a:latin typeface="Adobe Caslon Pro"/>
              </a:rPr>
              <a:t>birlik ve </a:t>
            </a:r>
            <a:r>
              <a:rPr lang="tr-TR" sz="3200" dirty="0">
                <a:latin typeface="Adobe Caslon Pro"/>
              </a:rPr>
              <a:t>gerçekliğe (bâtın) ulaşma yönündeki ruhî tecrübesine ve bu tecrübeyi ifade </a:t>
            </a:r>
            <a:r>
              <a:rPr lang="tr-TR" sz="3200" dirty="0" smtClean="0">
                <a:latin typeface="Adobe Caslon Pro"/>
              </a:rPr>
              <a:t>eden düşünceye </a:t>
            </a:r>
            <a:r>
              <a:rPr lang="tr-TR" sz="3200" dirty="0">
                <a:latin typeface="Adobe Caslon Pro"/>
              </a:rPr>
              <a:t>denir.</a:t>
            </a:r>
          </a:p>
          <a:p>
            <a:r>
              <a:rPr lang="tr-TR" sz="3200" dirty="0">
                <a:solidFill>
                  <a:srgbClr val="FF0000"/>
                </a:solidFill>
                <a:latin typeface="Adobe Caslon Pro"/>
              </a:rPr>
              <a:t>b. </a:t>
            </a:r>
            <a:r>
              <a:rPr lang="tr-TR" sz="3200" dirty="0">
                <a:latin typeface="Adobe Caslon Pro"/>
              </a:rPr>
              <a:t>Mistik tecrübenin en belirgin yönü mistiklerin Tanrı ile vasıtasız </a:t>
            </a:r>
            <a:r>
              <a:rPr lang="tr-TR" sz="3200" dirty="0" smtClean="0">
                <a:latin typeface="Adobe Caslon Pro"/>
              </a:rPr>
              <a:t>temas kurdukları </a:t>
            </a:r>
            <a:r>
              <a:rPr lang="tr-TR" sz="3200" dirty="0">
                <a:latin typeface="Adobe Caslon Pro"/>
              </a:rPr>
              <a:t>iddiasıdır</a:t>
            </a:r>
            <a:r>
              <a:rPr lang="tr-TR" sz="3200" dirty="0" smtClean="0">
                <a:latin typeface="Adobe Caslon Pro"/>
              </a:rPr>
              <a:t>.</a:t>
            </a:r>
          </a:p>
          <a:p>
            <a:r>
              <a:rPr lang="tr-TR" sz="3200" dirty="0">
                <a:solidFill>
                  <a:srgbClr val="FF0000"/>
                </a:solidFill>
                <a:latin typeface="Adobe Caslon Pro"/>
              </a:rPr>
              <a:t>c. </a:t>
            </a:r>
            <a:r>
              <a:rPr lang="tr-TR" sz="3200" dirty="0">
                <a:latin typeface="Adobe Caslon Pro"/>
              </a:rPr>
              <a:t>Mistik ekoller, insanın normal sınırlarını aşarak ruhunda var olan üstün bir idrakle yücelebileceğine ve Tanrı ile bir olabileceğine inanırlar.</a:t>
            </a:r>
          </a:p>
          <a:p>
            <a:endParaRPr lang="tr-TR" sz="3200" dirty="0">
              <a:latin typeface="Adobe Caslon Pro"/>
            </a:endParaRPr>
          </a:p>
        </p:txBody>
      </p:sp>
    </p:spTree>
    <p:extLst>
      <p:ext uri="{BB962C8B-B14F-4D97-AF65-F5344CB8AC3E}">
        <p14:creationId xmlns:p14="http://schemas.microsoft.com/office/powerpoint/2010/main" val="3823794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838201" y="740230"/>
            <a:ext cx="8305800" cy="5632311"/>
          </a:xfrm>
          <a:prstGeom prst="rect">
            <a:avLst/>
          </a:prstGeom>
        </p:spPr>
        <p:txBody>
          <a:bodyPr wrap="square">
            <a:spAutoFit/>
          </a:bodyPr>
          <a:lstStyle/>
          <a:p>
            <a:r>
              <a:rPr lang="tr-TR" sz="2400" dirty="0" smtClean="0">
                <a:solidFill>
                  <a:srgbClr val="FF0000"/>
                </a:solidFill>
                <a:latin typeface="Adobe Caslon Pro" panose="0205050205050A020403"/>
              </a:rPr>
              <a:t>SORU</a:t>
            </a:r>
          </a:p>
          <a:p>
            <a:r>
              <a:rPr lang="tr-TR" sz="2400" dirty="0" smtClean="0">
                <a:latin typeface="Adobe Caslon Pro" panose="0205050205050A020403"/>
              </a:rPr>
              <a:t>“Bir </a:t>
            </a:r>
            <a:r>
              <a:rPr lang="tr-TR" sz="2400" dirty="0">
                <a:latin typeface="Adobe Caslon Pro" panose="0205050205050A020403"/>
              </a:rPr>
              <a:t>odaya bir parça tahta, biraz çivi ve bir de çekiç</a:t>
            </a:r>
          </a:p>
          <a:p>
            <a:r>
              <a:rPr lang="tr-TR" sz="2400" dirty="0">
                <a:latin typeface="Adobe Caslon Pro" panose="0205050205050A020403"/>
              </a:rPr>
              <a:t>koysak ve bu eşyaları yine tam bin sene baş başa</a:t>
            </a:r>
          </a:p>
          <a:p>
            <a:r>
              <a:rPr lang="tr-TR" sz="2400" dirty="0">
                <a:latin typeface="Adobe Caslon Pro" panose="0205050205050A020403"/>
              </a:rPr>
              <a:t>bıraksak. Acaba bu bin senede bir masanın kendi</a:t>
            </a:r>
          </a:p>
          <a:p>
            <a:r>
              <a:rPr lang="tr-TR" sz="2400" dirty="0">
                <a:latin typeface="Adobe Caslon Pro" panose="0205050205050A020403"/>
              </a:rPr>
              <a:t>kendine oluşması mümkün </a:t>
            </a:r>
            <a:r>
              <a:rPr lang="tr-TR" sz="2400" dirty="0" smtClean="0">
                <a:latin typeface="Adobe Caslon Pro" panose="0205050205050A020403"/>
              </a:rPr>
              <a:t>müdür</a:t>
            </a:r>
            <a:r>
              <a:rPr lang="tr-TR" sz="2400" dirty="0">
                <a:latin typeface="Adobe Caslon Pro" panose="0205050205050A020403"/>
              </a:rPr>
              <a:t>? Ya da yine bir</a:t>
            </a:r>
          </a:p>
          <a:p>
            <a:r>
              <a:rPr lang="tr-TR" sz="2400" dirty="0">
                <a:latin typeface="Adobe Caslon Pro" panose="0205050205050A020403"/>
              </a:rPr>
              <a:t>odaya biraz boya ile bir de tuval koysak ve yine</a:t>
            </a:r>
          </a:p>
          <a:p>
            <a:r>
              <a:rPr lang="tr-TR" sz="2400" dirty="0">
                <a:latin typeface="Adobe Caslon Pro" panose="0205050205050A020403"/>
              </a:rPr>
              <a:t>onları bin sene hatta on bin sene baş başa bıraksak. Bir resmin kendi kendine oluşması </a:t>
            </a:r>
            <a:r>
              <a:rPr lang="tr-TR" sz="2400" dirty="0" smtClean="0">
                <a:latin typeface="Adobe Caslon Pro" panose="0205050205050A020403"/>
              </a:rPr>
              <a:t>mümkün müdür</a:t>
            </a:r>
            <a:r>
              <a:rPr lang="tr-TR" sz="2400" dirty="0">
                <a:latin typeface="Adobe Caslon Pro" panose="0205050205050A020403"/>
              </a:rPr>
              <a:t>?" diyen biri aşağıdaki delillerden hangisine dikkat çekmek istemiştir?</a:t>
            </a:r>
          </a:p>
          <a:p>
            <a:r>
              <a:rPr lang="tr-TR" sz="2400" dirty="0">
                <a:solidFill>
                  <a:srgbClr val="FF0000"/>
                </a:solidFill>
                <a:latin typeface="Adobe Caslon Pro" panose="0205050205050A020403"/>
              </a:rPr>
              <a:t>A) </a:t>
            </a:r>
            <a:r>
              <a:rPr lang="tr-TR" sz="2400" dirty="0">
                <a:latin typeface="Adobe Caslon Pro" panose="0205050205050A020403"/>
              </a:rPr>
              <a:t>Fıtrat Delili</a:t>
            </a:r>
          </a:p>
          <a:p>
            <a:r>
              <a:rPr lang="tr-TR" sz="2400" dirty="0">
                <a:solidFill>
                  <a:srgbClr val="FF0000"/>
                </a:solidFill>
                <a:latin typeface="Adobe Caslon Pro" panose="0205050205050A020403"/>
              </a:rPr>
              <a:t>B) </a:t>
            </a:r>
            <a:r>
              <a:rPr lang="tr-TR" sz="2400" dirty="0">
                <a:latin typeface="Adobe Caslon Pro" panose="0205050205050A020403"/>
              </a:rPr>
              <a:t>Nizam delili</a:t>
            </a:r>
          </a:p>
          <a:p>
            <a:r>
              <a:rPr lang="tr-TR" sz="2400" dirty="0">
                <a:solidFill>
                  <a:srgbClr val="FF0000"/>
                </a:solidFill>
                <a:latin typeface="Adobe Caslon Pro" panose="0205050205050A020403"/>
              </a:rPr>
              <a:t>C) </a:t>
            </a:r>
            <a:r>
              <a:rPr lang="tr-TR" sz="2400" dirty="0" smtClean="0">
                <a:latin typeface="Adobe Caslon Pro" panose="0205050205050A020403"/>
              </a:rPr>
              <a:t>İmkan </a:t>
            </a:r>
            <a:r>
              <a:rPr lang="tr-TR" sz="2400" dirty="0">
                <a:latin typeface="Adobe Caslon Pro" panose="0205050205050A020403"/>
              </a:rPr>
              <a:t>delili</a:t>
            </a:r>
          </a:p>
          <a:p>
            <a:r>
              <a:rPr lang="tr-TR" sz="2400" dirty="0">
                <a:solidFill>
                  <a:srgbClr val="FF0000"/>
                </a:solidFill>
                <a:latin typeface="Adobe Caslon Pro" panose="0205050205050A020403"/>
              </a:rPr>
              <a:t>D) </a:t>
            </a:r>
            <a:r>
              <a:rPr lang="tr-TR" sz="2400" dirty="0" err="1">
                <a:latin typeface="Adobe Caslon Pro" panose="0205050205050A020403"/>
              </a:rPr>
              <a:t>Hudüs</a:t>
            </a:r>
            <a:r>
              <a:rPr lang="tr-TR" sz="2400" dirty="0">
                <a:latin typeface="Adobe Caslon Pro" panose="0205050205050A020403"/>
              </a:rPr>
              <a:t> Delili</a:t>
            </a:r>
          </a:p>
          <a:p>
            <a:r>
              <a:rPr lang="tr-TR" sz="2400" dirty="0">
                <a:solidFill>
                  <a:srgbClr val="FF0000"/>
                </a:solidFill>
                <a:latin typeface="Adobe Caslon Pro" panose="0205050205050A020403"/>
              </a:rPr>
              <a:t>E) </a:t>
            </a:r>
            <a:r>
              <a:rPr lang="tr-TR" sz="2400" dirty="0">
                <a:latin typeface="Adobe Caslon Pro" panose="0205050205050A020403"/>
              </a:rPr>
              <a:t>Ahlak delili</a:t>
            </a:r>
          </a:p>
        </p:txBody>
      </p:sp>
    </p:spTree>
    <p:extLst>
      <p:ext uri="{BB962C8B-B14F-4D97-AF65-F5344CB8AC3E}">
        <p14:creationId xmlns:p14="http://schemas.microsoft.com/office/powerpoint/2010/main" val="15739317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48640" y="426720"/>
            <a:ext cx="11181806" cy="3108543"/>
          </a:xfrm>
          <a:prstGeom prst="rect">
            <a:avLst/>
          </a:prstGeom>
        </p:spPr>
        <p:txBody>
          <a:bodyPr wrap="square">
            <a:spAutoFit/>
          </a:bodyPr>
          <a:lstStyle/>
          <a:p>
            <a:r>
              <a:rPr lang="tr-TR" sz="2800" dirty="0" smtClean="0">
                <a:solidFill>
                  <a:srgbClr val="FF0000"/>
                </a:solidFill>
                <a:latin typeface="Adobe Caslon Pro"/>
              </a:rPr>
              <a:t>d</a:t>
            </a:r>
            <a:r>
              <a:rPr lang="tr-TR" sz="2800" dirty="0">
                <a:solidFill>
                  <a:srgbClr val="FF0000"/>
                </a:solidFill>
                <a:latin typeface="Adobe Caslon Pro"/>
              </a:rPr>
              <a:t>. </a:t>
            </a:r>
            <a:r>
              <a:rPr lang="tr-TR" sz="2800" dirty="0">
                <a:latin typeface="Adobe Caslon Pro"/>
              </a:rPr>
              <a:t>“Mutlak hakikat”, ilahî dinlere inanan mistikler tarafından canlı bir Tanrı </a:t>
            </a:r>
            <a:r>
              <a:rPr lang="tr-TR" sz="2800" dirty="0" smtClean="0">
                <a:latin typeface="Adobe Caslon Pro"/>
              </a:rPr>
              <a:t>ile ifade </a:t>
            </a:r>
            <a:r>
              <a:rPr lang="tr-TR" sz="2800" dirty="0">
                <a:latin typeface="Adobe Caslon Pro"/>
              </a:rPr>
              <a:t>edilirken, beşeri dinlere inanan mistikler tarafından ise “</a:t>
            </a:r>
            <a:r>
              <a:rPr lang="tr-TR" sz="2800" dirty="0" err="1">
                <a:latin typeface="Adobe Caslon Pro"/>
              </a:rPr>
              <a:t>nirvana</a:t>
            </a:r>
            <a:r>
              <a:rPr lang="tr-TR" sz="2800" dirty="0">
                <a:latin typeface="Adobe Caslon Pro"/>
              </a:rPr>
              <a:t>”, “bir”, “iyi” </a:t>
            </a:r>
            <a:r>
              <a:rPr lang="tr-TR" sz="2800" dirty="0" smtClean="0">
                <a:latin typeface="Adobe Caslon Pro"/>
              </a:rPr>
              <a:t>gibi canlı </a:t>
            </a:r>
            <a:r>
              <a:rPr lang="tr-TR" sz="2800" dirty="0">
                <a:latin typeface="Adobe Caslon Pro"/>
              </a:rPr>
              <a:t>olmayan varlıklarla betimlenir.</a:t>
            </a:r>
          </a:p>
          <a:p>
            <a:r>
              <a:rPr lang="tr-TR" sz="2800" dirty="0">
                <a:solidFill>
                  <a:srgbClr val="FF0000"/>
                </a:solidFill>
                <a:latin typeface="Adobe Caslon Pro"/>
              </a:rPr>
              <a:t>e. </a:t>
            </a:r>
            <a:r>
              <a:rPr lang="tr-TR" sz="2800" dirty="0">
                <a:latin typeface="Adobe Caslon Pro"/>
              </a:rPr>
              <a:t>Gizemcilik, bilgi kaynağını keşif ve ilham olarak kabul etmesi </a:t>
            </a:r>
            <a:r>
              <a:rPr lang="tr-TR" sz="2800" dirty="0" smtClean="0">
                <a:latin typeface="Adobe Caslon Pro"/>
              </a:rPr>
              <a:t>nedeniyle </a:t>
            </a:r>
            <a:r>
              <a:rPr lang="tr-TR" sz="2800" dirty="0" err="1" smtClean="0">
                <a:latin typeface="Adobe Caslon Pro"/>
              </a:rPr>
              <a:t>gnostisizm</a:t>
            </a:r>
            <a:r>
              <a:rPr lang="tr-TR" sz="2800" dirty="0" smtClean="0">
                <a:latin typeface="Adobe Caslon Pro"/>
              </a:rPr>
              <a:t> (</a:t>
            </a:r>
            <a:r>
              <a:rPr lang="tr-TR" sz="2800" dirty="0" err="1" smtClean="0">
                <a:latin typeface="Adobe Caslon Pro"/>
              </a:rPr>
              <a:t>irfaniyye</a:t>
            </a:r>
            <a:r>
              <a:rPr lang="tr-TR" sz="2800" dirty="0" smtClean="0">
                <a:latin typeface="Adobe Caslon Pro"/>
              </a:rPr>
              <a:t>) olarak da bilinir. Zira </a:t>
            </a:r>
            <a:r>
              <a:rPr lang="tr-TR" sz="2800" dirty="0" err="1" smtClean="0">
                <a:latin typeface="Adobe Caslon Pro"/>
              </a:rPr>
              <a:t>gnostisizme</a:t>
            </a:r>
            <a:r>
              <a:rPr lang="tr-TR" sz="2800" dirty="0" smtClean="0">
                <a:latin typeface="Adobe Caslon Pro"/>
              </a:rPr>
              <a:t> göre Tanrıya ve eşyanın gerçek </a:t>
            </a:r>
            <a:r>
              <a:rPr lang="tr-TR" sz="2800" dirty="0">
                <a:latin typeface="Adobe Caslon Pro"/>
              </a:rPr>
              <a:t>bilgisine sezgi gücü ve </a:t>
            </a:r>
            <a:r>
              <a:rPr lang="tr-TR" sz="2800" dirty="0" err="1">
                <a:latin typeface="Adobe Caslon Pro"/>
              </a:rPr>
              <a:t>vecd</a:t>
            </a:r>
            <a:r>
              <a:rPr lang="tr-TR" sz="2800" dirty="0">
                <a:latin typeface="Adobe Caslon Pro"/>
              </a:rPr>
              <a:t> ile ulaşılabilir.</a:t>
            </a:r>
          </a:p>
        </p:txBody>
      </p:sp>
      <p:sp>
        <p:nvSpPr>
          <p:cNvPr id="4" name="Dikdörtgen 3"/>
          <p:cNvSpPr/>
          <p:nvPr/>
        </p:nvSpPr>
        <p:spPr>
          <a:xfrm>
            <a:off x="1045029" y="4563291"/>
            <a:ext cx="9196251" cy="1015663"/>
          </a:xfrm>
          <a:prstGeom prst="rect">
            <a:avLst/>
          </a:prstGeom>
        </p:spPr>
        <p:txBody>
          <a:bodyPr wrap="square">
            <a:spAutoFit/>
          </a:bodyPr>
          <a:lstStyle/>
          <a:p>
            <a:r>
              <a:rPr lang="tr-TR" sz="2000" dirty="0">
                <a:solidFill>
                  <a:srgbClr val="7030A0"/>
                </a:solidFill>
                <a:latin typeface="Adobe Caslon Pro"/>
              </a:rPr>
              <a:t>İmam </a:t>
            </a:r>
            <a:r>
              <a:rPr lang="tr-TR" sz="2000" dirty="0" err="1" smtClean="0">
                <a:solidFill>
                  <a:srgbClr val="7030A0"/>
                </a:solidFill>
                <a:latin typeface="Adobe Caslon Pro"/>
              </a:rPr>
              <a:t>Mâtürîdî</a:t>
            </a:r>
            <a:r>
              <a:rPr lang="tr-TR" sz="2000" dirty="0" smtClean="0">
                <a:solidFill>
                  <a:srgbClr val="7030A0"/>
                </a:solidFill>
                <a:latin typeface="Adobe Caslon Pro"/>
              </a:rPr>
              <a:t>, </a:t>
            </a:r>
            <a:r>
              <a:rPr lang="tr-TR" sz="2000" dirty="0" err="1" smtClean="0">
                <a:solidFill>
                  <a:srgbClr val="7030A0"/>
                </a:solidFill>
                <a:latin typeface="Adobe Caslon Pro"/>
              </a:rPr>
              <a:t>keşf</a:t>
            </a:r>
            <a:r>
              <a:rPr lang="tr-TR" sz="2000" dirty="0" smtClean="0">
                <a:solidFill>
                  <a:srgbClr val="7030A0"/>
                </a:solidFill>
                <a:latin typeface="Adobe Caslon Pro"/>
              </a:rPr>
              <a:t> ve ilhamın </a:t>
            </a:r>
            <a:r>
              <a:rPr lang="tr-TR" sz="2000" dirty="0">
                <a:solidFill>
                  <a:srgbClr val="7030A0"/>
                </a:solidFill>
                <a:latin typeface="Adobe Caslon Pro"/>
              </a:rPr>
              <a:t>bir bilgi kaynağı olmadığını ifade etmiştir. Ona göre </a:t>
            </a:r>
            <a:r>
              <a:rPr lang="tr-TR" sz="2000" dirty="0" smtClean="0">
                <a:solidFill>
                  <a:srgbClr val="7030A0"/>
                </a:solidFill>
                <a:latin typeface="Adobe Caslon Pro"/>
              </a:rPr>
              <a:t>bunlar öznel bir </a:t>
            </a:r>
            <a:r>
              <a:rPr lang="tr-TR" sz="2000" dirty="0">
                <a:solidFill>
                  <a:srgbClr val="7030A0"/>
                </a:solidFill>
                <a:latin typeface="Adobe Caslon Pro"/>
              </a:rPr>
              <a:t>bilgi kaynağıdır. İnsanın bilgi kaynakları vahiy, akıl ve duyulardır.</a:t>
            </a:r>
          </a:p>
        </p:txBody>
      </p:sp>
    </p:spTree>
    <p:extLst>
      <p:ext uri="{BB962C8B-B14F-4D97-AF65-F5344CB8AC3E}">
        <p14:creationId xmlns:p14="http://schemas.microsoft.com/office/powerpoint/2010/main" val="15263355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48640" y="426720"/>
            <a:ext cx="11181806" cy="523220"/>
          </a:xfrm>
          <a:prstGeom prst="rect">
            <a:avLst/>
          </a:prstGeom>
        </p:spPr>
        <p:txBody>
          <a:bodyPr wrap="square">
            <a:spAutoFit/>
          </a:bodyPr>
          <a:lstStyle/>
          <a:p>
            <a:r>
              <a:rPr lang="tr-TR" sz="2800" dirty="0" smtClean="0">
                <a:solidFill>
                  <a:schemeClr val="accent1"/>
                </a:solidFill>
                <a:latin typeface="Adobe Caslon Pro"/>
              </a:rPr>
              <a:t>BİR KAVRAM</a:t>
            </a:r>
            <a:endParaRPr lang="tr-TR" sz="2800" dirty="0">
              <a:solidFill>
                <a:schemeClr val="accent1"/>
              </a:solidFill>
              <a:latin typeface="Adobe Caslon Pro"/>
            </a:endParaRPr>
          </a:p>
        </p:txBody>
      </p:sp>
      <p:sp>
        <p:nvSpPr>
          <p:cNvPr id="5" name="Dikdörtgen 4"/>
          <p:cNvSpPr/>
          <p:nvPr/>
        </p:nvSpPr>
        <p:spPr>
          <a:xfrm>
            <a:off x="1296785" y="2186248"/>
            <a:ext cx="7847215" cy="1569660"/>
          </a:xfrm>
          <a:prstGeom prst="rect">
            <a:avLst/>
          </a:prstGeom>
        </p:spPr>
        <p:txBody>
          <a:bodyPr wrap="square">
            <a:spAutoFit/>
          </a:bodyPr>
          <a:lstStyle/>
          <a:p>
            <a:r>
              <a:rPr lang="tr-TR" sz="2400" u="sng" dirty="0" err="1">
                <a:latin typeface="Adobe Caslon Pro"/>
              </a:rPr>
              <a:t>İlhâm</a:t>
            </a:r>
            <a:r>
              <a:rPr lang="tr-TR" sz="2400" u="sng" dirty="0">
                <a:latin typeface="Adobe Caslon Pro"/>
              </a:rPr>
              <a:t>: </a:t>
            </a:r>
            <a:endParaRPr lang="tr-TR" sz="2400" u="sng" dirty="0" smtClean="0">
              <a:latin typeface="Adobe Caslon Pro"/>
            </a:endParaRPr>
          </a:p>
          <a:p>
            <a:r>
              <a:rPr lang="tr-TR" sz="2400" dirty="0" smtClean="0">
                <a:latin typeface="Adobe Caslon Pro"/>
              </a:rPr>
              <a:t>Kalbe </a:t>
            </a:r>
            <a:r>
              <a:rPr lang="tr-TR" sz="2400" dirty="0">
                <a:latin typeface="Adobe Caslon Pro"/>
              </a:rPr>
              <a:t>gelen veya doğan anlam, söz ve fikirler. Tasavvufta, </a:t>
            </a:r>
            <a:r>
              <a:rPr lang="tr-TR" sz="2400" dirty="0" smtClean="0">
                <a:latin typeface="Adobe Caslon Pro"/>
              </a:rPr>
              <a:t>Allah </a:t>
            </a:r>
            <a:r>
              <a:rPr lang="tr-TR" sz="2400" dirty="0">
                <a:latin typeface="Adobe Caslon Pro"/>
              </a:rPr>
              <a:t>tarafından </a:t>
            </a:r>
            <a:r>
              <a:rPr lang="tr-TR" sz="2400" dirty="0" smtClean="0">
                <a:latin typeface="Adobe Caslon Pro"/>
              </a:rPr>
              <a:t>feyz yoluyla </a:t>
            </a:r>
            <a:r>
              <a:rPr lang="tr-TR" sz="2400" dirty="0">
                <a:latin typeface="Adobe Caslon Pro"/>
              </a:rPr>
              <a:t>kalbe doğan söz, fikir ve anlam. </a:t>
            </a:r>
          </a:p>
        </p:txBody>
      </p:sp>
    </p:spTree>
    <p:extLst>
      <p:ext uri="{BB962C8B-B14F-4D97-AF65-F5344CB8AC3E}">
        <p14:creationId xmlns:p14="http://schemas.microsoft.com/office/powerpoint/2010/main" val="278555325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74766" y="670560"/>
            <a:ext cx="10432868" cy="4031873"/>
          </a:xfrm>
          <a:prstGeom prst="rect">
            <a:avLst/>
          </a:prstGeom>
        </p:spPr>
        <p:txBody>
          <a:bodyPr wrap="square">
            <a:spAutoFit/>
          </a:bodyPr>
          <a:lstStyle/>
          <a:p>
            <a:r>
              <a:rPr lang="tr-TR" sz="3200" dirty="0">
                <a:solidFill>
                  <a:srgbClr val="FF0000"/>
                </a:solidFill>
                <a:latin typeface="Adobe Caslon Pro"/>
              </a:rPr>
              <a:t>BİLİNEMEZCİLİK (AGNOSTİSİZM):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İnsan aklının, Tanrı ve evren hakkında mutlak gerçeği bilemeyeceğini iddia </a:t>
            </a:r>
            <a:r>
              <a:rPr lang="tr-TR" sz="3200" dirty="0" smtClean="0">
                <a:latin typeface="Adobe Caslon Pro"/>
              </a:rPr>
              <a:t>eden felsefi </a:t>
            </a:r>
            <a:r>
              <a:rPr lang="tr-TR" sz="3200" dirty="0">
                <a:latin typeface="Adobe Caslon Pro"/>
              </a:rPr>
              <a:t>akımdır.</a:t>
            </a:r>
          </a:p>
          <a:p>
            <a:r>
              <a:rPr lang="tr-TR" sz="3200" dirty="0">
                <a:solidFill>
                  <a:srgbClr val="FF0000"/>
                </a:solidFill>
                <a:latin typeface="Adobe Caslon Pro"/>
              </a:rPr>
              <a:t>b</a:t>
            </a:r>
            <a:r>
              <a:rPr lang="tr-TR" sz="3200" dirty="0">
                <a:latin typeface="Adobe Caslon Pro"/>
              </a:rPr>
              <a:t>. Bilinemezcilik ilk olarak Antik Yunan’da </a:t>
            </a:r>
            <a:r>
              <a:rPr lang="tr-TR" sz="3200" dirty="0" err="1">
                <a:latin typeface="Adobe Caslon Pro"/>
              </a:rPr>
              <a:t>Protagoras’ın</a:t>
            </a:r>
            <a:r>
              <a:rPr lang="tr-TR" sz="3200" dirty="0">
                <a:latin typeface="Adobe Caslon Pro"/>
              </a:rPr>
              <a:t> fikirleri </a:t>
            </a:r>
            <a:r>
              <a:rPr lang="tr-TR" sz="3200" dirty="0" smtClean="0">
                <a:latin typeface="Adobe Caslon Pro"/>
              </a:rPr>
              <a:t>çerçevesinde gelişmiştir</a:t>
            </a:r>
            <a:r>
              <a:rPr lang="tr-TR" sz="3200" dirty="0">
                <a:latin typeface="Adobe Caslon Pro"/>
              </a:rPr>
              <a:t>. O, </a:t>
            </a:r>
            <a:r>
              <a:rPr lang="tr-TR" sz="3200" dirty="0" smtClean="0">
                <a:latin typeface="Adobe Caslon Pro"/>
              </a:rPr>
              <a:t>Tanrının </a:t>
            </a:r>
            <a:r>
              <a:rPr lang="tr-TR" sz="3200" dirty="0">
                <a:latin typeface="Adobe Caslon Pro"/>
              </a:rPr>
              <a:t>varlığı ve ne olduğu konusunda bilgi edinmenin insanın gücünü</a:t>
            </a:r>
          </a:p>
          <a:p>
            <a:r>
              <a:rPr lang="tr-TR" sz="3200" dirty="0">
                <a:latin typeface="Adobe Caslon Pro"/>
              </a:rPr>
              <a:t>aştığını ileri sürmüştür.</a:t>
            </a:r>
          </a:p>
        </p:txBody>
      </p:sp>
    </p:spTree>
    <p:extLst>
      <p:ext uri="{BB962C8B-B14F-4D97-AF65-F5344CB8AC3E}">
        <p14:creationId xmlns:p14="http://schemas.microsoft.com/office/powerpoint/2010/main" val="222443205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53143" y="566057"/>
            <a:ext cx="10789920" cy="2554545"/>
          </a:xfrm>
          <a:prstGeom prst="rect">
            <a:avLst/>
          </a:prstGeom>
        </p:spPr>
        <p:txBody>
          <a:bodyPr wrap="square">
            <a:spAutoFit/>
          </a:bodyPr>
          <a:lstStyle/>
          <a:p>
            <a:r>
              <a:rPr lang="tr-TR" sz="3200" dirty="0">
                <a:solidFill>
                  <a:srgbClr val="FF0000"/>
                </a:solidFill>
                <a:latin typeface="Adobe Caslon Pro"/>
              </a:rPr>
              <a:t>c. </a:t>
            </a:r>
            <a:r>
              <a:rPr lang="tr-TR" sz="3200" dirty="0">
                <a:latin typeface="Adobe Caslon Pro"/>
              </a:rPr>
              <a:t>Modern Batı’da agnostik terimini ilk defa 1869’da kullanan </a:t>
            </a:r>
            <a:r>
              <a:rPr lang="tr-TR" sz="3200" dirty="0" err="1">
                <a:latin typeface="Adobe Caslon Pro"/>
              </a:rPr>
              <a:t>Huxley</a:t>
            </a:r>
            <a:r>
              <a:rPr lang="tr-TR" sz="3200" dirty="0">
                <a:latin typeface="Adobe Caslon Pro"/>
              </a:rPr>
              <a:t>, T</a:t>
            </a:r>
            <a:r>
              <a:rPr lang="tr-TR" sz="3200" dirty="0" smtClean="0">
                <a:latin typeface="Adobe Caslon Pro"/>
              </a:rPr>
              <a:t>anrı hakkındaki </a:t>
            </a:r>
            <a:r>
              <a:rPr lang="tr-TR" sz="3200" dirty="0">
                <a:latin typeface="Adobe Caslon Pro"/>
              </a:rPr>
              <a:t>bilginin insan aklının sınırları içinde gerçekleşmesinin mümkün </a:t>
            </a:r>
            <a:r>
              <a:rPr lang="tr-TR" sz="3200" dirty="0" smtClean="0">
                <a:latin typeface="Adobe Caslon Pro"/>
              </a:rPr>
              <a:t>olmadığını iddia </a:t>
            </a:r>
            <a:r>
              <a:rPr lang="tr-TR" sz="3200" dirty="0">
                <a:latin typeface="Adobe Caslon Pro"/>
              </a:rPr>
              <a:t>etmiştir.</a:t>
            </a:r>
          </a:p>
          <a:p>
            <a:r>
              <a:rPr lang="tr-TR" sz="3200" dirty="0" smtClean="0">
                <a:solidFill>
                  <a:srgbClr val="FF0000"/>
                </a:solidFill>
                <a:latin typeface="Adobe Caslon Pro"/>
              </a:rPr>
              <a:t>d</a:t>
            </a:r>
            <a:r>
              <a:rPr lang="tr-TR" sz="3200" dirty="0">
                <a:solidFill>
                  <a:srgbClr val="FF0000"/>
                </a:solidFill>
                <a:latin typeface="Adobe Caslon Pro"/>
              </a:rPr>
              <a:t>. </a:t>
            </a:r>
            <a:r>
              <a:rPr lang="tr-TR" sz="3200" dirty="0">
                <a:latin typeface="Adobe Caslon Pro"/>
              </a:rPr>
              <a:t>Agnostiklere göre tanrı bilenemeyeceği için “tanrı vardır” denilemez, “</a:t>
            </a:r>
            <a:r>
              <a:rPr lang="tr-TR" sz="3200" dirty="0" smtClean="0">
                <a:latin typeface="Adobe Caslon Pro"/>
              </a:rPr>
              <a:t>tanrı yoktur</a:t>
            </a:r>
            <a:r>
              <a:rPr lang="tr-TR" sz="3200" dirty="0">
                <a:latin typeface="Adobe Caslon Pro"/>
              </a:rPr>
              <a:t>” da denilemez.</a:t>
            </a:r>
          </a:p>
        </p:txBody>
      </p:sp>
    </p:spTree>
    <p:extLst>
      <p:ext uri="{BB962C8B-B14F-4D97-AF65-F5344CB8AC3E}">
        <p14:creationId xmlns:p14="http://schemas.microsoft.com/office/powerpoint/2010/main" val="19105936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775063"/>
            <a:ext cx="9629503" cy="3539430"/>
          </a:xfrm>
          <a:prstGeom prst="rect">
            <a:avLst/>
          </a:prstGeom>
        </p:spPr>
        <p:txBody>
          <a:bodyPr wrap="square">
            <a:spAutoFit/>
          </a:bodyPr>
          <a:lstStyle/>
          <a:p>
            <a:r>
              <a:rPr lang="tr-TR" sz="3200" dirty="0">
                <a:solidFill>
                  <a:srgbClr val="FF0000"/>
                </a:solidFill>
                <a:latin typeface="Adobe Caslon Pro"/>
              </a:rPr>
              <a:t>e. </a:t>
            </a:r>
            <a:r>
              <a:rPr lang="tr-TR" sz="3200" dirty="0">
                <a:latin typeface="Adobe Caslon Pro"/>
              </a:rPr>
              <a:t>İslam tarihinde agnostisizm akımına bağlı olanlar, objektif bilginin </a:t>
            </a:r>
            <a:r>
              <a:rPr lang="tr-TR" sz="3200" dirty="0" smtClean="0">
                <a:latin typeface="Adobe Caslon Pro"/>
              </a:rPr>
              <a:t>imkânından şüphe </a:t>
            </a:r>
            <a:r>
              <a:rPr lang="tr-TR" sz="3200" dirty="0">
                <a:latin typeface="Adobe Caslon Pro"/>
              </a:rPr>
              <a:t>eden sofistlerin bir kolu olan </a:t>
            </a:r>
            <a:r>
              <a:rPr lang="tr-TR" sz="3200" dirty="0" err="1">
                <a:latin typeface="Adobe Caslon Pro"/>
              </a:rPr>
              <a:t>lâedriyyûn</a:t>
            </a:r>
            <a:r>
              <a:rPr lang="tr-TR" sz="3200" dirty="0">
                <a:latin typeface="Adobe Caslon Pro"/>
              </a:rPr>
              <a:t> (bilinemezciler)’</a:t>
            </a:r>
            <a:r>
              <a:rPr lang="tr-TR" sz="3200" dirty="0" err="1">
                <a:latin typeface="Adobe Caslon Pro"/>
              </a:rPr>
              <a:t>dir</a:t>
            </a:r>
            <a:r>
              <a:rPr lang="tr-TR" sz="3200" dirty="0">
                <a:latin typeface="Adobe Caslon Pro"/>
              </a:rPr>
              <a:t>.</a:t>
            </a:r>
          </a:p>
          <a:p>
            <a:r>
              <a:rPr lang="tr-TR" sz="3200" dirty="0">
                <a:solidFill>
                  <a:srgbClr val="FF0000"/>
                </a:solidFill>
                <a:latin typeface="Adobe Caslon Pro"/>
              </a:rPr>
              <a:t>f. </a:t>
            </a:r>
            <a:r>
              <a:rPr lang="tr-TR" sz="3200" dirty="0" err="1">
                <a:latin typeface="Adobe Caslon Pro"/>
              </a:rPr>
              <a:t>Lâedriyyûn</a:t>
            </a:r>
            <a:r>
              <a:rPr lang="tr-TR" sz="3200" dirty="0">
                <a:latin typeface="Adobe Caslon Pro"/>
              </a:rPr>
              <a:t> (bilinemezciler), </a:t>
            </a:r>
            <a:r>
              <a:rPr lang="tr-TR" sz="3200" dirty="0" err="1" smtClean="0">
                <a:latin typeface="Adobe Caslon Pro"/>
              </a:rPr>
              <a:t>Mu’tezile</a:t>
            </a:r>
            <a:r>
              <a:rPr lang="tr-TR" sz="3200" dirty="0" smtClean="0">
                <a:latin typeface="Adobe Caslon Pro"/>
              </a:rPr>
              <a:t> </a:t>
            </a:r>
            <a:r>
              <a:rPr lang="tr-TR" sz="3200" dirty="0">
                <a:latin typeface="Adobe Caslon Pro"/>
              </a:rPr>
              <a:t>ve </a:t>
            </a:r>
            <a:r>
              <a:rPr lang="tr-TR" sz="3200" dirty="0" err="1">
                <a:latin typeface="Adobe Caslon Pro"/>
              </a:rPr>
              <a:t>Ehl</a:t>
            </a:r>
            <a:r>
              <a:rPr lang="tr-TR" sz="3200" dirty="0">
                <a:latin typeface="Adobe Caslon Pro"/>
              </a:rPr>
              <a:t>-i Sünnet kelamcıları </a:t>
            </a:r>
            <a:r>
              <a:rPr lang="tr-TR" sz="3200" dirty="0" smtClean="0">
                <a:latin typeface="Adobe Caslon Pro"/>
              </a:rPr>
              <a:t>tarafından eleştirilmiştir</a:t>
            </a:r>
            <a:r>
              <a:rPr lang="tr-TR" sz="3200" dirty="0">
                <a:latin typeface="Adobe Caslon Pro"/>
              </a:rPr>
              <a:t>. </a:t>
            </a:r>
            <a:endParaRPr lang="tr-TR" sz="3200" dirty="0" smtClean="0">
              <a:latin typeface="Adobe Caslon Pro"/>
            </a:endParaRPr>
          </a:p>
          <a:p>
            <a:r>
              <a:rPr lang="tr-TR" sz="3200" dirty="0" smtClean="0">
                <a:latin typeface="Adobe Caslon Pro"/>
              </a:rPr>
              <a:t>İmam </a:t>
            </a:r>
            <a:r>
              <a:rPr lang="tr-TR" sz="3200" dirty="0">
                <a:latin typeface="Adobe Caslon Pro"/>
              </a:rPr>
              <a:t>Gazali, bu akıma ait </a:t>
            </a:r>
            <a:r>
              <a:rPr lang="tr-TR" sz="3200" dirty="0" smtClean="0">
                <a:latin typeface="Adobe Caslon Pro"/>
              </a:rPr>
              <a:t>görüşlerin </a:t>
            </a:r>
            <a:r>
              <a:rPr lang="tr-TR" sz="3200" dirty="0">
                <a:latin typeface="Adobe Caslon Pro"/>
              </a:rPr>
              <a:t>Müslümanlar arasında </a:t>
            </a:r>
            <a:r>
              <a:rPr lang="tr-TR" sz="3200" dirty="0" smtClean="0">
                <a:latin typeface="Adobe Caslon Pro"/>
              </a:rPr>
              <a:t>yayılmasını önlemekte başarılı olmuştur.</a:t>
            </a:r>
            <a:endParaRPr lang="tr-TR" sz="3200" dirty="0">
              <a:latin typeface="Adobe Caslon Pro"/>
            </a:endParaRPr>
          </a:p>
        </p:txBody>
      </p:sp>
    </p:spTree>
    <p:extLst>
      <p:ext uri="{BB962C8B-B14F-4D97-AF65-F5344CB8AC3E}">
        <p14:creationId xmlns:p14="http://schemas.microsoft.com/office/powerpoint/2010/main" val="63534400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9233" y="670560"/>
            <a:ext cx="9544595" cy="4031873"/>
          </a:xfrm>
          <a:prstGeom prst="rect">
            <a:avLst/>
          </a:prstGeom>
        </p:spPr>
        <p:txBody>
          <a:bodyPr wrap="square">
            <a:spAutoFit/>
          </a:bodyPr>
          <a:lstStyle/>
          <a:p>
            <a:r>
              <a:rPr lang="tr-TR" sz="3200" dirty="0" smtClean="0">
                <a:solidFill>
                  <a:srgbClr val="FF0000"/>
                </a:solidFill>
                <a:latin typeface="Adobe Caslon Pro"/>
              </a:rPr>
              <a:t>NOT</a:t>
            </a:r>
          </a:p>
          <a:p>
            <a:r>
              <a:rPr lang="tr-TR" sz="3200" dirty="0" smtClean="0">
                <a:latin typeface="Adobe Caslon Pro"/>
              </a:rPr>
              <a:t>Kelam </a:t>
            </a:r>
            <a:r>
              <a:rPr lang="tr-TR" sz="3200" dirty="0">
                <a:latin typeface="Adobe Caslon Pro"/>
              </a:rPr>
              <a:t>ilminde agnostisizm, “</a:t>
            </a:r>
            <a:r>
              <a:rPr lang="tr-TR" sz="3200" dirty="0" err="1">
                <a:latin typeface="Adobe Caslon Pro"/>
              </a:rPr>
              <a:t>lâedriyyûn</a:t>
            </a:r>
            <a:r>
              <a:rPr lang="tr-TR" sz="3200" dirty="0">
                <a:latin typeface="Adobe Caslon Pro"/>
              </a:rPr>
              <a:t>” terimiyle ifade edilmiştir. </a:t>
            </a:r>
            <a:endParaRPr lang="tr-TR" sz="3200" dirty="0" smtClean="0">
              <a:latin typeface="Adobe Caslon Pro"/>
            </a:endParaRPr>
          </a:p>
          <a:p>
            <a:r>
              <a:rPr lang="tr-TR" sz="3200" dirty="0" smtClean="0">
                <a:latin typeface="Adobe Caslon Pro"/>
              </a:rPr>
              <a:t>Bilinemezcilik öğretisinin olduğu </a:t>
            </a:r>
            <a:r>
              <a:rPr lang="tr-TR" sz="3200" dirty="0">
                <a:latin typeface="Adobe Caslon Pro"/>
              </a:rPr>
              <a:t>yerde iman ve </a:t>
            </a:r>
            <a:r>
              <a:rPr lang="tr-TR" sz="3200" dirty="0" err="1">
                <a:latin typeface="Adobe Caslon Pro"/>
              </a:rPr>
              <a:t>tasdikden</a:t>
            </a:r>
            <a:r>
              <a:rPr lang="tr-TR" sz="3200" dirty="0">
                <a:latin typeface="Adobe Caslon Pro"/>
              </a:rPr>
              <a:t> söz edilemez. Çünkü İslam inancında bir kişinin </a:t>
            </a:r>
            <a:r>
              <a:rPr lang="tr-TR" sz="3200" dirty="0" smtClean="0">
                <a:latin typeface="Adobe Caslon Pro"/>
              </a:rPr>
              <a:t>iman etmesi </a:t>
            </a:r>
            <a:r>
              <a:rPr lang="tr-TR" sz="3200" dirty="0">
                <a:latin typeface="Adobe Caslon Pro"/>
              </a:rPr>
              <a:t>için iman edeceği şey hakkında kesin bir bilgiye sahip olması gerekir. </a:t>
            </a:r>
            <a:endParaRPr lang="tr-TR" sz="3200" dirty="0" smtClean="0">
              <a:latin typeface="Adobe Caslon Pro"/>
            </a:endParaRPr>
          </a:p>
          <a:p>
            <a:r>
              <a:rPr lang="tr-TR" sz="3200" dirty="0" smtClean="0">
                <a:latin typeface="Adobe Caslon Pro"/>
              </a:rPr>
              <a:t>İman</a:t>
            </a:r>
            <a:r>
              <a:rPr lang="tr-TR" sz="3200" dirty="0">
                <a:latin typeface="Adobe Caslon Pro"/>
              </a:rPr>
              <a:t>; </a:t>
            </a:r>
            <a:r>
              <a:rPr lang="tr-TR" sz="3200" dirty="0" smtClean="0">
                <a:latin typeface="Adobe Caslon Pro"/>
              </a:rPr>
              <a:t>şüphe, tereddüt </a:t>
            </a:r>
            <a:r>
              <a:rPr lang="tr-TR" sz="3200" dirty="0">
                <a:latin typeface="Adobe Caslon Pro"/>
              </a:rPr>
              <a:t>ve kuşku kabul etmez.</a:t>
            </a:r>
          </a:p>
        </p:txBody>
      </p:sp>
    </p:spTree>
    <p:extLst>
      <p:ext uri="{BB962C8B-B14F-4D97-AF65-F5344CB8AC3E}">
        <p14:creationId xmlns:p14="http://schemas.microsoft.com/office/powerpoint/2010/main" val="56072241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61851" y="487680"/>
            <a:ext cx="10624458" cy="4524315"/>
          </a:xfrm>
          <a:prstGeom prst="rect">
            <a:avLst/>
          </a:prstGeom>
        </p:spPr>
        <p:txBody>
          <a:bodyPr wrap="square">
            <a:spAutoFit/>
          </a:bodyPr>
          <a:lstStyle/>
          <a:p>
            <a:r>
              <a:rPr lang="tr-TR" sz="3200" dirty="0">
                <a:solidFill>
                  <a:srgbClr val="FF0000"/>
                </a:solidFill>
                <a:latin typeface="Adobe Caslon Pro"/>
              </a:rPr>
              <a:t>OLGUCULUK (POZİTİVİZM</a:t>
            </a:r>
            <a:r>
              <a:rPr lang="tr-TR" sz="3200" dirty="0" smtClean="0">
                <a:solidFill>
                  <a:srgbClr val="FF0000"/>
                </a:solidFill>
                <a:latin typeface="Adobe Caslon Pro"/>
              </a:rPr>
              <a:t>):</a:t>
            </a:r>
          </a:p>
          <a:p>
            <a:endParaRPr lang="tr-TR" sz="3200" dirty="0">
              <a:solidFill>
                <a:srgbClr val="FF0000"/>
              </a:solidFill>
              <a:latin typeface="Adobe Caslon Pro"/>
            </a:endParaRPr>
          </a:p>
          <a:p>
            <a:r>
              <a:rPr lang="tr-TR" sz="3200" u="sng" dirty="0">
                <a:latin typeface="Adobe Caslon Pro"/>
              </a:rPr>
              <a:t>Temel görüşleri ve özellikleri şunlardır:</a:t>
            </a:r>
          </a:p>
          <a:p>
            <a:r>
              <a:rPr lang="tr-TR" sz="3200" dirty="0" smtClean="0">
                <a:solidFill>
                  <a:srgbClr val="FF0000"/>
                </a:solidFill>
                <a:latin typeface="Adobe Caslon Pro"/>
              </a:rPr>
              <a:t>a.</a:t>
            </a:r>
            <a:r>
              <a:rPr lang="tr-TR" sz="3200" dirty="0" smtClean="0">
                <a:latin typeface="Adobe Caslon Pro"/>
              </a:rPr>
              <a:t> </a:t>
            </a:r>
            <a:r>
              <a:rPr lang="tr-TR" sz="3200" dirty="0">
                <a:latin typeface="Adobe Caslon Pro"/>
              </a:rPr>
              <a:t>Pozitivizmin öncülüğünü Fransız filozof </a:t>
            </a:r>
            <a:r>
              <a:rPr lang="tr-TR" sz="3200" dirty="0" err="1">
                <a:latin typeface="Adobe Caslon Pro"/>
              </a:rPr>
              <a:t>Auguste</a:t>
            </a:r>
            <a:r>
              <a:rPr lang="tr-TR" sz="3200" dirty="0">
                <a:latin typeface="Adobe Caslon Pro"/>
              </a:rPr>
              <a:t> </a:t>
            </a:r>
            <a:r>
              <a:rPr lang="tr-TR" sz="3200" dirty="0" err="1">
                <a:latin typeface="Adobe Caslon Pro"/>
              </a:rPr>
              <a:t>Comte</a:t>
            </a:r>
            <a:r>
              <a:rPr lang="tr-TR" sz="3200" dirty="0">
                <a:latin typeface="Adobe Caslon Pro"/>
              </a:rPr>
              <a:t> yapmıştır.</a:t>
            </a:r>
          </a:p>
          <a:p>
            <a:r>
              <a:rPr lang="tr-TR" sz="3200" dirty="0">
                <a:solidFill>
                  <a:srgbClr val="FF0000"/>
                </a:solidFill>
                <a:latin typeface="Adobe Caslon Pro"/>
              </a:rPr>
              <a:t>b. </a:t>
            </a:r>
            <a:r>
              <a:rPr lang="tr-TR" sz="3200" dirty="0">
                <a:latin typeface="Adobe Caslon Pro"/>
              </a:rPr>
              <a:t>İnsan, ancak pozitif olayların ve görülebilen olguların tespitine dayanan </a:t>
            </a:r>
            <a:r>
              <a:rPr lang="tr-TR" sz="3200" dirty="0" smtClean="0">
                <a:latin typeface="Adobe Caslon Pro"/>
              </a:rPr>
              <a:t>deneysel bilgiyi </a:t>
            </a:r>
            <a:r>
              <a:rPr lang="tr-TR" sz="3200" dirty="0">
                <a:latin typeface="Adobe Caslon Pro"/>
              </a:rPr>
              <a:t>elde edebilir.</a:t>
            </a:r>
          </a:p>
          <a:p>
            <a:r>
              <a:rPr lang="tr-TR" sz="3200" dirty="0">
                <a:solidFill>
                  <a:srgbClr val="FF0000"/>
                </a:solidFill>
                <a:latin typeface="Adobe Caslon Pro"/>
              </a:rPr>
              <a:t>c. </a:t>
            </a:r>
            <a:r>
              <a:rPr lang="tr-TR" sz="3200" dirty="0">
                <a:latin typeface="Adobe Caslon Pro"/>
              </a:rPr>
              <a:t>Doğrudan doğruya deneyle sağlanamayan her bilgi hayal ürünü olarak </a:t>
            </a:r>
            <a:r>
              <a:rPr lang="tr-TR" sz="3200" dirty="0" smtClean="0">
                <a:latin typeface="Adobe Caslon Pro"/>
              </a:rPr>
              <a:t>teolojik ve </a:t>
            </a:r>
            <a:r>
              <a:rPr lang="tr-TR" sz="3200" dirty="0">
                <a:latin typeface="Adobe Caslon Pro"/>
              </a:rPr>
              <a:t>metafiziktir.</a:t>
            </a:r>
          </a:p>
        </p:txBody>
      </p:sp>
    </p:spTree>
    <p:extLst>
      <p:ext uri="{BB962C8B-B14F-4D97-AF65-F5344CB8AC3E}">
        <p14:creationId xmlns:p14="http://schemas.microsoft.com/office/powerpoint/2010/main" val="31031025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48937" y="696686"/>
            <a:ext cx="9605554" cy="3539430"/>
          </a:xfrm>
          <a:prstGeom prst="rect">
            <a:avLst/>
          </a:prstGeom>
        </p:spPr>
        <p:txBody>
          <a:bodyPr wrap="square">
            <a:spAutoFit/>
          </a:bodyPr>
          <a:lstStyle/>
          <a:p>
            <a:r>
              <a:rPr lang="tr-TR" sz="3200" dirty="0">
                <a:solidFill>
                  <a:srgbClr val="FF0000"/>
                </a:solidFill>
                <a:latin typeface="Adobe Caslon Pro"/>
              </a:rPr>
              <a:t>d. </a:t>
            </a:r>
            <a:r>
              <a:rPr lang="tr-TR" sz="3200" dirty="0">
                <a:latin typeface="Adobe Caslon Pro"/>
              </a:rPr>
              <a:t>Pozitivizme göre insanlar, evrendeki varlıkları önce canlı olarak tasavvur etmişler,</a:t>
            </a:r>
          </a:p>
          <a:p>
            <a:r>
              <a:rPr lang="tr-TR" sz="3200" dirty="0">
                <a:latin typeface="Adobe Caslon Pro"/>
              </a:rPr>
              <a:t>ardından evrendeki olayları yöneten çeşitli tanrılara inanmışlardır. Daha sonra, çok tanrı</a:t>
            </a:r>
          </a:p>
          <a:p>
            <a:r>
              <a:rPr lang="tr-TR" sz="3200" dirty="0">
                <a:latin typeface="Adobe Caslon Pro"/>
              </a:rPr>
              <a:t>yerine evreni tek başına yaratan, yöneten ve gerektiğinde yarattığı düzeni mucizelerle</a:t>
            </a:r>
          </a:p>
          <a:p>
            <a:r>
              <a:rPr lang="tr-TR" sz="3200" dirty="0">
                <a:latin typeface="Adobe Caslon Pro"/>
              </a:rPr>
              <a:t>bozan tek bir tanrıya ulaşmışlardır.</a:t>
            </a:r>
          </a:p>
        </p:txBody>
      </p:sp>
    </p:spTree>
    <p:extLst>
      <p:ext uri="{BB962C8B-B14F-4D97-AF65-F5344CB8AC3E}">
        <p14:creationId xmlns:p14="http://schemas.microsoft.com/office/powerpoint/2010/main" val="286519424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66354" y="435429"/>
            <a:ext cx="8377646" cy="3539430"/>
          </a:xfrm>
          <a:prstGeom prst="rect">
            <a:avLst/>
          </a:prstGeom>
        </p:spPr>
        <p:txBody>
          <a:bodyPr wrap="square">
            <a:spAutoFit/>
          </a:bodyPr>
          <a:lstStyle/>
          <a:p>
            <a:r>
              <a:rPr lang="tr-TR" sz="3200" dirty="0">
                <a:solidFill>
                  <a:srgbClr val="FF0000"/>
                </a:solidFill>
                <a:latin typeface="Adobe Caslon Pro"/>
              </a:rPr>
              <a:t>e. </a:t>
            </a:r>
            <a:r>
              <a:rPr lang="tr-TR" sz="3200" dirty="0" smtClean="0">
                <a:latin typeface="Adobe Caslon Pro"/>
              </a:rPr>
              <a:t>Kur’an-ı Kerim’e </a:t>
            </a:r>
            <a:r>
              <a:rPr lang="tr-TR" sz="3200" dirty="0">
                <a:latin typeface="Adobe Caslon Pro"/>
              </a:rPr>
              <a:t>göre ise ilk insan olan Hz. Âdem aynı zamanda ilk peygamber olup</a:t>
            </a:r>
          </a:p>
          <a:p>
            <a:r>
              <a:rPr lang="tr-TR" sz="3200" dirty="0" err="1">
                <a:latin typeface="Adobe Caslon Pro"/>
              </a:rPr>
              <a:t>tevhid</a:t>
            </a:r>
            <a:r>
              <a:rPr lang="tr-TR" sz="3200" dirty="0">
                <a:latin typeface="Adobe Caslon Pro"/>
              </a:rPr>
              <a:t> öğretisini insanlığa duyurmuştur. Dinler tarihi alanında yapılan yeni araştırmalar</a:t>
            </a:r>
          </a:p>
          <a:p>
            <a:r>
              <a:rPr lang="tr-TR" sz="3200" dirty="0">
                <a:latin typeface="Adobe Caslon Pro"/>
              </a:rPr>
              <a:t>da insanlık tarihinin başından beri tek tanrıcılığın var olduğunu, sonradan ortaya</a:t>
            </a:r>
          </a:p>
          <a:p>
            <a:r>
              <a:rPr lang="tr-TR" sz="3200" dirty="0">
                <a:latin typeface="Adobe Caslon Pro"/>
              </a:rPr>
              <a:t>çıkmadığını göstermektedir.</a:t>
            </a:r>
          </a:p>
        </p:txBody>
      </p:sp>
    </p:spTree>
    <p:extLst>
      <p:ext uri="{BB962C8B-B14F-4D97-AF65-F5344CB8AC3E}">
        <p14:creationId xmlns:p14="http://schemas.microsoft.com/office/powerpoint/2010/main" val="327295533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5" y="566057"/>
            <a:ext cx="10589623" cy="3539430"/>
          </a:xfrm>
          <a:prstGeom prst="rect">
            <a:avLst/>
          </a:prstGeom>
        </p:spPr>
        <p:txBody>
          <a:bodyPr wrap="square">
            <a:spAutoFit/>
          </a:bodyPr>
          <a:lstStyle/>
          <a:p>
            <a:r>
              <a:rPr lang="tr-TR" sz="3200" dirty="0">
                <a:solidFill>
                  <a:srgbClr val="FF0000"/>
                </a:solidFill>
                <a:latin typeface="Adobe Caslon Pro"/>
              </a:rPr>
              <a:t>Pozitivizmin temel iddiaları şunlardır:</a:t>
            </a:r>
          </a:p>
          <a:p>
            <a:r>
              <a:rPr lang="tr-TR" sz="3200" dirty="0">
                <a:latin typeface="Adobe Caslon Pro"/>
              </a:rPr>
              <a:t>* İnsan sadece görülebilir olguların bilgisini elde edebilir.</a:t>
            </a:r>
          </a:p>
          <a:p>
            <a:r>
              <a:rPr lang="tr-TR" sz="3200" dirty="0">
                <a:latin typeface="Adobe Caslon Pro"/>
              </a:rPr>
              <a:t>* Pozitif bilimlerin dışındaki din ve metafizik sahası geçersizdir.</a:t>
            </a:r>
          </a:p>
          <a:p>
            <a:r>
              <a:rPr lang="tr-TR" sz="3200" dirty="0">
                <a:latin typeface="Adobe Caslon Pro"/>
              </a:rPr>
              <a:t>* İnanç insanlığın ilk dönemlerine ait bir olgudur.</a:t>
            </a:r>
          </a:p>
          <a:p>
            <a:r>
              <a:rPr lang="tr-TR" sz="3200" dirty="0">
                <a:latin typeface="Adobe Caslon Pro"/>
              </a:rPr>
              <a:t>* İnanç ortadan kalkacak ve bireyler sadece pozitif bilimlere dayanacaktır.</a:t>
            </a:r>
          </a:p>
        </p:txBody>
      </p:sp>
    </p:spTree>
    <p:extLst>
      <p:ext uri="{BB962C8B-B14F-4D97-AF65-F5344CB8AC3E}">
        <p14:creationId xmlns:p14="http://schemas.microsoft.com/office/powerpoint/2010/main" val="2626329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114697" y="740230"/>
            <a:ext cx="8029303" cy="4154984"/>
          </a:xfrm>
          <a:prstGeom prst="rect">
            <a:avLst/>
          </a:prstGeom>
        </p:spPr>
        <p:txBody>
          <a:bodyPr wrap="square">
            <a:spAutoFit/>
          </a:bodyPr>
          <a:lstStyle/>
          <a:p>
            <a:r>
              <a:rPr lang="tr-TR" sz="2400" dirty="0" smtClean="0">
                <a:solidFill>
                  <a:srgbClr val="FF0000"/>
                </a:solidFill>
              </a:rPr>
              <a:t>SORU</a:t>
            </a:r>
          </a:p>
          <a:p>
            <a:r>
              <a:rPr lang="tr-TR" sz="2400" dirty="0" smtClean="0"/>
              <a:t>“</a:t>
            </a:r>
            <a:r>
              <a:rPr lang="tr-TR" sz="2400" dirty="0"/>
              <a:t>Evrendeki her şey, bir yönüyle eksiktir.</a:t>
            </a:r>
          </a:p>
          <a:p>
            <a:r>
              <a:rPr lang="tr-TR" sz="2400" dirty="0"/>
              <a:t>Allah dışında hiçbir şey </a:t>
            </a:r>
            <a:r>
              <a:rPr lang="tr-TR" sz="2400" dirty="0" smtClean="0"/>
              <a:t>mükemmel değildir</a:t>
            </a:r>
            <a:r>
              <a:rPr lang="tr-TR" sz="2400" dirty="0"/>
              <a:t>. </a:t>
            </a:r>
            <a:endParaRPr lang="tr-TR" sz="2400" dirty="0" smtClean="0"/>
          </a:p>
          <a:p>
            <a:r>
              <a:rPr lang="tr-TR" sz="2400" dirty="0" smtClean="0"/>
              <a:t>Yetkinlik </a:t>
            </a:r>
            <a:r>
              <a:rPr lang="tr-TR" sz="2400" dirty="0"/>
              <a:t>ve </a:t>
            </a:r>
            <a:r>
              <a:rPr lang="tr-TR" sz="2400" dirty="0" smtClean="0"/>
              <a:t>kusursuzluğa dair </a:t>
            </a:r>
            <a:r>
              <a:rPr lang="tr-TR" sz="2400" dirty="0"/>
              <a:t>nitelikler yalnızca</a:t>
            </a:r>
          </a:p>
          <a:p>
            <a:r>
              <a:rPr lang="tr-TR" sz="2400" dirty="0"/>
              <a:t>Allah’a aittir.”</a:t>
            </a:r>
          </a:p>
          <a:p>
            <a:r>
              <a:rPr lang="tr-TR" sz="2400" dirty="0">
                <a:solidFill>
                  <a:srgbClr val="FF0000"/>
                </a:solidFill>
              </a:rPr>
              <a:t>Bu açıklamayı yapan kişi </a:t>
            </a:r>
            <a:r>
              <a:rPr lang="tr-TR" sz="2400" dirty="0" smtClean="0">
                <a:solidFill>
                  <a:srgbClr val="FF0000"/>
                </a:solidFill>
              </a:rPr>
              <a:t>Allah’ın varlığını </a:t>
            </a:r>
            <a:r>
              <a:rPr lang="tr-TR" sz="2400" dirty="0">
                <a:solidFill>
                  <a:srgbClr val="FF0000"/>
                </a:solidFill>
              </a:rPr>
              <a:t>gösteren delillerden </a:t>
            </a:r>
            <a:r>
              <a:rPr lang="tr-TR" sz="2400" dirty="0" smtClean="0">
                <a:solidFill>
                  <a:srgbClr val="FF0000"/>
                </a:solidFill>
              </a:rPr>
              <a:t>hangisi hakkında </a:t>
            </a:r>
            <a:r>
              <a:rPr lang="tr-TR" sz="2400" dirty="0">
                <a:solidFill>
                  <a:srgbClr val="FF0000"/>
                </a:solidFill>
              </a:rPr>
              <a:t>konuşmaktadır</a:t>
            </a:r>
            <a:r>
              <a:rPr lang="tr-TR" sz="2400" dirty="0" smtClean="0">
                <a:solidFill>
                  <a:srgbClr val="FF0000"/>
                </a:solidFill>
              </a:rPr>
              <a:t>?</a:t>
            </a:r>
          </a:p>
          <a:p>
            <a:endParaRPr lang="tr-TR" sz="2400" dirty="0">
              <a:solidFill>
                <a:srgbClr val="FF0000"/>
              </a:solidFill>
            </a:endParaRPr>
          </a:p>
          <a:p>
            <a:r>
              <a:rPr lang="tr-TR" sz="2400" dirty="0"/>
              <a:t>A) İmkân </a:t>
            </a:r>
            <a:r>
              <a:rPr lang="tr-TR" sz="2400" dirty="0" smtClean="0"/>
              <a:t>		B</a:t>
            </a:r>
            <a:r>
              <a:rPr lang="tr-TR" sz="2400" dirty="0"/>
              <a:t>) Gaye</a:t>
            </a:r>
          </a:p>
          <a:p>
            <a:r>
              <a:rPr lang="tr-TR" sz="2400" dirty="0"/>
              <a:t>C) Kemal </a:t>
            </a:r>
            <a:r>
              <a:rPr lang="tr-TR" sz="2400" dirty="0" smtClean="0"/>
              <a:t>		D</a:t>
            </a:r>
            <a:r>
              <a:rPr lang="tr-TR" sz="2400" dirty="0"/>
              <a:t>) </a:t>
            </a:r>
            <a:r>
              <a:rPr lang="tr-TR" sz="2400" dirty="0" err="1"/>
              <a:t>Hudûs</a:t>
            </a:r>
            <a:endParaRPr lang="tr-TR" sz="2400" dirty="0"/>
          </a:p>
          <a:p>
            <a:r>
              <a:rPr lang="tr-TR" sz="2400" dirty="0"/>
              <a:t>E) </a:t>
            </a:r>
            <a:r>
              <a:rPr lang="tr-TR" sz="2400" dirty="0" err="1"/>
              <a:t>Temanu</a:t>
            </a:r>
            <a:endParaRPr lang="tr-TR" sz="2400" dirty="0"/>
          </a:p>
        </p:txBody>
      </p:sp>
    </p:spTree>
    <p:extLst>
      <p:ext uri="{BB962C8B-B14F-4D97-AF65-F5344CB8AC3E}">
        <p14:creationId xmlns:p14="http://schemas.microsoft.com/office/powerpoint/2010/main" val="347888617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18308" y="583474"/>
            <a:ext cx="10110652" cy="4489481"/>
          </a:xfrm>
          <a:prstGeom prst="rect">
            <a:avLst/>
          </a:prstGeom>
        </p:spPr>
        <p:txBody>
          <a:bodyPr wrap="square">
            <a:spAutoFit/>
          </a:bodyPr>
          <a:lstStyle/>
          <a:p>
            <a:r>
              <a:rPr lang="tr-TR" sz="3200" dirty="0">
                <a:solidFill>
                  <a:srgbClr val="FF0000"/>
                </a:solidFill>
                <a:latin typeface="Adobe Caslon Pro"/>
              </a:rPr>
              <a:t>TANRI TANIMAZLIK (ATEİZM):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Allah’a inanmayan ve </a:t>
            </a:r>
            <a:r>
              <a:rPr lang="tr-TR" sz="3200" dirty="0" smtClean="0">
                <a:latin typeface="Adobe Caslon Pro"/>
              </a:rPr>
              <a:t>O’nun </a:t>
            </a:r>
            <a:r>
              <a:rPr lang="tr-TR" sz="3200" dirty="0">
                <a:latin typeface="Adobe Caslon Pro"/>
              </a:rPr>
              <a:t>varlığını deliller göstererek reddeden akımdır.</a:t>
            </a:r>
          </a:p>
          <a:p>
            <a:r>
              <a:rPr lang="tr-TR" sz="3200" dirty="0">
                <a:solidFill>
                  <a:srgbClr val="FF0000"/>
                </a:solidFill>
                <a:latin typeface="Adobe Caslon Pro"/>
              </a:rPr>
              <a:t>b. </a:t>
            </a:r>
            <a:r>
              <a:rPr lang="tr-TR" sz="3200" dirty="0">
                <a:latin typeface="Adobe Caslon Pro"/>
              </a:rPr>
              <a:t>Tanrı tanımazlık, tarihin farklı dönemlerinde bireysel de olsa varlığını sürdürmüş,</a:t>
            </a:r>
          </a:p>
          <a:p>
            <a:r>
              <a:rPr lang="tr-TR" sz="3200" dirty="0">
                <a:latin typeface="Adobe Caslon Pro"/>
              </a:rPr>
              <a:t>Batı dünyasının bazı filozofları tarafından benimsenmiş ancak günümüzde </a:t>
            </a:r>
            <a:r>
              <a:rPr lang="tr-TR" sz="3200" dirty="0" smtClean="0">
                <a:latin typeface="Adobe Caslon Pro"/>
              </a:rPr>
              <a:t>düşünsel dayanaklarını </a:t>
            </a:r>
            <a:r>
              <a:rPr lang="tr-TR" sz="3200" dirty="0">
                <a:latin typeface="Adobe Caslon Pro"/>
              </a:rPr>
              <a:t>yitirerek zayıflamıştır.</a:t>
            </a:r>
          </a:p>
        </p:txBody>
      </p:sp>
    </p:spTree>
    <p:extLst>
      <p:ext uri="{BB962C8B-B14F-4D97-AF65-F5344CB8AC3E}">
        <p14:creationId xmlns:p14="http://schemas.microsoft.com/office/powerpoint/2010/main" val="81108597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14399" y="653143"/>
            <a:ext cx="10128069" cy="2554545"/>
          </a:xfrm>
          <a:prstGeom prst="rect">
            <a:avLst/>
          </a:prstGeom>
        </p:spPr>
        <p:txBody>
          <a:bodyPr wrap="square">
            <a:spAutoFit/>
          </a:bodyPr>
          <a:lstStyle/>
          <a:p>
            <a:r>
              <a:rPr lang="tr-TR" sz="3200" dirty="0">
                <a:solidFill>
                  <a:srgbClr val="FF0000"/>
                </a:solidFill>
                <a:latin typeface="Adobe Caslon Pro"/>
              </a:rPr>
              <a:t>c. </a:t>
            </a:r>
            <a:r>
              <a:rPr lang="tr-TR" sz="3200" dirty="0">
                <a:latin typeface="Adobe Caslon Pro"/>
              </a:rPr>
              <a:t>Müslümanlar arasında ateizm kavramı, “kâfir”, “zındık” ve “</a:t>
            </a:r>
            <a:r>
              <a:rPr lang="tr-TR" sz="3200" dirty="0" err="1">
                <a:latin typeface="Adobe Caslon Pro"/>
              </a:rPr>
              <a:t>ilhad</a:t>
            </a:r>
            <a:r>
              <a:rPr lang="tr-TR" sz="3200" dirty="0">
                <a:latin typeface="Adobe Caslon Pro"/>
              </a:rPr>
              <a:t>” gibi </a:t>
            </a:r>
            <a:r>
              <a:rPr lang="tr-TR" sz="3200" dirty="0" smtClean="0">
                <a:latin typeface="Adobe Caslon Pro"/>
              </a:rPr>
              <a:t>terimlerle ifade </a:t>
            </a:r>
            <a:r>
              <a:rPr lang="tr-TR" sz="3200" dirty="0">
                <a:latin typeface="Adobe Caslon Pro"/>
              </a:rPr>
              <a:t>edilmiştir.</a:t>
            </a:r>
          </a:p>
          <a:p>
            <a:r>
              <a:rPr lang="tr-TR" sz="3200" dirty="0">
                <a:solidFill>
                  <a:srgbClr val="FF0000"/>
                </a:solidFill>
                <a:latin typeface="Adobe Caslon Pro"/>
              </a:rPr>
              <a:t>d. </a:t>
            </a:r>
            <a:r>
              <a:rPr lang="tr-TR" sz="3200" dirty="0">
                <a:latin typeface="Adobe Caslon Pro"/>
              </a:rPr>
              <a:t>Kelamcılar </a:t>
            </a:r>
            <a:r>
              <a:rPr lang="tr-TR" sz="3200" dirty="0" err="1">
                <a:latin typeface="Adobe Caslon Pro"/>
              </a:rPr>
              <a:t>hudus</a:t>
            </a:r>
            <a:r>
              <a:rPr lang="tr-TR" sz="3200" dirty="0">
                <a:latin typeface="Adobe Caslon Pro"/>
              </a:rPr>
              <a:t>, imkân, gaye ve nizam gibi çeşitli delillerle </a:t>
            </a:r>
            <a:r>
              <a:rPr lang="tr-TR" sz="3200" dirty="0" smtClean="0">
                <a:latin typeface="Adobe Caslon Pro"/>
              </a:rPr>
              <a:t>filozoflar da </a:t>
            </a:r>
            <a:r>
              <a:rPr lang="tr-TR" sz="3200" dirty="0">
                <a:latin typeface="Adobe Caslon Pro"/>
              </a:rPr>
              <a:t>ontolojik, ahlak ve dinî tecrübe delili gibi delillerle Allah’ın varlığını </a:t>
            </a:r>
            <a:r>
              <a:rPr lang="tr-TR" sz="3200" dirty="0" smtClean="0">
                <a:latin typeface="Adobe Caslon Pro"/>
              </a:rPr>
              <a:t>ispat etmişlerdir</a:t>
            </a:r>
            <a:r>
              <a:rPr lang="tr-TR" sz="3200" dirty="0">
                <a:latin typeface="Adobe Caslon Pro"/>
              </a:rPr>
              <a:t>.</a:t>
            </a:r>
          </a:p>
        </p:txBody>
      </p:sp>
    </p:spTree>
    <p:extLst>
      <p:ext uri="{BB962C8B-B14F-4D97-AF65-F5344CB8AC3E}">
        <p14:creationId xmlns:p14="http://schemas.microsoft.com/office/powerpoint/2010/main" val="9932780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14103" y="365125"/>
            <a:ext cx="10833463" cy="5632311"/>
          </a:xfrm>
          <a:prstGeom prst="rect">
            <a:avLst/>
          </a:prstGeom>
        </p:spPr>
        <p:txBody>
          <a:bodyPr wrap="square">
            <a:spAutoFit/>
          </a:bodyPr>
          <a:lstStyle/>
          <a:p>
            <a:pPr algn="ctr"/>
            <a:r>
              <a:rPr lang="tr-TR" sz="3000" dirty="0">
                <a:solidFill>
                  <a:srgbClr val="FF0000"/>
                </a:solidFill>
                <a:latin typeface="Adobe Caslon Pro"/>
              </a:rPr>
              <a:t>Ateizmin Çeşitleri</a:t>
            </a:r>
          </a:p>
          <a:p>
            <a:r>
              <a:rPr lang="tr-TR" sz="3000" dirty="0">
                <a:solidFill>
                  <a:srgbClr val="7030A0"/>
                </a:solidFill>
                <a:latin typeface="Adobe Caslon Pro"/>
              </a:rPr>
              <a:t>Mutlak </a:t>
            </a:r>
            <a:r>
              <a:rPr lang="tr-TR" sz="3000" dirty="0" smtClean="0">
                <a:solidFill>
                  <a:srgbClr val="7030A0"/>
                </a:solidFill>
                <a:latin typeface="Adobe Caslon Pro"/>
              </a:rPr>
              <a:t>Ateizm</a:t>
            </a:r>
            <a:r>
              <a:rPr lang="tr-TR" sz="3000" dirty="0" smtClean="0">
                <a:latin typeface="Adobe Caslon Pro"/>
              </a:rPr>
              <a:t>: </a:t>
            </a:r>
            <a:r>
              <a:rPr lang="tr-TR" sz="3000" dirty="0">
                <a:latin typeface="Adobe Caslon Pro"/>
              </a:rPr>
              <a:t>İnsanın doğuştan inançsız olduğunu </a:t>
            </a:r>
            <a:r>
              <a:rPr lang="tr-TR" sz="3000" dirty="0" smtClean="0">
                <a:latin typeface="Adobe Caslon Pro"/>
              </a:rPr>
              <a:t>					savunan </a:t>
            </a:r>
            <a:r>
              <a:rPr lang="tr-TR" sz="3000" dirty="0">
                <a:latin typeface="Adobe Caslon Pro"/>
              </a:rPr>
              <a:t>görüştür.</a:t>
            </a:r>
          </a:p>
          <a:p>
            <a:r>
              <a:rPr lang="tr-TR" sz="3000" dirty="0">
                <a:solidFill>
                  <a:srgbClr val="7030A0"/>
                </a:solidFill>
                <a:latin typeface="Adobe Caslon Pro"/>
              </a:rPr>
              <a:t>Teorik </a:t>
            </a:r>
            <a:r>
              <a:rPr lang="tr-TR" sz="3000" dirty="0" smtClean="0">
                <a:solidFill>
                  <a:srgbClr val="7030A0"/>
                </a:solidFill>
                <a:latin typeface="Adobe Caslon Pro"/>
              </a:rPr>
              <a:t>Ateizm: </a:t>
            </a:r>
            <a:r>
              <a:rPr lang="tr-TR" sz="3000" dirty="0">
                <a:latin typeface="Adobe Caslon Pro"/>
              </a:rPr>
              <a:t>Allah’ı ispat eden delilleri eleştiren ve </a:t>
            </a:r>
            <a:r>
              <a:rPr lang="tr-TR" sz="3000" dirty="0" smtClean="0">
                <a:latin typeface="Adobe Caslon Pro"/>
              </a:rPr>
              <a:t>				      Allah’ın </a:t>
            </a:r>
            <a:r>
              <a:rPr lang="tr-TR" sz="3000" dirty="0">
                <a:latin typeface="Adobe Caslon Pro"/>
              </a:rPr>
              <a:t>olmadığına dair </a:t>
            </a:r>
            <a:r>
              <a:rPr lang="tr-TR" sz="3000" dirty="0" smtClean="0">
                <a:latin typeface="Adobe Caslon Pro"/>
              </a:rPr>
              <a:t>ispatlayıcı kanıtlar 			     ileri </a:t>
            </a:r>
            <a:r>
              <a:rPr lang="tr-TR" sz="3000" dirty="0">
                <a:latin typeface="Adobe Caslon Pro"/>
              </a:rPr>
              <a:t>süren görüştür.</a:t>
            </a:r>
          </a:p>
          <a:p>
            <a:r>
              <a:rPr lang="tr-TR" sz="3000" dirty="0">
                <a:solidFill>
                  <a:srgbClr val="7030A0"/>
                </a:solidFill>
                <a:latin typeface="Adobe Caslon Pro"/>
              </a:rPr>
              <a:t>Pratik </a:t>
            </a:r>
            <a:r>
              <a:rPr lang="tr-TR" sz="3000" dirty="0" smtClean="0">
                <a:solidFill>
                  <a:srgbClr val="7030A0"/>
                </a:solidFill>
                <a:latin typeface="Adobe Caslon Pro"/>
              </a:rPr>
              <a:t>Ateizm: </a:t>
            </a:r>
            <a:r>
              <a:rPr lang="tr-TR" sz="3000" dirty="0">
                <a:latin typeface="Adobe Caslon Pro"/>
              </a:rPr>
              <a:t>Gündelik yaşama Allah’ı sokmayan görüştür.</a:t>
            </a:r>
          </a:p>
          <a:p>
            <a:r>
              <a:rPr lang="tr-TR" sz="3000" dirty="0">
                <a:solidFill>
                  <a:srgbClr val="7030A0"/>
                </a:solidFill>
                <a:latin typeface="Adobe Caslon Pro"/>
              </a:rPr>
              <a:t>İdeolojik </a:t>
            </a:r>
            <a:r>
              <a:rPr lang="tr-TR" sz="3000" dirty="0" smtClean="0">
                <a:solidFill>
                  <a:srgbClr val="7030A0"/>
                </a:solidFill>
                <a:latin typeface="Adobe Caslon Pro"/>
              </a:rPr>
              <a:t>Ateizm: </a:t>
            </a:r>
            <a:r>
              <a:rPr lang="tr-TR" sz="3000" dirty="0">
                <a:latin typeface="Adobe Caslon Pro"/>
              </a:rPr>
              <a:t>Politik düşüncelerin temeli yapılan ve </a:t>
            </a:r>
            <a:r>
              <a:rPr lang="tr-TR" sz="3000" dirty="0" smtClean="0">
                <a:latin typeface="Adobe Caslon Pro"/>
              </a:rPr>
              <a:t>				ideolojik </a:t>
            </a:r>
            <a:r>
              <a:rPr lang="tr-TR" sz="3000" dirty="0">
                <a:latin typeface="Adobe Caslon Pro"/>
              </a:rPr>
              <a:t>bir ilke olarak </a:t>
            </a:r>
            <a:r>
              <a:rPr lang="tr-TR" sz="3000" dirty="0" smtClean="0">
                <a:latin typeface="Adobe Caslon Pro"/>
              </a:rPr>
              <a:t>savunulan görüştür</a:t>
            </a:r>
            <a:r>
              <a:rPr lang="tr-TR" sz="3000" dirty="0">
                <a:latin typeface="Adobe Caslon Pro"/>
              </a:rPr>
              <a:t>.</a:t>
            </a:r>
          </a:p>
          <a:p>
            <a:r>
              <a:rPr lang="tr-TR" sz="3000" dirty="0">
                <a:solidFill>
                  <a:srgbClr val="7030A0"/>
                </a:solidFill>
                <a:latin typeface="Adobe Caslon Pro"/>
              </a:rPr>
              <a:t>İlgisizlerin Ateizmi </a:t>
            </a:r>
            <a:r>
              <a:rPr lang="tr-TR" sz="3000" dirty="0">
                <a:latin typeface="Adobe Caslon Pro"/>
              </a:rPr>
              <a:t>Allah’ın varlığını ya da yokluğunu </a:t>
            </a:r>
            <a:r>
              <a:rPr lang="tr-TR" sz="3000" dirty="0" smtClean="0">
                <a:latin typeface="Adobe Caslon Pro"/>
              </a:rPr>
              <a:t>					tartışmanın </a:t>
            </a:r>
            <a:r>
              <a:rPr lang="tr-TR" sz="3000" dirty="0">
                <a:latin typeface="Adobe Caslon Pro"/>
              </a:rPr>
              <a:t>anlamsız/gereksiz </a:t>
            </a:r>
            <a:r>
              <a:rPr lang="tr-TR" sz="3000" dirty="0" smtClean="0">
                <a:latin typeface="Adobe Caslon Pro"/>
              </a:rPr>
              <a:t>olduğunu 				savunan </a:t>
            </a:r>
            <a:r>
              <a:rPr lang="tr-TR" sz="3000" dirty="0">
                <a:latin typeface="Adobe Caslon Pro"/>
              </a:rPr>
              <a:t>görüştür.</a:t>
            </a:r>
          </a:p>
        </p:txBody>
      </p:sp>
    </p:spTree>
    <p:extLst>
      <p:ext uri="{BB962C8B-B14F-4D97-AF65-F5344CB8AC3E}">
        <p14:creationId xmlns:p14="http://schemas.microsoft.com/office/powerpoint/2010/main" val="338711062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731519" y="722812"/>
            <a:ext cx="9980023" cy="4031873"/>
          </a:xfrm>
          <a:prstGeom prst="rect">
            <a:avLst/>
          </a:prstGeom>
        </p:spPr>
        <p:txBody>
          <a:bodyPr wrap="square">
            <a:spAutoFit/>
          </a:bodyPr>
          <a:lstStyle/>
          <a:p>
            <a:r>
              <a:rPr lang="tr-TR" sz="3200" dirty="0">
                <a:solidFill>
                  <a:srgbClr val="FF0000"/>
                </a:solidFill>
                <a:latin typeface="Adobe Caslon Pro"/>
              </a:rPr>
              <a:t>NİHİLİZM (HİÇÇİLİK):</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Nihilizm, mevcut olan değerlere, inançlara, siyasi düzene karşı çıkan ve </a:t>
            </a:r>
            <a:r>
              <a:rPr lang="tr-TR" sz="3200" dirty="0" smtClean="0">
                <a:latin typeface="Adobe Caslon Pro"/>
              </a:rPr>
              <a:t>varlığın hiçbir </a:t>
            </a:r>
            <a:r>
              <a:rPr lang="tr-TR" sz="3200" dirty="0">
                <a:latin typeface="Adobe Caslon Pro"/>
              </a:rPr>
              <a:t>realitesinin bulunmadığını savunan felsefi bir görüştür.</a:t>
            </a:r>
          </a:p>
          <a:p>
            <a:r>
              <a:rPr lang="tr-TR" sz="3200" dirty="0">
                <a:solidFill>
                  <a:srgbClr val="FF0000"/>
                </a:solidFill>
                <a:latin typeface="Adobe Caslon Pro"/>
              </a:rPr>
              <a:t>b. </a:t>
            </a:r>
            <a:r>
              <a:rPr lang="tr-TR" sz="3200" dirty="0">
                <a:latin typeface="Adobe Caslon Pro"/>
              </a:rPr>
              <a:t>Nihilizmin temellerini atan </a:t>
            </a:r>
            <a:r>
              <a:rPr lang="tr-TR" sz="3200" dirty="0" err="1">
                <a:latin typeface="Adobe Caslon Pro"/>
              </a:rPr>
              <a:t>Schopenhauer</a:t>
            </a:r>
            <a:r>
              <a:rPr lang="tr-TR" sz="3200" dirty="0">
                <a:latin typeface="Adobe Caslon Pro"/>
              </a:rPr>
              <a:t> (ö.1860)’e göre, dünya </a:t>
            </a:r>
            <a:r>
              <a:rPr lang="tr-TR" sz="3200" dirty="0" smtClean="0">
                <a:latin typeface="Adobe Caslon Pro"/>
              </a:rPr>
              <a:t>bütünüyle kötüdür </a:t>
            </a:r>
            <a:r>
              <a:rPr lang="tr-TR" sz="3200" dirty="0">
                <a:latin typeface="Adobe Caslon Pro"/>
              </a:rPr>
              <a:t>ve var olmaktansa var olmamak iyidir.</a:t>
            </a:r>
          </a:p>
        </p:txBody>
      </p:sp>
    </p:spTree>
    <p:extLst>
      <p:ext uri="{BB962C8B-B14F-4D97-AF65-F5344CB8AC3E}">
        <p14:creationId xmlns:p14="http://schemas.microsoft.com/office/powerpoint/2010/main" val="63532477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531223"/>
            <a:ext cx="10639697" cy="5509200"/>
          </a:xfrm>
          <a:prstGeom prst="rect">
            <a:avLst/>
          </a:prstGeom>
        </p:spPr>
        <p:txBody>
          <a:bodyPr wrap="square">
            <a:spAutoFit/>
          </a:bodyPr>
          <a:lstStyle/>
          <a:p>
            <a:r>
              <a:rPr lang="tr-TR" sz="3200" dirty="0">
                <a:solidFill>
                  <a:srgbClr val="FF0000"/>
                </a:solidFill>
                <a:latin typeface="Adobe Caslon Pro"/>
              </a:rPr>
              <a:t>c. </a:t>
            </a:r>
            <a:r>
              <a:rPr lang="tr-TR" sz="3200" dirty="0" err="1" smtClean="0">
                <a:latin typeface="Adobe Caslon Pro"/>
              </a:rPr>
              <a:t>Schopenhauer’in</a:t>
            </a:r>
            <a:r>
              <a:rPr lang="tr-TR" sz="3200" dirty="0" smtClean="0">
                <a:latin typeface="Adobe Caslon Pro"/>
              </a:rPr>
              <a:t> </a:t>
            </a:r>
            <a:r>
              <a:rPr lang="tr-TR" sz="3200" dirty="0">
                <a:latin typeface="Adobe Caslon Pro"/>
              </a:rPr>
              <a:t>yolunu takip eden Nietzsche ise bütün ahlaki değerleri </a:t>
            </a:r>
            <a:r>
              <a:rPr lang="tr-TR" sz="3200" dirty="0" smtClean="0">
                <a:latin typeface="Adobe Caslon Pro"/>
              </a:rPr>
              <a:t>reddetmiştir. İnsanın</a:t>
            </a:r>
            <a:r>
              <a:rPr lang="tr-TR" sz="3200" dirty="0">
                <a:latin typeface="Adobe Caslon Pro"/>
              </a:rPr>
              <a:t>, Tanrı’nın varlığını kabul etmekle özgürlüğünü gerçekleştiremeyeceğini, </a:t>
            </a:r>
            <a:r>
              <a:rPr lang="tr-TR" sz="3200" dirty="0" smtClean="0">
                <a:latin typeface="Adobe Caslon Pro"/>
              </a:rPr>
              <a:t>bunun için </a:t>
            </a:r>
            <a:r>
              <a:rPr lang="tr-TR" sz="3200" dirty="0">
                <a:latin typeface="Adobe Caslon Pro"/>
              </a:rPr>
              <a:t>kendi özünü kendisinin oluşturmak zorunda olduğunu ileri sürmüştür.</a:t>
            </a:r>
          </a:p>
          <a:p>
            <a:r>
              <a:rPr lang="tr-TR" sz="3200" dirty="0">
                <a:solidFill>
                  <a:srgbClr val="FF0000"/>
                </a:solidFill>
                <a:latin typeface="Adobe Caslon Pro"/>
              </a:rPr>
              <a:t>d. </a:t>
            </a:r>
            <a:r>
              <a:rPr lang="tr-TR" sz="3200" dirty="0">
                <a:latin typeface="Adobe Caslon Pro"/>
              </a:rPr>
              <a:t>Nihilizm, evrendeki kötülüklere odaklanarak bunalımlı bir ruh hâliyle evreni </a:t>
            </a:r>
            <a:r>
              <a:rPr lang="tr-TR" sz="3200" dirty="0" smtClean="0">
                <a:latin typeface="Adobe Caslon Pro"/>
              </a:rPr>
              <a:t>tek yanlı </a:t>
            </a:r>
            <a:r>
              <a:rPr lang="tr-TR" sz="3200" dirty="0">
                <a:latin typeface="Adobe Caslon Pro"/>
              </a:rPr>
              <a:t>okumaktadır.</a:t>
            </a:r>
          </a:p>
          <a:p>
            <a:r>
              <a:rPr lang="tr-TR" sz="3200" dirty="0">
                <a:solidFill>
                  <a:srgbClr val="FF0000"/>
                </a:solidFill>
                <a:latin typeface="Adobe Caslon Pro"/>
              </a:rPr>
              <a:t>e. </a:t>
            </a:r>
            <a:r>
              <a:rPr lang="tr-TR" sz="3200" dirty="0">
                <a:latin typeface="Adobe Caslon Pro"/>
              </a:rPr>
              <a:t>Müslüman kelamcılar Allah’ın olabilecek en iyi dünyayı yarattığını </a:t>
            </a:r>
            <a:r>
              <a:rPr lang="tr-TR" sz="3200" dirty="0" smtClean="0">
                <a:latin typeface="Adobe Caslon Pro"/>
              </a:rPr>
              <a:t>kabul etmişlerdir</a:t>
            </a:r>
            <a:r>
              <a:rPr lang="tr-TR" sz="3200" dirty="0">
                <a:latin typeface="Adobe Caslon Pro"/>
              </a:rPr>
              <a:t>. İslam inancına göre evrenin kötülüklerden ibaret olduğu fikri; </a:t>
            </a:r>
            <a:r>
              <a:rPr lang="tr-TR" sz="3200" dirty="0" smtClean="0">
                <a:latin typeface="Adobe Caslon Pro"/>
              </a:rPr>
              <a:t>Allah’ın rahmeti</a:t>
            </a:r>
            <a:r>
              <a:rPr lang="tr-TR" sz="3200" dirty="0">
                <a:latin typeface="Adobe Caslon Pro"/>
              </a:rPr>
              <a:t>, lütfu ve inayetiyle bağdaşmaz.</a:t>
            </a:r>
          </a:p>
        </p:txBody>
      </p:sp>
    </p:spTree>
    <p:extLst>
      <p:ext uri="{BB962C8B-B14F-4D97-AF65-F5344CB8AC3E}">
        <p14:creationId xmlns:p14="http://schemas.microsoft.com/office/powerpoint/2010/main" val="322065342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44435" y="531224"/>
            <a:ext cx="10197736" cy="4031873"/>
          </a:xfrm>
          <a:prstGeom prst="rect">
            <a:avLst/>
          </a:prstGeom>
        </p:spPr>
        <p:txBody>
          <a:bodyPr wrap="square">
            <a:spAutoFit/>
          </a:bodyPr>
          <a:lstStyle/>
          <a:p>
            <a:r>
              <a:rPr lang="tr-TR" sz="3200" dirty="0">
                <a:solidFill>
                  <a:srgbClr val="FF0000"/>
                </a:solidFill>
                <a:latin typeface="Adobe Caslon Pro"/>
              </a:rPr>
              <a:t>SATANİZM:</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smtClean="0">
                <a:latin typeface="Adobe Caslon Pro"/>
              </a:rPr>
              <a:t>Satanizm, </a:t>
            </a:r>
            <a:r>
              <a:rPr lang="tr-TR" sz="3200" dirty="0">
                <a:latin typeface="Adobe Caslon Pro"/>
              </a:rPr>
              <a:t>Hristiyanlığın şeytan anlayışına, hayat, dünya ve ahlâk görüşüne </a:t>
            </a:r>
            <a:r>
              <a:rPr lang="tr-TR" sz="3200" dirty="0" smtClean="0">
                <a:latin typeface="Adobe Caslon Pro"/>
              </a:rPr>
              <a:t>karşıt olarak </a:t>
            </a:r>
            <a:r>
              <a:rPr lang="tr-TR" sz="3200" dirty="0">
                <a:latin typeface="Adobe Caslon Pro"/>
              </a:rPr>
              <a:t>doğmuştur.</a:t>
            </a:r>
          </a:p>
          <a:p>
            <a:r>
              <a:rPr lang="tr-TR" sz="3200" dirty="0">
                <a:solidFill>
                  <a:srgbClr val="FF0000"/>
                </a:solidFill>
                <a:latin typeface="Adobe Caslon Pro"/>
              </a:rPr>
              <a:t>b. </a:t>
            </a:r>
            <a:r>
              <a:rPr lang="tr-TR" sz="3200" dirty="0">
                <a:latin typeface="Adobe Caslon Pro"/>
              </a:rPr>
              <a:t>Amerika’da ortaya çıkan modern satanizm ise özel olarak Hristiyanlığın, </a:t>
            </a:r>
            <a:r>
              <a:rPr lang="tr-TR" sz="3200" dirty="0" smtClean="0">
                <a:latin typeface="Adobe Caslon Pro"/>
              </a:rPr>
              <a:t>genel olarak </a:t>
            </a:r>
            <a:r>
              <a:rPr lang="tr-TR" sz="3200" dirty="0">
                <a:latin typeface="Adobe Caslon Pro"/>
              </a:rPr>
              <a:t>da bütün dinlerin/dini değerlerin karşısında durup şeytanın ve onun temsil </a:t>
            </a:r>
            <a:r>
              <a:rPr lang="tr-TR" sz="3200" dirty="0" smtClean="0">
                <a:latin typeface="Adobe Caslon Pro"/>
              </a:rPr>
              <a:t>ettiği her </a:t>
            </a:r>
            <a:r>
              <a:rPr lang="tr-TR" sz="3200" dirty="0">
                <a:latin typeface="Adobe Caslon Pro"/>
              </a:rPr>
              <a:t>şeyin yanında yer alır.</a:t>
            </a:r>
          </a:p>
        </p:txBody>
      </p:sp>
    </p:spTree>
    <p:extLst>
      <p:ext uri="{BB962C8B-B14F-4D97-AF65-F5344CB8AC3E}">
        <p14:creationId xmlns:p14="http://schemas.microsoft.com/office/powerpoint/2010/main" val="131656535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31519" y="461554"/>
            <a:ext cx="10554789" cy="4524315"/>
          </a:xfrm>
          <a:prstGeom prst="rect">
            <a:avLst/>
          </a:prstGeom>
        </p:spPr>
        <p:txBody>
          <a:bodyPr wrap="square">
            <a:spAutoFit/>
          </a:bodyPr>
          <a:lstStyle/>
          <a:p>
            <a:r>
              <a:rPr lang="tr-TR" sz="3200" dirty="0">
                <a:solidFill>
                  <a:srgbClr val="FF0000"/>
                </a:solidFill>
                <a:latin typeface="Adobe Caslon Pro"/>
              </a:rPr>
              <a:t>c. </a:t>
            </a:r>
            <a:r>
              <a:rPr lang="tr-TR" sz="3200" dirty="0">
                <a:latin typeface="Adobe Caslon Pro"/>
              </a:rPr>
              <a:t>Satanistler, genellikle bazı problemleri olan gençleri hedef kitle olarak </a:t>
            </a:r>
            <a:r>
              <a:rPr lang="tr-TR" sz="3200" dirty="0" smtClean="0">
                <a:latin typeface="Adobe Caslon Pro"/>
              </a:rPr>
              <a:t>görerek düşüncelerini </a:t>
            </a:r>
            <a:r>
              <a:rPr lang="tr-TR" sz="3200" dirty="0">
                <a:latin typeface="Adobe Caslon Pro"/>
              </a:rPr>
              <a:t>onlara benimsetmeye çalışırlar.</a:t>
            </a:r>
          </a:p>
          <a:p>
            <a:r>
              <a:rPr lang="tr-TR" sz="3200" dirty="0">
                <a:solidFill>
                  <a:srgbClr val="FF0000"/>
                </a:solidFill>
                <a:latin typeface="Adobe Caslon Pro"/>
              </a:rPr>
              <a:t>d. </a:t>
            </a:r>
            <a:r>
              <a:rPr lang="tr-TR" sz="3200" dirty="0">
                <a:latin typeface="Adobe Caslon Pro"/>
              </a:rPr>
              <a:t>Satanistler ayinlerinde insan ve hayvanlara işkence, intihar ve cinayet gibi </a:t>
            </a:r>
            <a:r>
              <a:rPr lang="tr-TR" sz="3200" dirty="0" smtClean="0">
                <a:latin typeface="Adobe Caslon Pro"/>
              </a:rPr>
              <a:t>şiddet içeren </a:t>
            </a:r>
            <a:r>
              <a:rPr lang="tr-TR" sz="3200" dirty="0">
                <a:latin typeface="Adobe Caslon Pro"/>
              </a:rPr>
              <a:t>fiilleri teşvik ederler.</a:t>
            </a:r>
          </a:p>
          <a:p>
            <a:r>
              <a:rPr lang="tr-TR" sz="3200" dirty="0">
                <a:solidFill>
                  <a:srgbClr val="FF0000"/>
                </a:solidFill>
                <a:latin typeface="Adobe Caslon Pro"/>
              </a:rPr>
              <a:t>e. </a:t>
            </a:r>
            <a:r>
              <a:rPr lang="tr-TR" sz="3200" dirty="0">
                <a:latin typeface="Adobe Caslon Pro"/>
              </a:rPr>
              <a:t>Satanizm bireysel açıdan ruhsal bozulmalara toplumsal açıdan ise </a:t>
            </a:r>
            <a:r>
              <a:rPr lang="tr-TR" sz="3200" dirty="0" smtClean="0">
                <a:latin typeface="Adobe Caslon Pro"/>
              </a:rPr>
              <a:t>ahlaki çöküntüye</a:t>
            </a:r>
            <a:r>
              <a:rPr lang="tr-TR" sz="3200" dirty="0">
                <a:latin typeface="Adobe Caslon Pro"/>
              </a:rPr>
              <a:t>, toplumu bir arada tutan temel değerlere yabancılaşmaya, sosyal ve kültürel</a:t>
            </a:r>
          </a:p>
          <a:p>
            <a:r>
              <a:rPr lang="tr-TR" sz="3200" dirty="0">
                <a:latin typeface="Adobe Caslon Pro"/>
              </a:rPr>
              <a:t>dokunun zedelenmesine yol açar.</a:t>
            </a:r>
          </a:p>
        </p:txBody>
      </p:sp>
    </p:spTree>
    <p:extLst>
      <p:ext uri="{BB962C8B-B14F-4D97-AF65-F5344CB8AC3E}">
        <p14:creationId xmlns:p14="http://schemas.microsoft.com/office/powerpoint/2010/main" val="19768294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809898"/>
            <a:ext cx="10343606" cy="4524315"/>
          </a:xfrm>
          <a:prstGeom prst="rect">
            <a:avLst/>
          </a:prstGeom>
        </p:spPr>
        <p:txBody>
          <a:bodyPr wrap="square">
            <a:spAutoFit/>
          </a:bodyPr>
          <a:lstStyle/>
          <a:p>
            <a:r>
              <a:rPr lang="tr-TR" sz="3200" dirty="0">
                <a:solidFill>
                  <a:srgbClr val="FF0000"/>
                </a:solidFill>
                <a:latin typeface="Adobe Caslon Pro"/>
              </a:rPr>
              <a:t>RUH GÖÇÜ (REENKARNASYON):</a:t>
            </a:r>
          </a:p>
          <a:p>
            <a:r>
              <a:rPr lang="tr-TR" sz="3200" u="sng" dirty="0">
                <a:latin typeface="Adobe Caslon Pro"/>
              </a:rPr>
              <a:t>Temel görüşleri ve özellikleri şunlardır:</a:t>
            </a:r>
          </a:p>
          <a:p>
            <a:r>
              <a:rPr lang="tr-TR" sz="3200" dirty="0">
                <a:solidFill>
                  <a:srgbClr val="FF0000"/>
                </a:solidFill>
                <a:latin typeface="Adobe Caslon Pro"/>
              </a:rPr>
              <a:t>a. </a:t>
            </a:r>
            <a:r>
              <a:rPr lang="tr-TR" sz="3200" dirty="0">
                <a:latin typeface="Adobe Caslon Pro"/>
              </a:rPr>
              <a:t>“Tenasüh/ruh göçü/reenkarnasyon”, kelime olarak “bir şeyin diğerini </a:t>
            </a:r>
            <a:r>
              <a:rPr lang="tr-TR" sz="3200" dirty="0" smtClean="0">
                <a:latin typeface="Adobe Caslon Pro"/>
              </a:rPr>
              <a:t>takip etmesi</a:t>
            </a:r>
            <a:r>
              <a:rPr lang="tr-TR" sz="3200" dirty="0">
                <a:latin typeface="Adobe Caslon Pro"/>
              </a:rPr>
              <a:t>, bir şeyin dolaşarak diğerinin yerini alması” anlamlarına gelir.</a:t>
            </a:r>
          </a:p>
          <a:p>
            <a:r>
              <a:rPr lang="tr-TR" sz="3200" dirty="0">
                <a:solidFill>
                  <a:srgbClr val="FF0000"/>
                </a:solidFill>
                <a:latin typeface="Adobe Caslon Pro"/>
              </a:rPr>
              <a:t>b. </a:t>
            </a:r>
            <a:r>
              <a:rPr lang="tr-TR" sz="3200" dirty="0">
                <a:latin typeface="Adobe Caslon Pro"/>
              </a:rPr>
              <a:t>Terim olarak “ölen insanların ruhunun bir hayvan ya da bir insan bedenine </a:t>
            </a:r>
            <a:r>
              <a:rPr lang="tr-TR" sz="3200" dirty="0" smtClean="0">
                <a:latin typeface="Adobe Caslon Pro"/>
              </a:rPr>
              <a:t>girmesi inancını</a:t>
            </a:r>
            <a:r>
              <a:rPr lang="tr-TR" sz="3200" dirty="0">
                <a:latin typeface="Adobe Caslon Pro"/>
              </a:rPr>
              <a:t>” ifade eder.</a:t>
            </a:r>
          </a:p>
          <a:p>
            <a:r>
              <a:rPr lang="tr-TR" sz="3200" dirty="0">
                <a:solidFill>
                  <a:srgbClr val="FF0000"/>
                </a:solidFill>
                <a:latin typeface="Adobe Caslon Pro"/>
              </a:rPr>
              <a:t>c. </a:t>
            </a:r>
            <a:r>
              <a:rPr lang="tr-TR" sz="3200" dirty="0">
                <a:latin typeface="Adobe Caslon Pro"/>
              </a:rPr>
              <a:t>Tenasüh inancı pek çok farklı din ve medeniyette var olagelmiştir.</a:t>
            </a:r>
          </a:p>
        </p:txBody>
      </p:sp>
    </p:spTree>
    <p:extLst>
      <p:ext uri="{BB962C8B-B14F-4D97-AF65-F5344CB8AC3E}">
        <p14:creationId xmlns:p14="http://schemas.microsoft.com/office/powerpoint/2010/main" val="315148468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18309" y="600891"/>
            <a:ext cx="10615748" cy="4524315"/>
          </a:xfrm>
          <a:prstGeom prst="rect">
            <a:avLst/>
          </a:prstGeom>
        </p:spPr>
        <p:txBody>
          <a:bodyPr wrap="square">
            <a:spAutoFit/>
          </a:bodyPr>
          <a:lstStyle/>
          <a:p>
            <a:r>
              <a:rPr lang="tr-TR" sz="3200" dirty="0">
                <a:solidFill>
                  <a:srgbClr val="FF0000"/>
                </a:solidFill>
                <a:latin typeface="Adobe Caslon Pro"/>
              </a:rPr>
              <a:t>d. </a:t>
            </a:r>
            <a:r>
              <a:rPr lang="tr-TR" sz="3200" dirty="0">
                <a:latin typeface="Adobe Caslon Pro"/>
              </a:rPr>
              <a:t>Tenasüh, özellikle Hint alt kıtasında ortaya çıkan ve en eski metafizik </a:t>
            </a:r>
            <a:r>
              <a:rPr lang="tr-TR" sz="3200" dirty="0" smtClean="0">
                <a:latin typeface="Adobe Caslon Pro"/>
              </a:rPr>
              <a:t>disiplinlerden biri </a:t>
            </a:r>
            <a:r>
              <a:rPr lang="tr-TR" sz="3200" dirty="0">
                <a:latin typeface="Adobe Caslon Pro"/>
              </a:rPr>
              <a:t>olan Hinduizm’in temel inançları arasında yer almış ve oradan diğer Hint </a:t>
            </a:r>
            <a:r>
              <a:rPr lang="tr-TR" sz="3200" dirty="0" smtClean="0">
                <a:latin typeface="Adobe Caslon Pro"/>
              </a:rPr>
              <a:t>dinlerine geçmiştir</a:t>
            </a:r>
            <a:r>
              <a:rPr lang="tr-TR" sz="3200" dirty="0">
                <a:latin typeface="Adobe Caslon Pro"/>
              </a:rPr>
              <a:t>.</a:t>
            </a:r>
          </a:p>
          <a:p>
            <a:r>
              <a:rPr lang="tr-TR" sz="3200" dirty="0">
                <a:solidFill>
                  <a:srgbClr val="FF0000"/>
                </a:solidFill>
                <a:latin typeface="Adobe Caslon Pro"/>
              </a:rPr>
              <a:t>e. </a:t>
            </a:r>
            <a:r>
              <a:rPr lang="tr-TR" sz="3200" dirty="0">
                <a:latin typeface="Adobe Caslon Pro"/>
              </a:rPr>
              <a:t>Tenasüh inancına göre ölümsüz olan insan ruhu, insanın geçmişte </a:t>
            </a:r>
            <a:r>
              <a:rPr lang="tr-TR" sz="3200" dirty="0" smtClean="0">
                <a:latin typeface="Adobe Caslon Pro"/>
              </a:rPr>
              <a:t>yaptığı eylemlerine </a:t>
            </a:r>
            <a:r>
              <a:rPr lang="tr-TR" sz="3200" dirty="0">
                <a:latin typeface="Adobe Caslon Pro"/>
              </a:rPr>
              <a:t>bağlı olarak (karma) başka bir bedende tekrar dünyaya gelecektir. </a:t>
            </a:r>
            <a:endParaRPr lang="tr-TR" sz="3200" dirty="0" smtClean="0">
              <a:latin typeface="Adobe Caslon Pro"/>
            </a:endParaRPr>
          </a:p>
          <a:p>
            <a:r>
              <a:rPr lang="tr-TR" sz="3200" dirty="0" smtClean="0">
                <a:latin typeface="Adobe Caslon Pro"/>
              </a:rPr>
              <a:t>Ruhun bedenden </a:t>
            </a:r>
            <a:r>
              <a:rPr lang="tr-TR" sz="3200" dirty="0">
                <a:latin typeface="Adobe Caslon Pro"/>
              </a:rPr>
              <a:t>bedene dolaşması onu kemale erdirebilir.</a:t>
            </a:r>
          </a:p>
        </p:txBody>
      </p:sp>
    </p:spTree>
    <p:extLst>
      <p:ext uri="{BB962C8B-B14F-4D97-AF65-F5344CB8AC3E}">
        <p14:creationId xmlns:p14="http://schemas.microsoft.com/office/powerpoint/2010/main" val="16280658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0560" y="522514"/>
            <a:ext cx="10683239" cy="5016758"/>
          </a:xfrm>
          <a:prstGeom prst="rect">
            <a:avLst/>
          </a:prstGeom>
        </p:spPr>
        <p:txBody>
          <a:bodyPr wrap="square">
            <a:spAutoFit/>
          </a:bodyPr>
          <a:lstStyle/>
          <a:p>
            <a:r>
              <a:rPr lang="tr-TR" sz="3200" dirty="0">
                <a:solidFill>
                  <a:srgbClr val="FF0000"/>
                </a:solidFill>
                <a:latin typeface="Adobe Caslon Pro"/>
              </a:rPr>
              <a:t>f. </a:t>
            </a:r>
            <a:r>
              <a:rPr lang="tr-TR" sz="3200" dirty="0">
                <a:latin typeface="Adobe Caslon Pro"/>
              </a:rPr>
              <a:t>İnsan ruhu, hayvan veya insan bedenlerinde çok sayıda varoluşlar </a:t>
            </a:r>
            <a:r>
              <a:rPr lang="tr-TR" sz="3200" dirty="0" smtClean="0">
                <a:latin typeface="Adobe Caslon Pro"/>
              </a:rPr>
              <a:t>yaşadıktan sonra </a:t>
            </a:r>
            <a:r>
              <a:rPr lang="tr-TR" sz="3200" dirty="0">
                <a:latin typeface="Adobe Caslon Pro"/>
              </a:rPr>
              <a:t>saflaşırsa (temizlenirse) doğum-ölüm çarkından kurtulabilir ve ebedi kurtuluşa</a:t>
            </a:r>
          </a:p>
          <a:p>
            <a:r>
              <a:rPr lang="tr-TR" sz="3200" dirty="0">
                <a:latin typeface="Adobe Caslon Pro"/>
              </a:rPr>
              <a:t>ulaşabilir.</a:t>
            </a:r>
          </a:p>
          <a:p>
            <a:r>
              <a:rPr lang="tr-TR" sz="3200" dirty="0">
                <a:solidFill>
                  <a:srgbClr val="FF0000"/>
                </a:solidFill>
                <a:latin typeface="Adobe Caslon Pro"/>
              </a:rPr>
              <a:t>g. </a:t>
            </a:r>
            <a:r>
              <a:rPr lang="tr-TR" sz="3200" dirty="0">
                <a:latin typeface="Adobe Caslon Pro"/>
              </a:rPr>
              <a:t>Tanrı inancının olduğu Hinduizm’de bu hale eren ruhun, Tanrı ile bir </a:t>
            </a:r>
            <a:r>
              <a:rPr lang="tr-TR" sz="3200" dirty="0" smtClean="0">
                <a:latin typeface="Adobe Caslon Pro"/>
              </a:rPr>
              <a:t>olacağı veya </a:t>
            </a:r>
            <a:r>
              <a:rPr lang="tr-TR" sz="3200" dirty="0">
                <a:latin typeface="Adobe Caslon Pro"/>
              </a:rPr>
              <a:t>onun bulunduğu âleme gireceği (</a:t>
            </a:r>
            <a:r>
              <a:rPr lang="tr-TR" sz="3200" dirty="0" err="1">
                <a:latin typeface="Adobe Caslon Pro"/>
              </a:rPr>
              <a:t>mokşa</a:t>
            </a:r>
            <a:r>
              <a:rPr lang="tr-TR" sz="3200" dirty="0">
                <a:latin typeface="Adobe Caslon Pro"/>
              </a:rPr>
              <a:t>) kabul edilirken tanrı düşüncesinin açıkça</a:t>
            </a:r>
          </a:p>
          <a:p>
            <a:r>
              <a:rPr lang="tr-TR" sz="3200" dirty="0">
                <a:latin typeface="Adobe Caslon Pro"/>
              </a:rPr>
              <a:t>ifade edilmediği Budizm’de ise dünyevi arzularından kurtulup söneceği ve ebedi </a:t>
            </a:r>
            <a:r>
              <a:rPr lang="tr-TR" sz="3200" dirty="0" smtClean="0">
                <a:latin typeface="Adobe Caslon Pro"/>
              </a:rPr>
              <a:t>huzura ereceği </a:t>
            </a:r>
            <a:r>
              <a:rPr lang="tr-TR" sz="3200" dirty="0">
                <a:latin typeface="Adobe Caslon Pro"/>
              </a:rPr>
              <a:t>(</a:t>
            </a:r>
            <a:r>
              <a:rPr lang="tr-TR" sz="3200" dirty="0" err="1">
                <a:latin typeface="Adobe Caslon Pro"/>
              </a:rPr>
              <a:t>nirvana</a:t>
            </a:r>
            <a:r>
              <a:rPr lang="tr-TR" sz="3200" dirty="0">
                <a:latin typeface="Adobe Caslon Pro"/>
              </a:rPr>
              <a:t>) kabul edilir.</a:t>
            </a:r>
          </a:p>
        </p:txBody>
      </p:sp>
    </p:spTree>
    <p:extLst>
      <p:ext uri="{BB962C8B-B14F-4D97-AF65-F5344CB8AC3E}">
        <p14:creationId xmlns:p14="http://schemas.microsoft.com/office/powerpoint/2010/main" val="109584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838200" y="461554"/>
            <a:ext cx="9812383" cy="5632311"/>
          </a:xfrm>
          <a:prstGeom prst="rect">
            <a:avLst/>
          </a:prstGeom>
        </p:spPr>
        <p:txBody>
          <a:bodyPr wrap="square">
            <a:spAutoFit/>
          </a:bodyPr>
          <a:lstStyle/>
          <a:p>
            <a:r>
              <a:rPr lang="tr-TR" sz="2400" dirty="0" smtClean="0">
                <a:solidFill>
                  <a:srgbClr val="FF0000"/>
                </a:solidFill>
              </a:rPr>
              <a:t>SORU</a:t>
            </a:r>
          </a:p>
          <a:p>
            <a:r>
              <a:rPr lang="tr-TR" sz="2400" dirty="0" smtClean="0"/>
              <a:t>“Eğer </a:t>
            </a:r>
            <a:r>
              <a:rPr lang="tr-TR" sz="2400" dirty="0"/>
              <a:t>dedikleri gibi, Allah’la </a:t>
            </a:r>
            <a:r>
              <a:rPr lang="tr-TR" sz="2400" dirty="0" smtClean="0"/>
              <a:t>beraber başka ilahlar </a:t>
            </a:r>
            <a:r>
              <a:rPr lang="tr-TR" sz="2400" dirty="0"/>
              <a:t>da bulunsaydı, o takdirde</a:t>
            </a:r>
          </a:p>
          <a:p>
            <a:r>
              <a:rPr lang="tr-TR" sz="2400" dirty="0"/>
              <a:t>bu ilahlar arşın sahibi </a:t>
            </a:r>
            <a:r>
              <a:rPr lang="tr-TR" sz="2400" dirty="0" smtClean="0"/>
              <a:t>olmaya yol </a:t>
            </a:r>
            <a:r>
              <a:rPr lang="tr-TR" sz="2400" dirty="0"/>
              <a:t>ararlardı.” (</a:t>
            </a:r>
            <a:r>
              <a:rPr lang="tr-TR" sz="2400" dirty="0" err="1"/>
              <a:t>İsrâ</a:t>
            </a:r>
            <a:r>
              <a:rPr lang="tr-TR" sz="2400" dirty="0"/>
              <a:t>, 17/42)</a:t>
            </a:r>
          </a:p>
          <a:p>
            <a:r>
              <a:rPr lang="tr-TR" sz="2400" dirty="0"/>
              <a:t>“Göklerde ve yerde, Allah’tan </a:t>
            </a:r>
            <a:r>
              <a:rPr lang="tr-TR" sz="2400" dirty="0" smtClean="0"/>
              <a:t>başka ilahlar </a:t>
            </a:r>
            <a:r>
              <a:rPr lang="tr-TR" sz="2400" dirty="0"/>
              <a:t>olsaydı, gökler de yer de</a:t>
            </a:r>
          </a:p>
          <a:p>
            <a:r>
              <a:rPr lang="tr-TR" sz="2400" dirty="0"/>
              <a:t>bozulurdu.” (</a:t>
            </a:r>
            <a:r>
              <a:rPr lang="tr-TR" sz="2400" dirty="0" err="1"/>
              <a:t>Enbiyâ</a:t>
            </a:r>
            <a:r>
              <a:rPr lang="tr-TR" sz="2400" dirty="0"/>
              <a:t>, 21/22)</a:t>
            </a:r>
          </a:p>
          <a:p>
            <a:r>
              <a:rPr lang="tr-TR" sz="2400" dirty="0"/>
              <a:t>“Allah çocuk edinmemiştir. </a:t>
            </a:r>
            <a:r>
              <a:rPr lang="tr-TR" sz="2400" dirty="0" smtClean="0"/>
              <a:t>Onunla birlikte </a:t>
            </a:r>
            <a:r>
              <a:rPr lang="tr-TR" sz="2400" dirty="0"/>
              <a:t>hiçbir </a:t>
            </a:r>
            <a:r>
              <a:rPr lang="tr-TR" sz="2400" dirty="0" smtClean="0"/>
              <a:t>ilah </a:t>
            </a:r>
            <a:r>
              <a:rPr lang="tr-TR" sz="2400" dirty="0"/>
              <a:t>d</a:t>
            </a:r>
            <a:r>
              <a:rPr lang="tr-TR" sz="2400" dirty="0" smtClean="0"/>
              <a:t>a </a:t>
            </a:r>
            <a:r>
              <a:rPr lang="tr-TR" sz="2400" dirty="0"/>
              <a:t>yoktur. Eğer</a:t>
            </a:r>
          </a:p>
          <a:p>
            <a:r>
              <a:rPr lang="tr-TR" sz="2400" dirty="0"/>
              <a:t>olsaydı, her </a:t>
            </a:r>
            <a:r>
              <a:rPr lang="tr-TR" sz="2400" dirty="0" smtClean="0"/>
              <a:t>biri </a:t>
            </a:r>
            <a:r>
              <a:rPr lang="tr-TR" sz="2400" dirty="0"/>
              <a:t>kendi yarattığı </a:t>
            </a:r>
            <a:r>
              <a:rPr lang="tr-TR" sz="2400" dirty="0" smtClean="0"/>
              <a:t>ile gider </a:t>
            </a:r>
            <a:r>
              <a:rPr lang="tr-TR" sz="2400" dirty="0"/>
              <a:t>ve mutlaka biri diğerine galip</a:t>
            </a:r>
          </a:p>
          <a:p>
            <a:r>
              <a:rPr lang="tr-TR" sz="2400" dirty="0"/>
              <a:t>gelmeye çalışırdı</a:t>
            </a:r>
            <a:r>
              <a:rPr lang="tr-TR" sz="2400" dirty="0" smtClean="0"/>
              <a:t>.” (</a:t>
            </a:r>
            <a:r>
              <a:rPr lang="tr-TR" sz="2400" dirty="0" err="1"/>
              <a:t>Mü’minûn</a:t>
            </a:r>
            <a:r>
              <a:rPr lang="tr-TR" sz="2400" dirty="0"/>
              <a:t>, 23/91)</a:t>
            </a:r>
          </a:p>
          <a:p>
            <a:r>
              <a:rPr lang="tr-TR" sz="2400" dirty="0">
                <a:solidFill>
                  <a:srgbClr val="FF0000"/>
                </a:solidFill>
              </a:rPr>
              <a:t>Allah hakkında bilgi veren bu </a:t>
            </a:r>
            <a:r>
              <a:rPr lang="tr-TR" sz="2400" dirty="0" smtClean="0">
                <a:solidFill>
                  <a:srgbClr val="FF0000"/>
                </a:solidFill>
              </a:rPr>
              <a:t>ayetler aşağıdaki </a:t>
            </a:r>
            <a:r>
              <a:rPr lang="tr-TR" sz="2400" dirty="0">
                <a:solidFill>
                  <a:srgbClr val="FF0000"/>
                </a:solidFill>
              </a:rPr>
              <a:t>delillerden hangisine</a:t>
            </a:r>
          </a:p>
          <a:p>
            <a:r>
              <a:rPr lang="tr-TR" sz="2400" dirty="0">
                <a:solidFill>
                  <a:srgbClr val="FF0000"/>
                </a:solidFill>
              </a:rPr>
              <a:t>örnek oluşturmaktadır?</a:t>
            </a:r>
          </a:p>
          <a:p>
            <a:r>
              <a:rPr lang="tr-TR" sz="2400" dirty="0"/>
              <a:t>A) </a:t>
            </a:r>
            <a:r>
              <a:rPr lang="tr-TR" sz="2400" dirty="0" err="1"/>
              <a:t>Hudus</a:t>
            </a:r>
            <a:endParaRPr lang="tr-TR" sz="2400" dirty="0"/>
          </a:p>
          <a:p>
            <a:r>
              <a:rPr lang="tr-TR" sz="2400" dirty="0"/>
              <a:t>B) İmkân</a:t>
            </a:r>
          </a:p>
          <a:p>
            <a:r>
              <a:rPr lang="tr-TR" sz="2400" dirty="0"/>
              <a:t>C) İnayet</a:t>
            </a:r>
          </a:p>
          <a:p>
            <a:r>
              <a:rPr lang="tr-TR" sz="2400" dirty="0"/>
              <a:t>D) Fıtrat</a:t>
            </a:r>
          </a:p>
          <a:p>
            <a:r>
              <a:rPr lang="tr-TR" sz="2400" dirty="0"/>
              <a:t>E) </a:t>
            </a:r>
            <a:r>
              <a:rPr lang="tr-TR" sz="2400" dirty="0" err="1"/>
              <a:t>Temanu</a:t>
            </a:r>
            <a:r>
              <a:rPr lang="tr-TR" sz="2400" dirty="0"/>
              <a:t>’</a:t>
            </a:r>
          </a:p>
        </p:txBody>
      </p:sp>
    </p:spTree>
    <p:extLst>
      <p:ext uri="{BB962C8B-B14F-4D97-AF65-F5344CB8AC3E}">
        <p14:creationId xmlns:p14="http://schemas.microsoft.com/office/powerpoint/2010/main" val="114380389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748937"/>
            <a:ext cx="9246326" cy="4031873"/>
          </a:xfrm>
          <a:prstGeom prst="rect">
            <a:avLst/>
          </a:prstGeom>
        </p:spPr>
        <p:txBody>
          <a:bodyPr wrap="square">
            <a:spAutoFit/>
          </a:bodyPr>
          <a:lstStyle/>
          <a:p>
            <a:r>
              <a:rPr lang="tr-TR" sz="3200" dirty="0" smtClean="0">
                <a:solidFill>
                  <a:srgbClr val="FF0000"/>
                </a:solidFill>
                <a:latin typeface="Adobe Caslon Pro"/>
              </a:rPr>
              <a:t>NOT</a:t>
            </a:r>
          </a:p>
          <a:p>
            <a:r>
              <a:rPr lang="tr-TR" sz="3200" dirty="0" smtClean="0">
                <a:latin typeface="Adobe Caslon Pro"/>
              </a:rPr>
              <a:t>İslam </a:t>
            </a:r>
            <a:r>
              <a:rPr lang="tr-TR" sz="3200" dirty="0">
                <a:latin typeface="Adobe Caslon Pro"/>
              </a:rPr>
              <a:t>dini ise ahiret inancına vurgu yapmıştır. İnsanın öldükten sonra ruhunun </a:t>
            </a:r>
            <a:r>
              <a:rPr lang="tr-TR" sz="3200" dirty="0" smtClean="0">
                <a:latin typeface="Adobe Caslon Pro"/>
              </a:rPr>
              <a:t>yeni bir </a:t>
            </a:r>
            <a:r>
              <a:rPr lang="tr-TR" sz="3200" dirty="0">
                <a:latin typeface="Adobe Caslon Pro"/>
              </a:rPr>
              <a:t>bedene girmesi inancını reddetmiştir. </a:t>
            </a:r>
            <a:endParaRPr lang="tr-TR" sz="3200" dirty="0" smtClean="0">
              <a:latin typeface="Adobe Caslon Pro"/>
            </a:endParaRPr>
          </a:p>
          <a:p>
            <a:r>
              <a:rPr lang="tr-TR" sz="3200" dirty="0" smtClean="0">
                <a:latin typeface="Adobe Caslon Pro"/>
              </a:rPr>
              <a:t>Nitekim Kur’an-ı Kerim’de </a:t>
            </a:r>
            <a:r>
              <a:rPr lang="tr-TR" sz="3200" dirty="0">
                <a:latin typeface="Adobe Caslon Pro"/>
              </a:rPr>
              <a:t>dünya hayatını iyi </a:t>
            </a:r>
            <a:r>
              <a:rPr lang="tr-TR" sz="3200" dirty="0" smtClean="0">
                <a:latin typeface="Adobe Caslon Pro"/>
              </a:rPr>
              <a:t>amellerle geçirmemiş </a:t>
            </a:r>
            <a:r>
              <a:rPr lang="tr-TR" sz="3200" dirty="0">
                <a:latin typeface="Adobe Caslon Pro"/>
              </a:rPr>
              <a:t>kimselerin ölüm geldiğinde bu dünyaya yeniden dönme isteklerinin boş bir </a:t>
            </a:r>
            <a:r>
              <a:rPr lang="tr-TR" sz="3200" dirty="0" smtClean="0">
                <a:latin typeface="Adobe Caslon Pro"/>
              </a:rPr>
              <a:t>arzu olduğu </a:t>
            </a:r>
            <a:r>
              <a:rPr lang="tr-TR" sz="3200" dirty="0">
                <a:latin typeface="Adobe Caslon Pro"/>
              </a:rPr>
              <a:t>vurgulanmıştır.</a:t>
            </a:r>
          </a:p>
        </p:txBody>
      </p:sp>
    </p:spTree>
    <p:extLst>
      <p:ext uri="{BB962C8B-B14F-4D97-AF65-F5344CB8AC3E}">
        <p14:creationId xmlns:p14="http://schemas.microsoft.com/office/powerpoint/2010/main" val="23158554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955964" y="58847"/>
            <a:ext cx="9385069" cy="5262979"/>
          </a:xfrm>
          <a:prstGeom prst="rect">
            <a:avLst/>
          </a:prstGeom>
        </p:spPr>
        <p:txBody>
          <a:bodyPr wrap="square">
            <a:spAutoFit/>
          </a:bodyPr>
          <a:lstStyle/>
          <a:p>
            <a:r>
              <a:rPr lang="tr-TR" sz="2400" dirty="0" smtClean="0">
                <a:solidFill>
                  <a:srgbClr val="FF0000"/>
                </a:solidFill>
              </a:rPr>
              <a:t>SORU</a:t>
            </a:r>
          </a:p>
          <a:p>
            <a:r>
              <a:rPr lang="tr-TR" sz="2400" dirty="0" smtClean="0"/>
              <a:t>Rönesans </a:t>
            </a:r>
            <a:r>
              <a:rPr lang="tr-TR" sz="2400" dirty="0"/>
              <a:t>ve Reform hareketleri</a:t>
            </a:r>
            <a:r>
              <a:rPr lang="tr-TR" sz="2400" dirty="0" smtClean="0"/>
              <a:t>, tabii </a:t>
            </a:r>
            <a:r>
              <a:rPr lang="tr-TR" sz="2400" dirty="0"/>
              <a:t>bilimler ve felsefenin </a:t>
            </a:r>
            <a:r>
              <a:rPr lang="tr-TR" sz="2400" dirty="0" smtClean="0"/>
              <a:t>yenilenen metotları </a:t>
            </a:r>
            <a:r>
              <a:rPr lang="tr-TR" sz="2400" dirty="0"/>
              <a:t>nedeniyle Batı’da </a:t>
            </a:r>
            <a:r>
              <a:rPr lang="tr-TR" sz="2400" dirty="0" smtClean="0"/>
              <a:t>akla bağlı </a:t>
            </a:r>
            <a:r>
              <a:rPr lang="tr-TR" sz="2400" dirty="0"/>
              <a:t>yeni felsefi akımlar doğmuştur</a:t>
            </a:r>
            <a:r>
              <a:rPr lang="tr-TR" sz="2400" dirty="0" smtClean="0"/>
              <a:t>. Aydınlanma </a:t>
            </a:r>
            <a:r>
              <a:rPr lang="tr-TR" sz="2400" dirty="0"/>
              <a:t>hareketiyle </a:t>
            </a:r>
            <a:r>
              <a:rPr lang="tr-TR" sz="2400" dirty="0" smtClean="0"/>
              <a:t>birlikte Tanrı’nın </a:t>
            </a:r>
            <a:r>
              <a:rPr lang="tr-TR" sz="2400" dirty="0"/>
              <a:t>yeryüzüne </a:t>
            </a:r>
            <a:r>
              <a:rPr lang="tr-TR" sz="2400" dirty="0" smtClean="0"/>
              <a:t>müdahalesinin söz </a:t>
            </a:r>
            <a:r>
              <a:rPr lang="tr-TR" sz="2400" dirty="0"/>
              <a:t>konusu olmadığını ve Tanrı </a:t>
            </a:r>
            <a:r>
              <a:rPr lang="tr-TR" sz="2400" dirty="0" smtClean="0"/>
              <a:t>fikrinin ispat </a:t>
            </a:r>
            <a:r>
              <a:rPr lang="tr-TR" sz="2400" dirty="0"/>
              <a:t>edilemeyeceğini öne </a:t>
            </a:r>
            <a:r>
              <a:rPr lang="tr-TR" sz="2400" dirty="0" smtClean="0"/>
              <a:t>süren bu </a:t>
            </a:r>
            <a:r>
              <a:rPr lang="tr-TR" sz="2400" dirty="0"/>
              <a:t>tür akımlar; toplumlarda </a:t>
            </a:r>
            <a:r>
              <a:rPr lang="tr-TR" sz="2400" dirty="0" smtClean="0"/>
              <a:t>ahlaki değerlerin </a:t>
            </a:r>
            <a:r>
              <a:rPr lang="tr-TR" sz="2400" dirty="0"/>
              <a:t>çökmesine, inançsızlığın</a:t>
            </a:r>
          </a:p>
          <a:p>
            <a:r>
              <a:rPr lang="tr-TR" sz="2400" dirty="0"/>
              <a:t>yayılmasına, toplumsal yapının </a:t>
            </a:r>
            <a:r>
              <a:rPr lang="tr-TR" sz="2400" dirty="0" smtClean="0"/>
              <a:t>çözülmesine yol </a:t>
            </a:r>
            <a:r>
              <a:rPr lang="tr-TR" sz="2400" dirty="0"/>
              <a:t>açmıştır. Bu tür </a:t>
            </a:r>
            <a:r>
              <a:rPr lang="tr-TR" sz="2400" dirty="0" smtClean="0"/>
              <a:t>düşünceler zamanla </a:t>
            </a:r>
            <a:r>
              <a:rPr lang="tr-TR" sz="2400" dirty="0"/>
              <a:t>Müslüman </a:t>
            </a:r>
            <a:r>
              <a:rPr lang="tr-TR" sz="2400" dirty="0" smtClean="0"/>
              <a:t>toplumlar arasında </a:t>
            </a:r>
            <a:r>
              <a:rPr lang="tr-TR" sz="2400" dirty="0"/>
              <a:t>da yaygınlaşmıştır. </a:t>
            </a:r>
            <a:r>
              <a:rPr lang="tr-TR" sz="2400" dirty="0" smtClean="0"/>
              <a:t>Modern dönem </a:t>
            </a:r>
            <a:r>
              <a:rPr lang="tr-TR" sz="2400" dirty="0"/>
              <a:t>Yeni </a:t>
            </a:r>
            <a:r>
              <a:rPr lang="tr-TR" sz="2400" dirty="0" err="1"/>
              <a:t>İlm</a:t>
            </a:r>
            <a:r>
              <a:rPr lang="tr-TR" sz="2400" dirty="0"/>
              <a:t>-i Kelam, bu </a:t>
            </a:r>
            <a:r>
              <a:rPr lang="tr-TR" sz="2400" dirty="0" smtClean="0"/>
              <a:t>akımların tutarsızlıklarını </a:t>
            </a:r>
            <a:r>
              <a:rPr lang="tr-TR" sz="2400" dirty="0"/>
              <a:t>göstermeye </a:t>
            </a:r>
            <a:r>
              <a:rPr lang="tr-TR" sz="2400" dirty="0" smtClean="0"/>
              <a:t>ve dine </a:t>
            </a:r>
            <a:r>
              <a:rPr lang="tr-TR" sz="2400" dirty="0"/>
              <a:t>yönelttikleri eleştirileri </a:t>
            </a:r>
            <a:r>
              <a:rPr lang="tr-TR" sz="2400" dirty="0" smtClean="0"/>
              <a:t>cevaplamaya çalışmaktadır</a:t>
            </a:r>
            <a:r>
              <a:rPr lang="tr-TR" sz="2400" dirty="0"/>
              <a:t>.</a:t>
            </a:r>
          </a:p>
          <a:p>
            <a:r>
              <a:rPr lang="tr-TR" sz="2400" dirty="0">
                <a:solidFill>
                  <a:srgbClr val="FF0000"/>
                </a:solidFill>
              </a:rPr>
              <a:t>Aşağıdakilerden hangisi </a:t>
            </a:r>
            <a:r>
              <a:rPr lang="tr-TR" sz="2400" dirty="0" smtClean="0">
                <a:solidFill>
                  <a:srgbClr val="FF0000"/>
                </a:solidFill>
              </a:rPr>
              <a:t>parçada bahsedilen </a:t>
            </a:r>
            <a:r>
              <a:rPr lang="tr-TR" sz="2400" dirty="0">
                <a:solidFill>
                  <a:srgbClr val="FF0000"/>
                </a:solidFill>
              </a:rPr>
              <a:t>akımlardan </a:t>
            </a:r>
            <a:r>
              <a:rPr lang="tr-TR" sz="2400" dirty="0" smtClean="0">
                <a:solidFill>
                  <a:srgbClr val="FF0000"/>
                </a:solidFill>
              </a:rPr>
              <a:t>biri </a:t>
            </a:r>
            <a:r>
              <a:rPr lang="tr-TR" sz="2400" u="sng" dirty="0" smtClean="0">
                <a:solidFill>
                  <a:srgbClr val="FF0000"/>
                </a:solidFill>
              </a:rPr>
              <a:t>değildir</a:t>
            </a:r>
            <a:r>
              <a:rPr lang="tr-TR" sz="2400" u="sng" dirty="0">
                <a:solidFill>
                  <a:srgbClr val="FF0000"/>
                </a:solidFill>
              </a:rPr>
              <a:t>?</a:t>
            </a:r>
          </a:p>
          <a:p>
            <a:r>
              <a:rPr lang="tr-TR" sz="2400" dirty="0"/>
              <a:t>A) Panislamizm </a:t>
            </a:r>
            <a:r>
              <a:rPr lang="tr-TR" sz="2400" dirty="0" smtClean="0"/>
              <a:t>		B</a:t>
            </a:r>
            <a:r>
              <a:rPr lang="tr-TR" sz="2400" dirty="0"/>
              <a:t>) Deizm</a:t>
            </a:r>
          </a:p>
          <a:p>
            <a:r>
              <a:rPr lang="tr-TR" sz="2400" dirty="0"/>
              <a:t>C) Nihilizm </a:t>
            </a:r>
            <a:r>
              <a:rPr lang="tr-TR" sz="2400" dirty="0" smtClean="0"/>
              <a:t>			D</a:t>
            </a:r>
            <a:r>
              <a:rPr lang="tr-TR" sz="2400" dirty="0"/>
              <a:t>) Pozitivizm</a:t>
            </a:r>
          </a:p>
          <a:p>
            <a:r>
              <a:rPr lang="tr-TR" sz="2400" dirty="0"/>
              <a:t>E) Satanizm</a:t>
            </a:r>
          </a:p>
        </p:txBody>
      </p:sp>
    </p:spTree>
    <p:extLst>
      <p:ext uri="{BB962C8B-B14F-4D97-AF65-F5344CB8AC3E}">
        <p14:creationId xmlns:p14="http://schemas.microsoft.com/office/powerpoint/2010/main" val="397747765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27017" y="426720"/>
            <a:ext cx="10563497" cy="5016758"/>
          </a:xfrm>
          <a:prstGeom prst="rect">
            <a:avLst/>
          </a:prstGeom>
        </p:spPr>
        <p:txBody>
          <a:bodyPr wrap="square">
            <a:spAutoFit/>
          </a:bodyPr>
          <a:lstStyle/>
          <a:p>
            <a:r>
              <a:rPr lang="tr-TR" sz="3200" dirty="0">
                <a:solidFill>
                  <a:srgbClr val="FF0000"/>
                </a:solidFill>
                <a:latin typeface="Adobe Caslon Pro"/>
              </a:rPr>
              <a:t>YENİ KELAM İLMİ</a:t>
            </a:r>
          </a:p>
          <a:p>
            <a:r>
              <a:rPr lang="tr-TR" sz="3200" u="sng" dirty="0">
                <a:latin typeface="Adobe Caslon Pro"/>
              </a:rPr>
              <a:t>Yeni </a:t>
            </a:r>
            <a:r>
              <a:rPr lang="tr-TR" sz="3200" u="sng" dirty="0" err="1">
                <a:latin typeface="Adobe Caslon Pro"/>
              </a:rPr>
              <a:t>ilm</a:t>
            </a:r>
            <a:r>
              <a:rPr lang="tr-TR" sz="3200" u="sng" dirty="0">
                <a:latin typeface="Adobe Caslon Pro"/>
              </a:rPr>
              <a:t>-i kelamın temel görüşleri ve dikkat çeken özellikleri şöyle sıralanabilir:</a:t>
            </a:r>
          </a:p>
          <a:p>
            <a:r>
              <a:rPr lang="tr-TR" sz="3200" dirty="0">
                <a:solidFill>
                  <a:srgbClr val="FF0000"/>
                </a:solidFill>
                <a:latin typeface="Adobe Caslon Pro"/>
              </a:rPr>
              <a:t>a. </a:t>
            </a:r>
            <a:r>
              <a:rPr lang="tr-TR" sz="3200" dirty="0">
                <a:latin typeface="Adobe Caslon Pro"/>
              </a:rPr>
              <a:t>Yeni </a:t>
            </a:r>
            <a:r>
              <a:rPr lang="tr-TR" sz="3200" dirty="0" err="1">
                <a:latin typeface="Adobe Caslon Pro"/>
              </a:rPr>
              <a:t>ilm</a:t>
            </a:r>
            <a:r>
              <a:rPr lang="tr-TR" sz="3200" dirty="0">
                <a:latin typeface="Adobe Caslon Pro"/>
              </a:rPr>
              <a:t>-i kelam, bütün şekilleriyle inançsızlığı (ateizm, agnostisizm, </a:t>
            </a:r>
            <a:r>
              <a:rPr lang="tr-TR" sz="3200" dirty="0" err="1" smtClean="0">
                <a:latin typeface="Adobe Caslon Pro"/>
              </a:rPr>
              <a:t>pozitivizm,nihilizm</a:t>
            </a:r>
            <a:r>
              <a:rPr lang="tr-TR" sz="3200" dirty="0" smtClean="0">
                <a:latin typeface="Adobe Caslon Pro"/>
              </a:rPr>
              <a:t> </a:t>
            </a:r>
            <a:r>
              <a:rPr lang="tr-TR" sz="3200" dirty="0">
                <a:latin typeface="Adobe Caslon Pro"/>
              </a:rPr>
              <a:t>vb.) reddetmiş ve dine karşı yapılan her türlü tenkide cevap vermiştir.</a:t>
            </a:r>
          </a:p>
          <a:p>
            <a:r>
              <a:rPr lang="tr-TR" sz="3200" dirty="0">
                <a:solidFill>
                  <a:srgbClr val="FF0000"/>
                </a:solidFill>
                <a:latin typeface="Adobe Caslon Pro"/>
              </a:rPr>
              <a:t>b. </a:t>
            </a:r>
            <a:r>
              <a:rPr lang="tr-TR" sz="3200" dirty="0">
                <a:latin typeface="Adobe Caslon Pro"/>
              </a:rPr>
              <a:t>Geçmişi taklit değil, akıl yürütme ve sağlam bilgi üretmeye öncelik vermiştir.</a:t>
            </a:r>
          </a:p>
          <a:p>
            <a:r>
              <a:rPr lang="tr-TR" sz="3200" dirty="0">
                <a:solidFill>
                  <a:srgbClr val="FF0000"/>
                </a:solidFill>
                <a:latin typeface="Adobe Caslon Pro"/>
              </a:rPr>
              <a:t>c. </a:t>
            </a:r>
            <a:r>
              <a:rPr lang="tr-TR" sz="3200" dirty="0">
                <a:latin typeface="Adobe Caslon Pro"/>
              </a:rPr>
              <a:t>Belli gruplar için geçerli olan yaklaşımlar değil bütün ümmeti dikkate </a:t>
            </a:r>
            <a:r>
              <a:rPr lang="tr-TR" sz="3200" dirty="0" smtClean="0">
                <a:latin typeface="Adobe Caslon Pro"/>
              </a:rPr>
              <a:t>alan yorumlar </a:t>
            </a:r>
            <a:r>
              <a:rPr lang="tr-TR" sz="3200" dirty="0">
                <a:latin typeface="Adobe Caslon Pro"/>
              </a:rPr>
              <a:t>geliştirmiştir.</a:t>
            </a:r>
          </a:p>
        </p:txBody>
      </p:sp>
    </p:spTree>
    <p:extLst>
      <p:ext uri="{BB962C8B-B14F-4D97-AF65-F5344CB8AC3E}">
        <p14:creationId xmlns:p14="http://schemas.microsoft.com/office/powerpoint/2010/main" val="382099159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92183" y="661851"/>
            <a:ext cx="10162903" cy="4031873"/>
          </a:xfrm>
          <a:prstGeom prst="rect">
            <a:avLst/>
          </a:prstGeom>
        </p:spPr>
        <p:txBody>
          <a:bodyPr wrap="square">
            <a:spAutoFit/>
          </a:bodyPr>
          <a:lstStyle/>
          <a:p>
            <a:r>
              <a:rPr lang="tr-TR" sz="3200" dirty="0">
                <a:solidFill>
                  <a:srgbClr val="FF0000"/>
                </a:solidFill>
                <a:latin typeface="Adobe Caslon Pro"/>
              </a:rPr>
              <a:t>d. </a:t>
            </a:r>
            <a:r>
              <a:rPr lang="tr-TR" sz="3200" dirty="0">
                <a:latin typeface="Adobe Caslon Pro"/>
              </a:rPr>
              <a:t>Geçmişten günümüze intikal etmiş bilgiler, </a:t>
            </a:r>
            <a:r>
              <a:rPr lang="tr-TR" sz="3200" dirty="0" smtClean="0">
                <a:latin typeface="Adobe Caslon Pro"/>
              </a:rPr>
              <a:t>Kur’an </a:t>
            </a:r>
            <a:r>
              <a:rPr lang="tr-TR" sz="3200" dirty="0">
                <a:latin typeface="Adobe Caslon Pro"/>
              </a:rPr>
              <a:t>ve sünnetin ilkeleri </a:t>
            </a:r>
            <a:r>
              <a:rPr lang="tr-TR" sz="3200" dirty="0" smtClean="0">
                <a:latin typeface="Adobe Caslon Pro"/>
              </a:rPr>
              <a:t>çerçevesinde yeniden </a:t>
            </a:r>
            <a:r>
              <a:rPr lang="tr-TR" sz="3200" dirty="0">
                <a:latin typeface="Adobe Caslon Pro"/>
              </a:rPr>
              <a:t>ele alınmış, klasik kelam problemleri gözden geçirilip tartışmaya açılmıştır.</a:t>
            </a:r>
          </a:p>
          <a:p>
            <a:r>
              <a:rPr lang="tr-TR" sz="3200" dirty="0">
                <a:solidFill>
                  <a:srgbClr val="FF0000"/>
                </a:solidFill>
                <a:latin typeface="Adobe Caslon Pro"/>
              </a:rPr>
              <a:t>e. </a:t>
            </a:r>
            <a:r>
              <a:rPr lang="tr-TR" sz="3200" dirty="0">
                <a:latin typeface="Adobe Caslon Pro"/>
              </a:rPr>
              <a:t>Klasik dönem kelam eserleri temelde Allah’ın zatı ve sıfatları </a:t>
            </a:r>
            <a:r>
              <a:rPr lang="tr-TR" sz="3200" dirty="0" smtClean="0">
                <a:latin typeface="Adobe Caslon Pro"/>
              </a:rPr>
              <a:t>meselesine yoğunlaşmışken </a:t>
            </a:r>
            <a:r>
              <a:rPr lang="tr-TR" sz="3200" dirty="0">
                <a:latin typeface="Adobe Caslon Pro"/>
              </a:rPr>
              <a:t>yeni dönem kelam ilmi eserleri çağa uygun metotlarla Allah’ın varlığını</a:t>
            </a:r>
          </a:p>
          <a:p>
            <a:r>
              <a:rPr lang="tr-TR" sz="3200" dirty="0">
                <a:latin typeface="Adobe Caslon Pro"/>
              </a:rPr>
              <a:t>ispat üzerinde durmuştur.</a:t>
            </a:r>
          </a:p>
        </p:txBody>
      </p:sp>
    </p:spTree>
    <p:extLst>
      <p:ext uri="{BB962C8B-B14F-4D97-AF65-F5344CB8AC3E}">
        <p14:creationId xmlns:p14="http://schemas.microsoft.com/office/powerpoint/2010/main" val="167412943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92183" y="478971"/>
            <a:ext cx="10276114" cy="4524315"/>
          </a:xfrm>
          <a:prstGeom prst="rect">
            <a:avLst/>
          </a:prstGeom>
        </p:spPr>
        <p:txBody>
          <a:bodyPr wrap="square">
            <a:spAutoFit/>
          </a:bodyPr>
          <a:lstStyle/>
          <a:p>
            <a:r>
              <a:rPr lang="tr-TR" sz="3200" dirty="0">
                <a:latin typeface="Adobe Caslon Pro"/>
              </a:rPr>
              <a:t>Yeni dönem kelam ilminde akaidin temel konularını ilk ele alan eser, </a:t>
            </a:r>
            <a:endParaRPr lang="tr-TR" sz="3200" dirty="0" smtClean="0">
              <a:latin typeface="Adobe Caslon Pro"/>
            </a:endParaRPr>
          </a:p>
          <a:p>
            <a:r>
              <a:rPr lang="tr-TR" sz="3200" dirty="0" err="1" smtClean="0">
                <a:latin typeface="Adobe Caslon Pro"/>
              </a:rPr>
              <a:t>Abdullatif</a:t>
            </a:r>
            <a:r>
              <a:rPr lang="tr-TR" sz="3200" dirty="0" smtClean="0">
                <a:latin typeface="Adobe Caslon Pro"/>
              </a:rPr>
              <a:t> el-</a:t>
            </a:r>
            <a:r>
              <a:rPr lang="tr-TR" sz="3200" dirty="0" err="1" smtClean="0">
                <a:latin typeface="Adobe Caslon Pro"/>
              </a:rPr>
              <a:t>Harpûtî’nin</a:t>
            </a:r>
            <a:r>
              <a:rPr lang="tr-TR" sz="3200" dirty="0" smtClean="0">
                <a:latin typeface="Adobe Caslon Pro"/>
              </a:rPr>
              <a:t> </a:t>
            </a:r>
            <a:r>
              <a:rPr lang="tr-TR" sz="3200" dirty="0">
                <a:latin typeface="Adobe Caslon Pro"/>
              </a:rPr>
              <a:t>“</a:t>
            </a:r>
            <a:r>
              <a:rPr lang="tr-TR" sz="3200" dirty="0" err="1">
                <a:solidFill>
                  <a:srgbClr val="7030A0"/>
                </a:solidFill>
                <a:latin typeface="Adobe Caslon Pro"/>
              </a:rPr>
              <a:t>Tenkîhul</a:t>
            </a:r>
            <a:r>
              <a:rPr lang="tr-TR" sz="3200" dirty="0">
                <a:solidFill>
                  <a:srgbClr val="7030A0"/>
                </a:solidFill>
                <a:latin typeface="Adobe Caslon Pro"/>
              </a:rPr>
              <a:t>-Kelam fi </a:t>
            </a:r>
            <a:r>
              <a:rPr lang="tr-TR" sz="3200" dirty="0" err="1">
                <a:solidFill>
                  <a:srgbClr val="7030A0"/>
                </a:solidFill>
                <a:latin typeface="Adobe Caslon Pro"/>
              </a:rPr>
              <a:t>Akaid</a:t>
            </a:r>
            <a:r>
              <a:rPr lang="tr-TR" sz="3200" dirty="0">
                <a:solidFill>
                  <a:srgbClr val="7030A0"/>
                </a:solidFill>
                <a:latin typeface="Adobe Caslon Pro"/>
              </a:rPr>
              <a:t>-i </a:t>
            </a:r>
            <a:r>
              <a:rPr lang="tr-TR" sz="3200" dirty="0" err="1">
                <a:solidFill>
                  <a:srgbClr val="7030A0"/>
                </a:solidFill>
                <a:latin typeface="Adobe Caslon Pro"/>
              </a:rPr>
              <a:t>Ehl</a:t>
            </a:r>
            <a:r>
              <a:rPr lang="tr-TR" sz="3200" dirty="0">
                <a:solidFill>
                  <a:srgbClr val="7030A0"/>
                </a:solidFill>
                <a:latin typeface="Adobe Caslon Pro"/>
              </a:rPr>
              <a:t>-i İslam</a:t>
            </a:r>
            <a:r>
              <a:rPr lang="tr-TR" sz="3200" dirty="0">
                <a:latin typeface="Adobe Caslon Pro"/>
              </a:rPr>
              <a:t>” (</a:t>
            </a:r>
            <a:r>
              <a:rPr lang="tr-TR" sz="3200" dirty="0" err="1">
                <a:latin typeface="Adobe Caslon Pro"/>
              </a:rPr>
              <a:t>Kelamî</a:t>
            </a:r>
            <a:r>
              <a:rPr lang="tr-TR" sz="3200" dirty="0">
                <a:latin typeface="Adobe Caslon Pro"/>
              </a:rPr>
              <a:t> açıdan İslam İnanç </a:t>
            </a:r>
            <a:r>
              <a:rPr lang="tr-TR" sz="3200" dirty="0" smtClean="0">
                <a:latin typeface="Adobe Caslon Pro"/>
              </a:rPr>
              <a:t>Esasları) adlı </a:t>
            </a:r>
            <a:r>
              <a:rPr lang="tr-TR" sz="3200" dirty="0">
                <a:latin typeface="Adobe Caslon Pro"/>
              </a:rPr>
              <a:t>çalışmasıdır. </a:t>
            </a:r>
            <a:endParaRPr lang="tr-TR" sz="3200" dirty="0" smtClean="0">
              <a:latin typeface="Adobe Caslon Pro"/>
            </a:endParaRPr>
          </a:p>
          <a:p>
            <a:r>
              <a:rPr lang="tr-TR" sz="3200" dirty="0" smtClean="0">
                <a:latin typeface="Adobe Caslon Pro"/>
              </a:rPr>
              <a:t>Bu </a:t>
            </a:r>
            <a:r>
              <a:rPr lang="tr-TR" sz="3200" dirty="0">
                <a:latin typeface="Adobe Caslon Pro"/>
              </a:rPr>
              <a:t>dönemde inkârcı akımları reddeden ve Allah’ın varlığını </a:t>
            </a:r>
            <a:r>
              <a:rPr lang="tr-TR" sz="3200" dirty="0" smtClean="0">
                <a:latin typeface="Adobe Caslon Pro"/>
              </a:rPr>
              <a:t>ispatlamaya yönelik </a:t>
            </a:r>
            <a:r>
              <a:rPr lang="tr-TR" sz="3200" dirty="0">
                <a:latin typeface="Adobe Caslon Pro"/>
              </a:rPr>
              <a:t>kaleme alınmış ilk eser ise </a:t>
            </a:r>
            <a:r>
              <a:rPr lang="tr-TR" sz="3200" dirty="0" err="1">
                <a:latin typeface="Adobe Caslon Pro"/>
              </a:rPr>
              <a:t>Cemaleddin</a:t>
            </a:r>
            <a:r>
              <a:rPr lang="tr-TR" sz="3200" dirty="0">
                <a:latin typeface="Adobe Caslon Pro"/>
              </a:rPr>
              <a:t> </a:t>
            </a:r>
            <a:r>
              <a:rPr lang="tr-TR" sz="3200" dirty="0" err="1">
                <a:latin typeface="Adobe Caslon Pro"/>
              </a:rPr>
              <a:t>Afgânî’nin</a:t>
            </a:r>
            <a:r>
              <a:rPr lang="tr-TR" sz="3200" dirty="0">
                <a:latin typeface="Adobe Caslon Pro"/>
              </a:rPr>
              <a:t> “</a:t>
            </a:r>
            <a:r>
              <a:rPr lang="tr-TR" sz="3200" dirty="0">
                <a:solidFill>
                  <a:srgbClr val="7030A0"/>
                </a:solidFill>
                <a:latin typeface="Adobe Caslon Pro"/>
              </a:rPr>
              <a:t>er-</a:t>
            </a:r>
            <a:r>
              <a:rPr lang="tr-TR" sz="3200" dirty="0" err="1">
                <a:solidFill>
                  <a:srgbClr val="7030A0"/>
                </a:solidFill>
                <a:latin typeface="Adobe Caslon Pro"/>
              </a:rPr>
              <a:t>Red</a:t>
            </a:r>
            <a:r>
              <a:rPr lang="tr-TR" sz="3200" dirty="0">
                <a:solidFill>
                  <a:srgbClr val="7030A0"/>
                </a:solidFill>
                <a:latin typeface="Adobe Caslon Pro"/>
              </a:rPr>
              <a:t> ‘</a:t>
            </a:r>
            <a:r>
              <a:rPr lang="tr-TR" sz="3200" dirty="0" err="1">
                <a:solidFill>
                  <a:srgbClr val="7030A0"/>
                </a:solidFill>
                <a:latin typeface="Adobe Caslon Pro"/>
              </a:rPr>
              <a:t>ale’d-Dehriyyîn</a:t>
            </a:r>
            <a:r>
              <a:rPr lang="tr-TR" sz="3200" dirty="0">
                <a:latin typeface="Adobe Caslon Pro"/>
              </a:rPr>
              <a:t>” (</a:t>
            </a:r>
            <a:r>
              <a:rPr lang="tr-TR" sz="3200" dirty="0" err="1" smtClean="0">
                <a:latin typeface="Adobe Caslon Pro"/>
              </a:rPr>
              <a:t>Tabiatçılığı</a:t>
            </a:r>
            <a:r>
              <a:rPr lang="tr-TR" sz="3200" dirty="0" smtClean="0">
                <a:latin typeface="Adobe Caslon Pro"/>
              </a:rPr>
              <a:t> </a:t>
            </a:r>
            <a:r>
              <a:rPr lang="tr-TR" sz="3200" dirty="0" err="1" smtClean="0">
                <a:latin typeface="Adobe Caslon Pro"/>
              </a:rPr>
              <a:t>Red</a:t>
            </a:r>
            <a:r>
              <a:rPr lang="tr-TR" sz="3200" dirty="0">
                <a:latin typeface="Adobe Caslon Pro"/>
              </a:rPr>
              <a:t>) adlı çalışmasıdır.</a:t>
            </a:r>
          </a:p>
        </p:txBody>
      </p:sp>
    </p:spTree>
    <p:extLst>
      <p:ext uri="{BB962C8B-B14F-4D97-AF65-F5344CB8AC3E}">
        <p14:creationId xmlns:p14="http://schemas.microsoft.com/office/powerpoint/2010/main" val="317158992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592183"/>
            <a:ext cx="10848703" cy="4832092"/>
          </a:xfrm>
          <a:prstGeom prst="rect">
            <a:avLst/>
          </a:prstGeom>
        </p:spPr>
        <p:txBody>
          <a:bodyPr wrap="square">
            <a:spAutoFit/>
          </a:bodyPr>
          <a:lstStyle/>
          <a:p>
            <a:r>
              <a:rPr lang="tr-TR" sz="2800" dirty="0">
                <a:solidFill>
                  <a:srgbClr val="FF0000"/>
                </a:solidFill>
                <a:latin typeface="Adobe Caslon Pro"/>
              </a:rPr>
              <a:t>Yeni Dönem Kelam İlmi </a:t>
            </a:r>
            <a:r>
              <a:rPr lang="tr-TR" sz="2800" dirty="0" smtClean="0">
                <a:solidFill>
                  <a:srgbClr val="FF0000"/>
                </a:solidFill>
                <a:latin typeface="Adobe Caslon Pro"/>
              </a:rPr>
              <a:t>Eserleri</a:t>
            </a:r>
          </a:p>
          <a:p>
            <a:endParaRPr lang="tr-TR" sz="2800" dirty="0">
              <a:solidFill>
                <a:srgbClr val="FF0000"/>
              </a:solidFill>
              <a:latin typeface="Adobe Caslon Pro"/>
            </a:endParaRPr>
          </a:p>
          <a:p>
            <a:r>
              <a:rPr lang="tr-TR" sz="2800" dirty="0" err="1" smtClean="0">
                <a:latin typeface="Adobe Caslon Pro"/>
              </a:rPr>
              <a:t>Abdullatif</a:t>
            </a:r>
            <a:r>
              <a:rPr lang="tr-TR" sz="2800" dirty="0" smtClean="0">
                <a:latin typeface="Adobe Caslon Pro"/>
              </a:rPr>
              <a:t> el-</a:t>
            </a:r>
            <a:r>
              <a:rPr lang="tr-TR" sz="2800" dirty="0" err="1" smtClean="0">
                <a:latin typeface="Adobe Caslon Pro"/>
              </a:rPr>
              <a:t>Harpûtî</a:t>
            </a:r>
            <a:r>
              <a:rPr lang="tr-TR" sz="2800" dirty="0" smtClean="0">
                <a:latin typeface="Adobe Caslon Pro"/>
              </a:rPr>
              <a:t>: </a:t>
            </a:r>
            <a:r>
              <a:rPr lang="tr-TR" sz="2800" dirty="0" err="1">
                <a:latin typeface="Adobe Caslon Pro"/>
              </a:rPr>
              <a:t>Tenkîhul</a:t>
            </a:r>
            <a:r>
              <a:rPr lang="tr-TR" sz="2800" dirty="0">
                <a:latin typeface="Adobe Caslon Pro"/>
              </a:rPr>
              <a:t>-Kelam fi </a:t>
            </a:r>
            <a:r>
              <a:rPr lang="tr-TR" sz="2800" dirty="0" err="1">
                <a:latin typeface="Adobe Caslon Pro"/>
              </a:rPr>
              <a:t>Akaid</a:t>
            </a:r>
            <a:r>
              <a:rPr lang="tr-TR" sz="2800" dirty="0">
                <a:latin typeface="Adobe Caslon Pro"/>
              </a:rPr>
              <a:t>-i </a:t>
            </a:r>
            <a:r>
              <a:rPr lang="tr-TR" sz="2800" dirty="0" err="1">
                <a:latin typeface="Adobe Caslon Pro"/>
              </a:rPr>
              <a:t>Ehl</a:t>
            </a:r>
            <a:r>
              <a:rPr lang="tr-TR" sz="2800" dirty="0">
                <a:latin typeface="Adobe Caslon Pro"/>
              </a:rPr>
              <a:t>-i İslam</a:t>
            </a:r>
          </a:p>
          <a:p>
            <a:r>
              <a:rPr lang="tr-TR" sz="2800" dirty="0" err="1">
                <a:latin typeface="Adobe Caslon Pro"/>
              </a:rPr>
              <a:t>Şehbenderzâde</a:t>
            </a:r>
            <a:r>
              <a:rPr lang="tr-TR" sz="2800" dirty="0">
                <a:latin typeface="Adobe Caslon Pro"/>
              </a:rPr>
              <a:t> Filibeli </a:t>
            </a:r>
            <a:r>
              <a:rPr lang="tr-TR" sz="2800" dirty="0" err="1">
                <a:latin typeface="Adobe Caslon Pro"/>
              </a:rPr>
              <a:t>Ahmed</a:t>
            </a:r>
            <a:r>
              <a:rPr lang="tr-TR" sz="2800" dirty="0">
                <a:latin typeface="Adobe Caslon Pro"/>
              </a:rPr>
              <a:t> </a:t>
            </a:r>
            <a:r>
              <a:rPr lang="tr-TR" sz="2800" dirty="0" smtClean="0">
                <a:latin typeface="Adobe Caslon Pro"/>
              </a:rPr>
              <a:t>Hilmi: </a:t>
            </a:r>
            <a:r>
              <a:rPr lang="tr-TR" sz="2800" dirty="0" err="1">
                <a:latin typeface="Adobe Caslon Pro"/>
              </a:rPr>
              <a:t>Üss</a:t>
            </a:r>
            <a:r>
              <a:rPr lang="tr-TR" sz="2800" dirty="0">
                <a:latin typeface="Adobe Caslon Pro"/>
              </a:rPr>
              <a:t>-i İslam/Yeni </a:t>
            </a:r>
            <a:r>
              <a:rPr lang="tr-TR" sz="2800" dirty="0" err="1">
                <a:latin typeface="Adobe Caslon Pro"/>
              </a:rPr>
              <a:t>Akaid</a:t>
            </a:r>
            <a:endParaRPr lang="tr-TR" sz="2800" dirty="0">
              <a:latin typeface="Adobe Caslon Pro"/>
            </a:endParaRPr>
          </a:p>
          <a:p>
            <a:r>
              <a:rPr lang="tr-TR" sz="2800" dirty="0">
                <a:latin typeface="Adobe Caslon Pro"/>
              </a:rPr>
              <a:t>Muhammed </a:t>
            </a:r>
            <a:r>
              <a:rPr lang="tr-TR" sz="2800" dirty="0" err="1" smtClean="0">
                <a:latin typeface="Adobe Caslon Pro"/>
              </a:rPr>
              <a:t>Abduh</a:t>
            </a:r>
            <a:r>
              <a:rPr lang="tr-TR" sz="2800" dirty="0" smtClean="0">
                <a:latin typeface="Adobe Caslon Pro"/>
              </a:rPr>
              <a:t>: </a:t>
            </a:r>
            <a:r>
              <a:rPr lang="tr-TR" sz="2800" dirty="0" err="1">
                <a:latin typeface="Adobe Caslon Pro"/>
              </a:rPr>
              <a:t>Risâletü’t-Tevhid</a:t>
            </a:r>
            <a:endParaRPr lang="tr-TR" sz="2800" dirty="0">
              <a:latin typeface="Adobe Caslon Pro"/>
            </a:endParaRPr>
          </a:p>
          <a:p>
            <a:r>
              <a:rPr lang="tr-TR" sz="2800" dirty="0">
                <a:latin typeface="Adobe Caslon Pro"/>
              </a:rPr>
              <a:t>Muhammed </a:t>
            </a:r>
            <a:r>
              <a:rPr lang="tr-TR" sz="2800" dirty="0" err="1" smtClean="0">
                <a:latin typeface="Adobe Caslon Pro"/>
              </a:rPr>
              <a:t>İkbal:The</a:t>
            </a:r>
            <a:r>
              <a:rPr lang="tr-TR" sz="2800" dirty="0" smtClean="0">
                <a:latin typeface="Adobe Caslon Pro"/>
              </a:rPr>
              <a:t> </a:t>
            </a:r>
            <a:r>
              <a:rPr lang="tr-TR" sz="2800" dirty="0" err="1">
                <a:latin typeface="Adobe Caslon Pro"/>
              </a:rPr>
              <a:t>Reconstruction</a:t>
            </a:r>
            <a:r>
              <a:rPr lang="tr-TR" sz="2800" dirty="0">
                <a:latin typeface="Adobe Caslon Pro"/>
              </a:rPr>
              <a:t> of </a:t>
            </a:r>
            <a:r>
              <a:rPr lang="tr-TR" sz="2800" dirty="0" err="1">
                <a:latin typeface="Adobe Caslon Pro"/>
              </a:rPr>
              <a:t>Religious</a:t>
            </a:r>
            <a:r>
              <a:rPr lang="tr-TR" sz="2800" dirty="0">
                <a:latin typeface="Adobe Caslon Pro"/>
              </a:rPr>
              <a:t> </a:t>
            </a:r>
            <a:r>
              <a:rPr lang="tr-TR" sz="2800" dirty="0" err="1">
                <a:latin typeface="Adobe Caslon Pro"/>
              </a:rPr>
              <a:t>Thought</a:t>
            </a:r>
            <a:r>
              <a:rPr lang="tr-TR" sz="2800" dirty="0">
                <a:latin typeface="Adobe Caslon Pro"/>
              </a:rPr>
              <a:t> in İslam</a:t>
            </a:r>
          </a:p>
          <a:p>
            <a:r>
              <a:rPr lang="tr-TR" sz="2800" dirty="0" smtClean="0">
                <a:latin typeface="Adobe Caslon Pro"/>
              </a:rPr>
              <a:t>				(</a:t>
            </a:r>
            <a:r>
              <a:rPr lang="tr-TR" sz="2800" dirty="0">
                <a:latin typeface="Adobe Caslon Pro"/>
              </a:rPr>
              <a:t>İslam’da Dinî Düşüncenin Yeniden Doğuşu)</a:t>
            </a:r>
          </a:p>
          <a:p>
            <a:r>
              <a:rPr lang="tr-TR" sz="2800" dirty="0">
                <a:latin typeface="Adobe Caslon Pro"/>
              </a:rPr>
              <a:t>İzmirli İsmail </a:t>
            </a:r>
            <a:r>
              <a:rPr lang="tr-TR" sz="2800" dirty="0" smtClean="0">
                <a:latin typeface="Adobe Caslon Pro"/>
              </a:rPr>
              <a:t>Hakkı: Yeni </a:t>
            </a:r>
            <a:r>
              <a:rPr lang="tr-TR" sz="2800" dirty="0">
                <a:latin typeface="Adobe Caslon Pro"/>
              </a:rPr>
              <a:t>İlmi Kelam</a:t>
            </a:r>
          </a:p>
          <a:p>
            <a:r>
              <a:rPr lang="tr-TR" sz="2800" dirty="0" err="1">
                <a:latin typeface="Adobe Caslon Pro"/>
              </a:rPr>
              <a:t>Cemaleddin</a:t>
            </a:r>
            <a:r>
              <a:rPr lang="tr-TR" sz="2800" dirty="0">
                <a:latin typeface="Adobe Caslon Pro"/>
              </a:rPr>
              <a:t> </a:t>
            </a:r>
            <a:r>
              <a:rPr lang="tr-TR" sz="2800" dirty="0" err="1" smtClean="0">
                <a:latin typeface="Adobe Caslon Pro"/>
              </a:rPr>
              <a:t>Afgânî</a:t>
            </a:r>
            <a:r>
              <a:rPr lang="tr-TR" sz="2800" dirty="0" smtClean="0">
                <a:latin typeface="Adobe Caslon Pro"/>
              </a:rPr>
              <a:t>: </a:t>
            </a:r>
            <a:r>
              <a:rPr lang="tr-TR" sz="2800" dirty="0">
                <a:latin typeface="Adobe Caslon Pro"/>
              </a:rPr>
              <a:t>er-</a:t>
            </a:r>
            <a:r>
              <a:rPr lang="tr-TR" sz="2800" dirty="0" err="1">
                <a:latin typeface="Adobe Caslon Pro"/>
              </a:rPr>
              <a:t>Red</a:t>
            </a:r>
            <a:r>
              <a:rPr lang="tr-TR" sz="2800" dirty="0">
                <a:latin typeface="Adobe Caslon Pro"/>
              </a:rPr>
              <a:t> ‘</a:t>
            </a:r>
            <a:r>
              <a:rPr lang="tr-TR" sz="2800" dirty="0" err="1">
                <a:latin typeface="Adobe Caslon Pro"/>
              </a:rPr>
              <a:t>ale’d-Dehriyyîn</a:t>
            </a:r>
            <a:r>
              <a:rPr lang="tr-TR" sz="2800" dirty="0">
                <a:latin typeface="Adobe Caslon Pro"/>
              </a:rPr>
              <a:t> (</a:t>
            </a:r>
            <a:r>
              <a:rPr lang="tr-TR" sz="2800" dirty="0" err="1">
                <a:latin typeface="Adobe Caslon Pro"/>
              </a:rPr>
              <a:t>Tabiatçılığı</a:t>
            </a:r>
            <a:r>
              <a:rPr lang="tr-TR" sz="2800" dirty="0">
                <a:latin typeface="Adobe Caslon Pro"/>
              </a:rPr>
              <a:t> </a:t>
            </a:r>
            <a:r>
              <a:rPr lang="tr-TR" sz="2800" dirty="0" err="1">
                <a:latin typeface="Adobe Caslon Pro"/>
              </a:rPr>
              <a:t>Red</a:t>
            </a:r>
            <a:r>
              <a:rPr lang="tr-TR" sz="2800" dirty="0">
                <a:latin typeface="Adobe Caslon Pro"/>
              </a:rPr>
              <a:t>)</a:t>
            </a:r>
          </a:p>
          <a:p>
            <a:r>
              <a:rPr lang="tr-TR" sz="2800" dirty="0">
                <a:latin typeface="Adobe Caslon Pro"/>
              </a:rPr>
              <a:t>İsmail Fenni </a:t>
            </a:r>
            <a:r>
              <a:rPr lang="tr-TR" sz="2800" dirty="0" smtClean="0">
                <a:latin typeface="Adobe Caslon Pro"/>
              </a:rPr>
              <a:t>Ertuğrul: </a:t>
            </a:r>
            <a:r>
              <a:rPr lang="tr-TR" sz="2800" dirty="0" err="1">
                <a:latin typeface="Adobe Caslon Pro"/>
              </a:rPr>
              <a:t>Maddiyûn</a:t>
            </a:r>
            <a:r>
              <a:rPr lang="tr-TR" sz="2800" dirty="0">
                <a:latin typeface="Adobe Caslon Pro"/>
              </a:rPr>
              <a:t> Mezhebinin İzmihlâli </a:t>
            </a:r>
            <a:r>
              <a:rPr lang="tr-TR" sz="2800" dirty="0" smtClean="0">
                <a:latin typeface="Adobe Caslon Pro"/>
              </a:rPr>
              <a:t>						(Materyalizmin Çöküşü</a:t>
            </a:r>
            <a:r>
              <a:rPr lang="tr-TR" sz="2800" dirty="0">
                <a:latin typeface="Adobe Caslon Pro"/>
              </a:rPr>
              <a:t>)</a:t>
            </a:r>
          </a:p>
        </p:txBody>
      </p:sp>
    </p:spTree>
    <p:extLst>
      <p:ext uri="{BB962C8B-B14F-4D97-AF65-F5344CB8AC3E}">
        <p14:creationId xmlns:p14="http://schemas.microsoft.com/office/powerpoint/2010/main" val="262560639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27017" y="435429"/>
            <a:ext cx="10964092" cy="5509200"/>
          </a:xfrm>
          <a:prstGeom prst="rect">
            <a:avLst/>
          </a:prstGeom>
        </p:spPr>
        <p:txBody>
          <a:bodyPr wrap="square">
            <a:spAutoFit/>
          </a:bodyPr>
          <a:lstStyle/>
          <a:p>
            <a:pPr algn="ctr"/>
            <a:r>
              <a:rPr lang="tr-TR" sz="3200" dirty="0">
                <a:solidFill>
                  <a:srgbClr val="FF0000"/>
                </a:solidFill>
                <a:latin typeface="Adobe Caslon Pro"/>
              </a:rPr>
              <a:t>DİN VE VİCDAN</a:t>
            </a:r>
          </a:p>
          <a:p>
            <a:r>
              <a:rPr lang="tr-TR" sz="3200" u="sng" dirty="0" smtClean="0">
                <a:latin typeface="Adobe Caslon Pro"/>
              </a:rPr>
              <a:t>İSLAM </a:t>
            </a:r>
            <a:r>
              <a:rPr lang="tr-TR" sz="3200" u="sng" dirty="0">
                <a:latin typeface="Adobe Caslon Pro"/>
              </a:rPr>
              <a:t>VE ÖZGÜRLÜK</a:t>
            </a:r>
          </a:p>
          <a:p>
            <a:r>
              <a:rPr lang="tr-TR" sz="3200" dirty="0">
                <a:latin typeface="Adobe Caslon Pro"/>
              </a:rPr>
              <a:t>Özgürlüğün </a:t>
            </a:r>
            <a:r>
              <a:rPr lang="tr-TR" sz="3200" dirty="0" smtClean="0">
                <a:latin typeface="Adobe Caslon Pro"/>
              </a:rPr>
              <a:t>temeli, </a:t>
            </a:r>
            <a:r>
              <a:rPr lang="tr-TR" sz="3200" dirty="0">
                <a:latin typeface="Adobe Caslon Pro"/>
              </a:rPr>
              <a:t>farklı alternatifler arasında tercihte bulunmaya yani seçim </a:t>
            </a:r>
            <a:r>
              <a:rPr lang="tr-TR" sz="3200" dirty="0" smtClean="0">
                <a:latin typeface="Adobe Caslon Pro"/>
              </a:rPr>
              <a:t>yapmaya dayanır</a:t>
            </a:r>
            <a:r>
              <a:rPr lang="tr-TR" sz="3200" dirty="0">
                <a:latin typeface="Adobe Caslon Pro"/>
              </a:rPr>
              <a:t>. Seçim yapabilmek için özgür bir iradenin, farklı seçeneklerin ve </a:t>
            </a:r>
            <a:r>
              <a:rPr lang="tr-TR" sz="3200" dirty="0" smtClean="0">
                <a:latin typeface="Adobe Caslon Pro"/>
              </a:rPr>
              <a:t>bilincin olması </a:t>
            </a:r>
            <a:r>
              <a:rPr lang="tr-TR" sz="3200" dirty="0">
                <a:latin typeface="Adobe Caslon Pro"/>
              </a:rPr>
              <a:t>gerekir. Seçme işleminden sonra onu gerçekleştirme aşaması (eylem) gelir. </a:t>
            </a:r>
            <a:endParaRPr lang="tr-TR" sz="3200" dirty="0" smtClean="0">
              <a:latin typeface="Adobe Caslon Pro"/>
            </a:endParaRPr>
          </a:p>
          <a:p>
            <a:r>
              <a:rPr lang="tr-TR" sz="3200" dirty="0" smtClean="0">
                <a:latin typeface="Adobe Caslon Pro"/>
              </a:rPr>
              <a:t>İnsan hem </a:t>
            </a:r>
            <a:r>
              <a:rPr lang="tr-TR" sz="3200" dirty="0">
                <a:latin typeface="Adobe Caslon Pro"/>
              </a:rPr>
              <a:t>seçmede hem de eylemde özgür olmalıdır. İslam dini insanın bireysel ve </a:t>
            </a:r>
            <a:r>
              <a:rPr lang="tr-TR" sz="3200" dirty="0" smtClean="0">
                <a:latin typeface="Adobe Caslon Pro"/>
              </a:rPr>
              <a:t>toplumsal alana </a:t>
            </a:r>
            <a:r>
              <a:rPr lang="tr-TR" sz="3200" dirty="0">
                <a:latin typeface="Adobe Caslon Pro"/>
              </a:rPr>
              <a:t>ilişkin tüm hak ve özgürlüklerini tanımış ve koyduğu çeşitli ilkelerle </a:t>
            </a:r>
            <a:r>
              <a:rPr lang="tr-TR" sz="3200" dirty="0" smtClean="0">
                <a:latin typeface="Adobe Caslon Pro"/>
              </a:rPr>
              <a:t>bunları garanti </a:t>
            </a:r>
            <a:r>
              <a:rPr lang="tr-TR" sz="3200" dirty="0">
                <a:latin typeface="Adobe Caslon Pro"/>
              </a:rPr>
              <a:t>altına almıştır.</a:t>
            </a:r>
          </a:p>
        </p:txBody>
      </p:sp>
    </p:spTree>
    <p:extLst>
      <p:ext uri="{BB962C8B-B14F-4D97-AF65-F5344CB8AC3E}">
        <p14:creationId xmlns:p14="http://schemas.microsoft.com/office/powerpoint/2010/main" val="104289661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92182" y="365125"/>
            <a:ext cx="10598331" cy="5509200"/>
          </a:xfrm>
          <a:prstGeom prst="rect">
            <a:avLst/>
          </a:prstGeom>
        </p:spPr>
        <p:txBody>
          <a:bodyPr wrap="square">
            <a:spAutoFit/>
          </a:bodyPr>
          <a:lstStyle/>
          <a:p>
            <a:r>
              <a:rPr lang="tr-TR" sz="3200" dirty="0">
                <a:solidFill>
                  <a:srgbClr val="FF0000"/>
                </a:solidFill>
                <a:latin typeface="Adobe Caslon Pro"/>
              </a:rPr>
              <a:t>DİN SEÇME ÖZGÜRLÜĞÜ</a:t>
            </a:r>
          </a:p>
          <a:p>
            <a:r>
              <a:rPr lang="tr-TR" sz="3200" dirty="0">
                <a:latin typeface="Adobe Caslon Pro"/>
              </a:rPr>
              <a:t>İnanmak, gönüllülük esasına dayanır. O yüzden insanın bir dine inanması, o </a:t>
            </a:r>
            <a:r>
              <a:rPr lang="tr-TR" sz="3200" dirty="0" smtClean="0">
                <a:latin typeface="Adobe Caslon Pro"/>
              </a:rPr>
              <a:t>dinin ilke </a:t>
            </a:r>
            <a:r>
              <a:rPr lang="tr-TR" sz="3200" dirty="0">
                <a:latin typeface="Adobe Caslon Pro"/>
              </a:rPr>
              <a:t>ve kurallarını kabul edip beğendiğini ve gönülden benimsediğini gösterir. </a:t>
            </a:r>
            <a:endParaRPr lang="tr-TR" sz="3200" dirty="0" smtClean="0">
              <a:latin typeface="Adobe Caslon Pro"/>
            </a:endParaRPr>
          </a:p>
          <a:p>
            <a:r>
              <a:rPr lang="tr-TR" sz="3200" dirty="0" smtClean="0">
                <a:latin typeface="Adobe Caslon Pro"/>
              </a:rPr>
              <a:t>Baskı ve zorlama </a:t>
            </a:r>
            <a:r>
              <a:rPr lang="tr-TR" sz="3200" dirty="0">
                <a:latin typeface="Adobe Caslon Pro"/>
              </a:rPr>
              <a:t>sonucu gerçekleşen inanmanın, hakiki ve içten olması düşünülemez. </a:t>
            </a:r>
            <a:r>
              <a:rPr lang="tr-TR" sz="3200" dirty="0" smtClean="0">
                <a:latin typeface="Adobe Caslon Pro"/>
              </a:rPr>
              <a:t>Özgür iradeyle </a:t>
            </a:r>
            <a:r>
              <a:rPr lang="tr-TR" sz="3200" dirty="0">
                <a:latin typeface="Adobe Caslon Pro"/>
              </a:rPr>
              <a:t>tercih edilmemiş ve gönülden benimsenmemiş bir inanç, ikiyüzlülük (</a:t>
            </a:r>
            <a:r>
              <a:rPr lang="tr-TR" sz="3200" dirty="0" smtClean="0">
                <a:latin typeface="Adobe Caslon Pro"/>
              </a:rPr>
              <a:t>nifak) anlamına </a:t>
            </a:r>
            <a:r>
              <a:rPr lang="tr-TR" sz="3200" dirty="0">
                <a:latin typeface="Adobe Caslon Pro"/>
              </a:rPr>
              <a:t>gelir. Allah katında böyle bir inanç değeri görülmemiştir. </a:t>
            </a:r>
            <a:endParaRPr lang="tr-TR" sz="3200" dirty="0" smtClean="0">
              <a:latin typeface="Adobe Caslon Pro"/>
            </a:endParaRPr>
          </a:p>
          <a:p>
            <a:r>
              <a:rPr lang="tr-TR" sz="3200" dirty="0" smtClean="0">
                <a:latin typeface="Adobe Caslon Pro"/>
              </a:rPr>
              <a:t>Bireyler </a:t>
            </a:r>
            <a:r>
              <a:rPr lang="tr-TR" sz="3200" dirty="0">
                <a:latin typeface="Adobe Caslon Pro"/>
              </a:rPr>
              <a:t>herhangi </a:t>
            </a:r>
            <a:r>
              <a:rPr lang="tr-TR" sz="3200" dirty="0" smtClean="0">
                <a:latin typeface="Adobe Caslon Pro"/>
              </a:rPr>
              <a:t>bir zorlamaya </a:t>
            </a:r>
            <a:r>
              <a:rPr lang="tr-TR" sz="3200" dirty="0">
                <a:latin typeface="Adobe Caslon Pro"/>
              </a:rPr>
              <a:t>tabi tutulmadan istediği inancı seçmede özgür bırakılmıştır.</a:t>
            </a:r>
          </a:p>
        </p:txBody>
      </p:sp>
    </p:spTree>
    <p:extLst>
      <p:ext uri="{BB962C8B-B14F-4D97-AF65-F5344CB8AC3E}">
        <p14:creationId xmlns:p14="http://schemas.microsoft.com/office/powerpoint/2010/main" val="413662828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1541417" y="1690688"/>
            <a:ext cx="8987245" cy="3281906"/>
          </a:xfrm>
          <a:prstGeom prst="rect">
            <a:avLst/>
          </a:prstGeom>
        </p:spPr>
      </p:pic>
    </p:spTree>
    <p:extLst>
      <p:ext uri="{BB962C8B-B14F-4D97-AF65-F5344CB8AC3E}">
        <p14:creationId xmlns:p14="http://schemas.microsoft.com/office/powerpoint/2010/main" val="283696153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40229" y="505097"/>
            <a:ext cx="10711542" cy="5170646"/>
          </a:xfrm>
          <a:prstGeom prst="rect">
            <a:avLst/>
          </a:prstGeom>
        </p:spPr>
        <p:txBody>
          <a:bodyPr wrap="square">
            <a:spAutoFit/>
          </a:bodyPr>
          <a:lstStyle/>
          <a:p>
            <a:r>
              <a:rPr lang="tr-TR" sz="3000" dirty="0">
                <a:solidFill>
                  <a:srgbClr val="FF0000"/>
                </a:solidFill>
                <a:latin typeface="Adobe Caslon Pro"/>
              </a:rPr>
              <a:t>DİN İÇİNDE ÖZGÜRLÜK</a:t>
            </a:r>
          </a:p>
          <a:p>
            <a:r>
              <a:rPr lang="tr-TR" sz="3000" dirty="0" smtClean="0">
                <a:latin typeface="Adobe Caslon Pro"/>
              </a:rPr>
              <a:t>İslam, </a:t>
            </a:r>
            <a:r>
              <a:rPr lang="tr-TR" sz="3000" dirty="0">
                <a:latin typeface="Adobe Caslon Pro"/>
              </a:rPr>
              <a:t>din seçmede bireyi serbest bıraktığı gibi din içinde de insana geniş bir </a:t>
            </a:r>
            <a:r>
              <a:rPr lang="tr-TR" sz="3000" dirty="0" smtClean="0">
                <a:latin typeface="Adobe Caslon Pro"/>
              </a:rPr>
              <a:t>özgürlük alanı </a:t>
            </a:r>
            <a:r>
              <a:rPr lang="tr-TR" sz="3000" dirty="0">
                <a:latin typeface="Adobe Caslon Pro"/>
              </a:rPr>
              <a:t>tanımıştır. </a:t>
            </a:r>
            <a:endParaRPr lang="tr-TR" sz="3000" dirty="0" smtClean="0">
              <a:latin typeface="Adobe Caslon Pro"/>
            </a:endParaRPr>
          </a:p>
          <a:p>
            <a:r>
              <a:rPr lang="tr-TR" sz="3000" dirty="0" err="1" smtClean="0">
                <a:latin typeface="Adobe Caslon Pro"/>
              </a:rPr>
              <a:t>İctihad</a:t>
            </a:r>
            <a:r>
              <a:rPr lang="tr-TR" sz="3000" dirty="0">
                <a:latin typeface="Adobe Caslon Pro"/>
              </a:rPr>
              <a:t>, insanın karşılaşacağı yeni problemler karşısında </a:t>
            </a:r>
            <a:r>
              <a:rPr lang="tr-TR" sz="3000" dirty="0" smtClean="0">
                <a:latin typeface="Adobe Caslon Pro"/>
              </a:rPr>
              <a:t>vahyin ışığında </a:t>
            </a:r>
            <a:r>
              <a:rPr lang="tr-TR" sz="3000" dirty="0">
                <a:latin typeface="Adobe Caslon Pro"/>
              </a:rPr>
              <a:t>aklını kullanarak çözümler üretmesi anlamına gelir. </a:t>
            </a:r>
            <a:r>
              <a:rPr lang="tr-TR" sz="3000" dirty="0" err="1">
                <a:latin typeface="Adobe Caslon Pro"/>
              </a:rPr>
              <a:t>İctihadın</a:t>
            </a:r>
            <a:r>
              <a:rPr lang="tr-TR" sz="3000" dirty="0">
                <a:latin typeface="Adobe Caslon Pro"/>
              </a:rPr>
              <a:t> İslam </a:t>
            </a:r>
            <a:r>
              <a:rPr lang="tr-TR" sz="3000" dirty="0" smtClean="0">
                <a:latin typeface="Adobe Caslon Pro"/>
              </a:rPr>
              <a:t>dininde merkezi </a:t>
            </a:r>
            <a:r>
              <a:rPr lang="tr-TR" sz="3000" dirty="0">
                <a:latin typeface="Adobe Caslon Pro"/>
              </a:rPr>
              <a:t>bir öneme sahip olması, İslam’ın, din içerisinde düşünce </a:t>
            </a:r>
            <a:r>
              <a:rPr lang="tr-TR" sz="3000" dirty="0" smtClean="0">
                <a:latin typeface="Adobe Caslon Pro"/>
              </a:rPr>
              <a:t>özgürlüğüne verdiği önemi </a:t>
            </a:r>
            <a:r>
              <a:rPr lang="tr-TR" sz="3000" dirty="0">
                <a:latin typeface="Adobe Caslon Pro"/>
              </a:rPr>
              <a:t>gösterir. </a:t>
            </a:r>
            <a:endParaRPr lang="tr-TR" sz="3000" dirty="0" smtClean="0">
              <a:latin typeface="Adobe Caslon Pro"/>
            </a:endParaRPr>
          </a:p>
          <a:p>
            <a:r>
              <a:rPr lang="tr-TR" sz="3000" dirty="0" smtClean="0">
                <a:latin typeface="Adobe Caslon Pro"/>
              </a:rPr>
              <a:t>Bu </a:t>
            </a:r>
            <a:r>
              <a:rPr lang="tr-TR" sz="3000" dirty="0">
                <a:latin typeface="Adobe Caslon Pro"/>
              </a:rPr>
              <a:t>husus, İslam’ın evrensel din olma özelliği ile doğrudan ilgilidir. </a:t>
            </a:r>
            <a:r>
              <a:rPr lang="tr-TR" sz="3000" dirty="0" smtClean="0">
                <a:latin typeface="Adobe Caslon Pro"/>
              </a:rPr>
              <a:t>Nitekim İslam</a:t>
            </a:r>
            <a:r>
              <a:rPr lang="tr-TR" sz="3000" dirty="0">
                <a:latin typeface="Adobe Caslon Pro"/>
              </a:rPr>
              <a:t>, düşünce özgürlüğüne değer vermesiyle </a:t>
            </a:r>
            <a:r>
              <a:rPr lang="tr-TR" sz="3000" dirty="0" err="1">
                <a:latin typeface="Adobe Caslon Pro"/>
              </a:rPr>
              <a:t>ictihad</a:t>
            </a:r>
            <a:r>
              <a:rPr lang="tr-TR" sz="3000" dirty="0">
                <a:latin typeface="Adobe Caslon Pro"/>
              </a:rPr>
              <a:t> mekanizmasını daima </a:t>
            </a:r>
            <a:r>
              <a:rPr lang="tr-TR" sz="3000" dirty="0" smtClean="0">
                <a:latin typeface="Adobe Caslon Pro"/>
              </a:rPr>
              <a:t>canlı tutmuş </a:t>
            </a:r>
            <a:r>
              <a:rPr lang="tr-TR" sz="3000" dirty="0">
                <a:latin typeface="Adobe Caslon Pro"/>
              </a:rPr>
              <a:t>ve her çağda yaşanabilir/uygulanabilir bir din olma özelliğini sürdürmüştür.</a:t>
            </a:r>
          </a:p>
        </p:txBody>
      </p:sp>
    </p:spTree>
    <p:extLst>
      <p:ext uri="{BB962C8B-B14F-4D97-AF65-F5344CB8AC3E}">
        <p14:creationId xmlns:p14="http://schemas.microsoft.com/office/powerpoint/2010/main" val="323882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306286" y="365125"/>
            <a:ext cx="7837714" cy="646331"/>
          </a:xfrm>
          <a:prstGeom prst="rect">
            <a:avLst/>
          </a:prstGeom>
        </p:spPr>
        <p:txBody>
          <a:bodyPr wrap="square">
            <a:spAutoFit/>
          </a:bodyPr>
          <a:lstStyle/>
          <a:p>
            <a:r>
              <a:rPr lang="tr-TR" sz="3600" dirty="0">
                <a:solidFill>
                  <a:srgbClr val="FF0000"/>
                </a:solidFill>
                <a:latin typeface="Adobe Caslon Pro"/>
              </a:rPr>
              <a:t>ALLAH’IN SIFATLARI VE İSİMLERİ</a:t>
            </a:r>
          </a:p>
        </p:txBody>
      </p:sp>
      <p:sp>
        <p:nvSpPr>
          <p:cNvPr id="4" name="Dikdörtgen 3"/>
          <p:cNvSpPr/>
          <p:nvPr/>
        </p:nvSpPr>
        <p:spPr>
          <a:xfrm>
            <a:off x="990601" y="1284515"/>
            <a:ext cx="9666514" cy="4031873"/>
          </a:xfrm>
          <a:prstGeom prst="rect">
            <a:avLst/>
          </a:prstGeom>
        </p:spPr>
        <p:txBody>
          <a:bodyPr wrap="square">
            <a:spAutoFit/>
          </a:bodyPr>
          <a:lstStyle/>
          <a:p>
            <a:r>
              <a:rPr lang="tr-TR" sz="3200" dirty="0">
                <a:latin typeface="Adobe Caslon Pro"/>
              </a:rPr>
              <a:t>Allah, benzeri ve dengi olmadığından herhangi bir şekilde tasavvur edilemez. </a:t>
            </a:r>
            <a:r>
              <a:rPr lang="tr-TR" sz="3200" dirty="0" smtClean="0">
                <a:latin typeface="Adobe Caslon Pro"/>
              </a:rPr>
              <a:t>O tüm mükemmel sıfatlarla muttasıf, noksan sıfatlardan da münezzehtir.</a:t>
            </a:r>
          </a:p>
          <a:p>
            <a:r>
              <a:rPr lang="tr-TR" sz="3200" dirty="0" smtClean="0">
                <a:latin typeface="Adobe Caslon Pro"/>
              </a:rPr>
              <a:t>O’na ait </a:t>
            </a:r>
            <a:r>
              <a:rPr lang="tr-TR" sz="3200" dirty="0">
                <a:latin typeface="Adobe Caslon Pro"/>
              </a:rPr>
              <a:t>hususi ve kusursuz sıfatlar başkalarına atfedilemez. </a:t>
            </a:r>
            <a:endParaRPr lang="tr-TR" sz="3200" dirty="0" smtClean="0">
              <a:latin typeface="Adobe Caslon Pro"/>
            </a:endParaRPr>
          </a:p>
          <a:p>
            <a:r>
              <a:rPr lang="tr-TR" sz="3200" dirty="0" smtClean="0">
                <a:latin typeface="Adobe Caslon Pro"/>
              </a:rPr>
              <a:t>Allah</a:t>
            </a:r>
            <a:r>
              <a:rPr lang="tr-TR" sz="3200" dirty="0">
                <a:latin typeface="Adobe Caslon Pro"/>
              </a:rPr>
              <a:t>, peygamberler ve </a:t>
            </a:r>
            <a:r>
              <a:rPr lang="tr-TR" sz="3200" dirty="0" smtClean="0">
                <a:latin typeface="Adobe Caslon Pro"/>
              </a:rPr>
              <a:t>kitaplar aracılığıyla </a:t>
            </a:r>
            <a:r>
              <a:rPr lang="tr-TR" sz="3200" dirty="0">
                <a:latin typeface="Adobe Caslon Pro"/>
              </a:rPr>
              <a:t>kendini tanıtmış, bir ve eşsiz olduğunu haber vermiştir.</a:t>
            </a:r>
          </a:p>
        </p:txBody>
      </p:sp>
    </p:spTree>
    <p:extLst>
      <p:ext uri="{BB962C8B-B14F-4D97-AF65-F5344CB8AC3E}">
        <p14:creationId xmlns:p14="http://schemas.microsoft.com/office/powerpoint/2010/main" val="265136040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775063"/>
            <a:ext cx="9997440" cy="4524315"/>
          </a:xfrm>
          <a:prstGeom prst="rect">
            <a:avLst/>
          </a:prstGeom>
        </p:spPr>
        <p:txBody>
          <a:bodyPr wrap="square">
            <a:spAutoFit/>
          </a:bodyPr>
          <a:lstStyle/>
          <a:p>
            <a:r>
              <a:rPr lang="tr-TR" sz="3200" dirty="0">
                <a:latin typeface="Adobe Caslon Pro"/>
              </a:rPr>
              <a:t>İslam’da özellikle insanı sağlık açısından bedenen ve ruhen olumsuz </a:t>
            </a:r>
            <a:r>
              <a:rPr lang="tr-TR" sz="3200" dirty="0" smtClean="0">
                <a:latin typeface="Adobe Caslon Pro"/>
              </a:rPr>
              <a:t>etkileyecek şeyler </a:t>
            </a:r>
            <a:r>
              <a:rPr lang="tr-TR" sz="3200" dirty="0">
                <a:latin typeface="Adobe Caslon Pro"/>
              </a:rPr>
              <a:t>yasak kılınmıştır. Öte yandan İslam’a göre, haram oluşuna delil </a:t>
            </a:r>
            <a:r>
              <a:rPr lang="tr-TR" sz="3200" dirty="0" smtClean="0">
                <a:latin typeface="Adobe Caslon Pro"/>
              </a:rPr>
              <a:t>bulunmadığı sürece </a:t>
            </a:r>
            <a:r>
              <a:rPr lang="tr-TR" sz="3200" dirty="0">
                <a:latin typeface="Adobe Caslon Pro"/>
              </a:rPr>
              <a:t>eşyada asıl olan onun mubah olmasıdır. “</a:t>
            </a:r>
            <a:r>
              <a:rPr lang="tr-TR" sz="3200" dirty="0">
                <a:solidFill>
                  <a:srgbClr val="7030A0"/>
                </a:solidFill>
                <a:latin typeface="Adobe Caslon Pro"/>
              </a:rPr>
              <a:t>Size haram kıldığı şeyleri açıklamıştır”</a:t>
            </a:r>
          </a:p>
          <a:p>
            <a:r>
              <a:rPr lang="tr-TR" sz="3200" dirty="0">
                <a:solidFill>
                  <a:srgbClr val="7030A0"/>
                </a:solidFill>
                <a:latin typeface="Adobe Caslon Pro"/>
              </a:rPr>
              <a:t>(</a:t>
            </a:r>
            <a:r>
              <a:rPr lang="tr-TR" sz="3200" dirty="0" smtClean="0">
                <a:solidFill>
                  <a:srgbClr val="7030A0"/>
                </a:solidFill>
                <a:latin typeface="Adobe Caslon Pro"/>
              </a:rPr>
              <a:t>En’am,6/119</a:t>
            </a:r>
            <a:r>
              <a:rPr lang="tr-TR" sz="3200" dirty="0">
                <a:solidFill>
                  <a:srgbClr val="7030A0"/>
                </a:solidFill>
                <a:latin typeface="Adobe Caslon Pro"/>
              </a:rPr>
              <a:t>) </a:t>
            </a:r>
            <a:r>
              <a:rPr lang="tr-TR" sz="3200" dirty="0">
                <a:latin typeface="Adobe Caslon Pro"/>
              </a:rPr>
              <a:t>ayeti bunu teyit eder. </a:t>
            </a:r>
            <a:endParaRPr lang="tr-TR" sz="3200" dirty="0" smtClean="0">
              <a:latin typeface="Adobe Caslon Pro"/>
            </a:endParaRPr>
          </a:p>
          <a:p>
            <a:r>
              <a:rPr lang="tr-TR" sz="3200" dirty="0" smtClean="0">
                <a:latin typeface="Adobe Caslon Pro"/>
              </a:rPr>
              <a:t>İslam’ın </a:t>
            </a:r>
            <a:r>
              <a:rPr lang="tr-TR" sz="3200" dirty="0">
                <a:latin typeface="Adobe Caslon Pro"/>
              </a:rPr>
              <a:t>bu ilkesi de dinde helal </a:t>
            </a:r>
            <a:r>
              <a:rPr lang="tr-TR" sz="3200" dirty="0" smtClean="0">
                <a:latin typeface="Adobe Caslon Pro"/>
              </a:rPr>
              <a:t>alanının çok </a:t>
            </a:r>
            <a:r>
              <a:rPr lang="tr-TR" sz="3200" dirty="0">
                <a:latin typeface="Adobe Caslon Pro"/>
              </a:rPr>
              <a:t>geniş olduğunu ve insana yaşantısında geniş bir özgürlük alanı tanındığını göstermektedir.</a:t>
            </a:r>
          </a:p>
        </p:txBody>
      </p:sp>
    </p:spTree>
    <p:extLst>
      <p:ext uri="{BB962C8B-B14F-4D97-AF65-F5344CB8AC3E}">
        <p14:creationId xmlns:p14="http://schemas.microsoft.com/office/powerpoint/2010/main" val="413862196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1240837" y="1631000"/>
            <a:ext cx="9710326" cy="3596000"/>
          </a:xfrm>
          <a:prstGeom prst="rect">
            <a:avLst/>
          </a:prstGeom>
        </p:spPr>
      </p:pic>
    </p:spTree>
    <p:extLst>
      <p:ext uri="{BB962C8B-B14F-4D97-AF65-F5344CB8AC3E}">
        <p14:creationId xmlns:p14="http://schemas.microsoft.com/office/powerpoint/2010/main" val="245621818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0560" y="731520"/>
            <a:ext cx="10772503" cy="5016758"/>
          </a:xfrm>
          <a:prstGeom prst="rect">
            <a:avLst/>
          </a:prstGeom>
        </p:spPr>
        <p:txBody>
          <a:bodyPr wrap="square">
            <a:spAutoFit/>
          </a:bodyPr>
          <a:lstStyle/>
          <a:p>
            <a:r>
              <a:rPr lang="tr-TR" sz="3200" dirty="0">
                <a:solidFill>
                  <a:srgbClr val="FF0000"/>
                </a:solidFill>
                <a:latin typeface="Adobe Caslon Pro"/>
              </a:rPr>
              <a:t>LAİKLİK</a:t>
            </a:r>
          </a:p>
          <a:p>
            <a:r>
              <a:rPr lang="tr-TR" sz="3200" dirty="0">
                <a:latin typeface="Adobe Caslon Pro"/>
              </a:rPr>
              <a:t>Dilimize </a:t>
            </a:r>
            <a:r>
              <a:rPr lang="tr-TR" sz="3200" dirty="0" err="1">
                <a:latin typeface="Adobe Caslon Pro"/>
              </a:rPr>
              <a:t>Fransızca’dan</a:t>
            </a:r>
            <a:r>
              <a:rPr lang="tr-TR" sz="3200" dirty="0">
                <a:latin typeface="Adobe Caslon Pro"/>
              </a:rPr>
              <a:t> girmiş olan laiklik, terim olarak “din ile devlet </a:t>
            </a:r>
            <a:r>
              <a:rPr lang="tr-TR" sz="3200" dirty="0" smtClean="0">
                <a:latin typeface="Adobe Caslon Pro"/>
              </a:rPr>
              <a:t>işlerinin birbirinden </a:t>
            </a:r>
            <a:r>
              <a:rPr lang="tr-TR" sz="3200" dirty="0">
                <a:latin typeface="Adobe Caslon Pro"/>
              </a:rPr>
              <a:t>ayrı şekilde yürütülmesidir”. Laik kelimesi ise bir kişinin halktan </a:t>
            </a:r>
            <a:r>
              <a:rPr lang="tr-TR" sz="3200" dirty="0" smtClean="0">
                <a:latin typeface="Adobe Caslon Pro"/>
              </a:rPr>
              <a:t>olduğu yani </a:t>
            </a:r>
            <a:r>
              <a:rPr lang="tr-TR" sz="3200" dirty="0">
                <a:latin typeface="Adobe Caslon Pro"/>
              </a:rPr>
              <a:t>ruhban sınıfına mensup olmadığı anlamına gelir. </a:t>
            </a:r>
            <a:endParaRPr lang="tr-TR" sz="3200" dirty="0" smtClean="0">
              <a:latin typeface="Adobe Caslon Pro"/>
            </a:endParaRPr>
          </a:p>
          <a:p>
            <a:r>
              <a:rPr lang="tr-TR" sz="3200" dirty="0" smtClean="0">
                <a:latin typeface="Adobe Caslon Pro"/>
              </a:rPr>
              <a:t>Laiklik</a:t>
            </a:r>
            <a:r>
              <a:rPr lang="tr-TR" sz="3200" dirty="0">
                <a:latin typeface="Adobe Caslon Pro"/>
              </a:rPr>
              <a:t>, Avrupa’da Hıristiyan </a:t>
            </a:r>
            <a:r>
              <a:rPr lang="tr-TR" sz="3200" dirty="0" smtClean="0">
                <a:latin typeface="Adobe Caslon Pro"/>
              </a:rPr>
              <a:t>din adamlarının </a:t>
            </a:r>
            <a:r>
              <a:rPr lang="tr-TR" sz="3200" dirty="0">
                <a:latin typeface="Adobe Caslon Pro"/>
              </a:rPr>
              <a:t>ve kilisenin uygulamalarına karşı tepkisel bir hareket olarak ortaya </a:t>
            </a:r>
            <a:r>
              <a:rPr lang="tr-TR" sz="3200" dirty="0" smtClean="0">
                <a:latin typeface="Adobe Caslon Pro"/>
              </a:rPr>
              <a:t>çıkmış ve </a:t>
            </a:r>
            <a:r>
              <a:rPr lang="tr-TR" sz="3200" dirty="0">
                <a:latin typeface="Adobe Caslon Pro"/>
              </a:rPr>
              <a:t>Fransız ihtilaliyle doğmuş bir akımdır. Avrupa’da kilise ile siyasi iktidarlar </a:t>
            </a:r>
            <a:r>
              <a:rPr lang="tr-TR" sz="3200" dirty="0" smtClean="0">
                <a:latin typeface="Adobe Caslon Pro"/>
              </a:rPr>
              <a:t>arasındaki çetin </a:t>
            </a:r>
            <a:r>
              <a:rPr lang="tr-TR" sz="3200" dirty="0">
                <a:latin typeface="Adobe Caslon Pro"/>
              </a:rPr>
              <a:t>mücadele 15. yüzyıldan 18. yüzyıla kadar sürmüştür.</a:t>
            </a:r>
          </a:p>
        </p:txBody>
      </p:sp>
    </p:spTree>
    <p:extLst>
      <p:ext uri="{BB962C8B-B14F-4D97-AF65-F5344CB8AC3E}">
        <p14:creationId xmlns:p14="http://schemas.microsoft.com/office/powerpoint/2010/main" val="175492483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01485" y="818606"/>
            <a:ext cx="9771017" cy="4524315"/>
          </a:xfrm>
          <a:prstGeom prst="rect">
            <a:avLst/>
          </a:prstGeom>
        </p:spPr>
        <p:txBody>
          <a:bodyPr wrap="square">
            <a:spAutoFit/>
          </a:bodyPr>
          <a:lstStyle/>
          <a:p>
            <a:r>
              <a:rPr lang="tr-TR" sz="3200" dirty="0">
                <a:solidFill>
                  <a:srgbClr val="FF0000"/>
                </a:solidFill>
                <a:latin typeface="Adobe Caslon Pro"/>
              </a:rPr>
              <a:t>Laikliğin temel ilkeleri şunlardır:</a:t>
            </a:r>
          </a:p>
          <a:p>
            <a:r>
              <a:rPr lang="tr-TR" sz="3200" dirty="0">
                <a:solidFill>
                  <a:srgbClr val="FF0000"/>
                </a:solidFill>
                <a:latin typeface="Adobe Caslon Pro"/>
              </a:rPr>
              <a:t>I. </a:t>
            </a:r>
            <a:r>
              <a:rPr lang="tr-TR" sz="3200" dirty="0">
                <a:latin typeface="Adobe Caslon Pro"/>
              </a:rPr>
              <a:t>Tüm vatandaşların vicdan, ibadet ve din hürriyeti güvence altına alınmalıdır.</a:t>
            </a:r>
          </a:p>
          <a:p>
            <a:r>
              <a:rPr lang="tr-TR" sz="3200" dirty="0">
                <a:solidFill>
                  <a:srgbClr val="FF0000"/>
                </a:solidFill>
                <a:latin typeface="Adobe Caslon Pro"/>
              </a:rPr>
              <a:t>II. </a:t>
            </a:r>
            <a:r>
              <a:rPr lang="tr-TR" sz="3200" dirty="0">
                <a:latin typeface="Adobe Caslon Pro"/>
              </a:rPr>
              <a:t>Yasama, yürütme ve yargı dinsel ilkelere göre düzenlenmemelidir.</a:t>
            </a:r>
          </a:p>
          <a:p>
            <a:r>
              <a:rPr lang="tr-TR" sz="3200" dirty="0">
                <a:solidFill>
                  <a:srgbClr val="FF0000"/>
                </a:solidFill>
                <a:latin typeface="Adobe Caslon Pro"/>
              </a:rPr>
              <a:t>III. </a:t>
            </a:r>
            <a:r>
              <a:rPr lang="tr-TR" sz="3200" dirty="0">
                <a:latin typeface="Adobe Caslon Pro"/>
              </a:rPr>
              <a:t>Dinî kurallar ve kuruluşlar yönetime karışmamalıdır.</a:t>
            </a:r>
          </a:p>
          <a:p>
            <a:r>
              <a:rPr lang="tr-TR" sz="3200" dirty="0">
                <a:solidFill>
                  <a:srgbClr val="FF0000"/>
                </a:solidFill>
                <a:latin typeface="Adobe Caslon Pro"/>
              </a:rPr>
              <a:t>IV. </a:t>
            </a:r>
            <a:r>
              <a:rPr lang="tr-TR" sz="3200" dirty="0">
                <a:latin typeface="Adobe Caslon Pro"/>
              </a:rPr>
              <a:t>Devlet kurumları dinin işlevlerini yerine </a:t>
            </a:r>
            <a:r>
              <a:rPr lang="tr-TR" sz="3200" dirty="0" smtClean="0">
                <a:latin typeface="Adobe Caslon Pro"/>
              </a:rPr>
              <a:t>getirmemelidir.</a:t>
            </a:r>
            <a:endParaRPr lang="tr-TR" sz="3200" dirty="0">
              <a:latin typeface="Adobe Caslon Pro"/>
            </a:endParaRPr>
          </a:p>
        </p:txBody>
      </p:sp>
    </p:spTree>
    <p:extLst>
      <p:ext uri="{BB962C8B-B14F-4D97-AF65-F5344CB8AC3E}">
        <p14:creationId xmlns:p14="http://schemas.microsoft.com/office/powerpoint/2010/main" val="106592750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57943" y="975360"/>
            <a:ext cx="9640388" cy="3046988"/>
          </a:xfrm>
          <a:prstGeom prst="rect">
            <a:avLst/>
          </a:prstGeom>
        </p:spPr>
        <p:txBody>
          <a:bodyPr wrap="square">
            <a:spAutoFit/>
          </a:bodyPr>
          <a:lstStyle/>
          <a:p>
            <a:r>
              <a:rPr lang="tr-TR" sz="3200" dirty="0">
                <a:solidFill>
                  <a:srgbClr val="FF0000"/>
                </a:solidFill>
                <a:latin typeface="Adobe Caslon Pro"/>
              </a:rPr>
              <a:t>V. </a:t>
            </a:r>
            <a:r>
              <a:rPr lang="tr-TR" sz="3200" dirty="0">
                <a:latin typeface="Adobe Caslon Pro"/>
              </a:rPr>
              <a:t>Dinin vicdanlarda özgürce yaşanmasına karışılmamalıdır.</a:t>
            </a:r>
          </a:p>
          <a:p>
            <a:r>
              <a:rPr lang="tr-TR" sz="3200" dirty="0" smtClean="0">
                <a:solidFill>
                  <a:srgbClr val="FF0000"/>
                </a:solidFill>
                <a:latin typeface="Adobe Caslon Pro"/>
              </a:rPr>
              <a:t>VI</a:t>
            </a:r>
            <a:r>
              <a:rPr lang="tr-TR" sz="3200" dirty="0">
                <a:solidFill>
                  <a:srgbClr val="FF0000"/>
                </a:solidFill>
                <a:latin typeface="Adobe Caslon Pro"/>
              </a:rPr>
              <a:t>. </a:t>
            </a:r>
            <a:r>
              <a:rPr lang="tr-TR" sz="3200" dirty="0">
                <a:latin typeface="Adobe Caslon Pro"/>
              </a:rPr>
              <a:t>Farklı din mensuplarına ayrımcılık yapılmaksızın kanun önünde eşit işlem yapılmalıdır.</a:t>
            </a:r>
          </a:p>
          <a:p>
            <a:r>
              <a:rPr lang="tr-TR" sz="3200" dirty="0">
                <a:solidFill>
                  <a:srgbClr val="FF0000"/>
                </a:solidFill>
                <a:latin typeface="Adobe Caslon Pro"/>
              </a:rPr>
              <a:t>VII</a:t>
            </a:r>
            <a:r>
              <a:rPr lang="tr-TR" sz="3200" dirty="0">
                <a:latin typeface="Adobe Caslon Pro"/>
              </a:rPr>
              <a:t>. Din sosyal hayatı düzenleyici bir olgu olarak ön plana çıkarılmamalıdır.</a:t>
            </a:r>
          </a:p>
        </p:txBody>
      </p:sp>
    </p:spTree>
    <p:extLst>
      <p:ext uri="{BB962C8B-B14F-4D97-AF65-F5344CB8AC3E}">
        <p14:creationId xmlns:p14="http://schemas.microsoft.com/office/powerpoint/2010/main" val="111962393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13805" y="531223"/>
            <a:ext cx="10589624" cy="4031873"/>
          </a:xfrm>
          <a:prstGeom prst="rect">
            <a:avLst/>
          </a:prstGeom>
        </p:spPr>
        <p:txBody>
          <a:bodyPr wrap="square">
            <a:spAutoFit/>
          </a:bodyPr>
          <a:lstStyle/>
          <a:p>
            <a:r>
              <a:rPr lang="tr-TR" sz="3200" dirty="0">
                <a:latin typeface="Adobe Caslon Pro"/>
              </a:rPr>
              <a:t>Türkiye’de laiklik önemli bir kavramdır. Laikliğin ülkemizdeki durumu ile ilgili </a:t>
            </a:r>
            <a:r>
              <a:rPr lang="tr-TR" sz="3200" dirty="0" smtClean="0">
                <a:latin typeface="Adobe Caslon Pro"/>
              </a:rPr>
              <a:t>öne çıkan </a:t>
            </a:r>
            <a:r>
              <a:rPr lang="tr-TR" sz="3200" dirty="0">
                <a:latin typeface="Adobe Caslon Pro"/>
              </a:rPr>
              <a:t>hususlar şunlardır:</a:t>
            </a:r>
          </a:p>
          <a:p>
            <a:r>
              <a:rPr lang="tr-TR" sz="3200" dirty="0" smtClean="0">
                <a:solidFill>
                  <a:srgbClr val="FF0000"/>
                </a:solidFill>
                <a:latin typeface="Adobe Caslon Pro"/>
              </a:rPr>
              <a:t>a</a:t>
            </a:r>
            <a:r>
              <a:rPr lang="tr-TR" sz="3200" dirty="0">
                <a:solidFill>
                  <a:srgbClr val="FF0000"/>
                </a:solidFill>
                <a:latin typeface="Adobe Caslon Pro"/>
              </a:rPr>
              <a:t>. </a:t>
            </a:r>
            <a:r>
              <a:rPr lang="tr-TR" sz="3200" dirty="0">
                <a:latin typeface="Adobe Caslon Pro"/>
              </a:rPr>
              <a:t>Laiklik Türkiye Cumhuriyeti devletinin ilk Anayasasında yer almamıştır.</a:t>
            </a:r>
          </a:p>
          <a:p>
            <a:r>
              <a:rPr lang="tr-TR" sz="3200" dirty="0">
                <a:solidFill>
                  <a:srgbClr val="FF0000"/>
                </a:solidFill>
                <a:latin typeface="Adobe Caslon Pro"/>
              </a:rPr>
              <a:t>b. </a:t>
            </a:r>
            <a:r>
              <a:rPr lang="tr-TR" sz="3200" dirty="0">
                <a:latin typeface="Adobe Caslon Pro"/>
              </a:rPr>
              <a:t>Sonraki yıllarda yönetimde alınan birçok kararda belirleyici bir ilke olmuştur.</a:t>
            </a:r>
          </a:p>
          <a:p>
            <a:r>
              <a:rPr lang="tr-TR" sz="3200" dirty="0">
                <a:solidFill>
                  <a:srgbClr val="FF0000"/>
                </a:solidFill>
                <a:latin typeface="Adobe Caslon Pro"/>
              </a:rPr>
              <a:t>c. </a:t>
            </a:r>
            <a:r>
              <a:rPr lang="tr-TR" sz="3200" dirty="0">
                <a:latin typeface="Adobe Caslon Pro"/>
              </a:rPr>
              <a:t>Laiklik ilkesi, Atatürk inkılaplarının temelini oluşturur.</a:t>
            </a:r>
          </a:p>
          <a:p>
            <a:r>
              <a:rPr lang="tr-TR" sz="3200" dirty="0">
                <a:solidFill>
                  <a:srgbClr val="FF0000"/>
                </a:solidFill>
                <a:latin typeface="Adobe Caslon Pro"/>
              </a:rPr>
              <a:t>d. </a:t>
            </a:r>
            <a:r>
              <a:rPr lang="tr-TR" sz="3200" dirty="0">
                <a:latin typeface="Adobe Caslon Pro"/>
              </a:rPr>
              <a:t>Laiklik ilkesi gereği, 1924 yılında halifelik kaldırılmıştır.</a:t>
            </a:r>
          </a:p>
        </p:txBody>
      </p:sp>
    </p:spTree>
    <p:extLst>
      <p:ext uri="{BB962C8B-B14F-4D97-AF65-F5344CB8AC3E}">
        <p14:creationId xmlns:p14="http://schemas.microsoft.com/office/powerpoint/2010/main" val="277569745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14103" y="1018903"/>
            <a:ext cx="10093234" cy="4678204"/>
          </a:xfrm>
          <a:prstGeom prst="rect">
            <a:avLst/>
          </a:prstGeom>
        </p:spPr>
        <p:txBody>
          <a:bodyPr wrap="square">
            <a:spAutoFit/>
          </a:bodyPr>
          <a:lstStyle/>
          <a:p>
            <a:r>
              <a:rPr lang="tr-TR" sz="3200" dirty="0">
                <a:solidFill>
                  <a:srgbClr val="FF0000"/>
                </a:solidFill>
                <a:latin typeface="Adobe Caslon Pro"/>
              </a:rPr>
              <a:t>e. </a:t>
            </a:r>
            <a:r>
              <a:rPr lang="tr-TR" sz="3200" dirty="0">
                <a:latin typeface="Adobe Caslon Pro"/>
              </a:rPr>
              <a:t>1928 yılında ise Anayasadaki “Devletin dini İslam dinidir.” maddesi kaldırılmıştır.</a:t>
            </a:r>
          </a:p>
          <a:p>
            <a:r>
              <a:rPr lang="tr-TR" sz="3200" dirty="0">
                <a:solidFill>
                  <a:srgbClr val="FF0000"/>
                </a:solidFill>
                <a:latin typeface="Adobe Caslon Pro"/>
              </a:rPr>
              <a:t>f. </a:t>
            </a:r>
            <a:r>
              <a:rPr lang="tr-TR" sz="3200" dirty="0">
                <a:latin typeface="Adobe Caslon Pro"/>
              </a:rPr>
              <a:t>1937 yılında ise Türkiye Cumhuriyeti’nin laik bir devlet olduğu Anayasa’da </a:t>
            </a:r>
            <a:r>
              <a:rPr lang="tr-TR" sz="3200" dirty="0" smtClean="0">
                <a:latin typeface="Adobe Caslon Pro"/>
              </a:rPr>
              <a:t>yazılı olarak </a:t>
            </a:r>
            <a:r>
              <a:rPr lang="tr-TR" sz="3200" dirty="0">
                <a:latin typeface="Adobe Caslon Pro"/>
              </a:rPr>
              <a:t>belirtilmiştir</a:t>
            </a:r>
            <a:r>
              <a:rPr lang="tr-TR" sz="3200" dirty="0" smtClean="0">
                <a:latin typeface="Adobe Caslon Pro"/>
              </a:rPr>
              <a:t>.</a:t>
            </a:r>
          </a:p>
          <a:p>
            <a:endParaRPr lang="tr-TR" sz="3200" dirty="0">
              <a:latin typeface="Adobe Caslon Pro"/>
            </a:endParaRPr>
          </a:p>
          <a:p>
            <a:endParaRPr lang="tr-TR" sz="1000" dirty="0">
              <a:latin typeface="Adobe Caslon Pro"/>
            </a:endParaRPr>
          </a:p>
          <a:p>
            <a:r>
              <a:rPr lang="tr-TR" sz="3200" dirty="0" smtClean="0">
                <a:solidFill>
                  <a:srgbClr val="FF0000"/>
                </a:solidFill>
                <a:latin typeface="Adobe Caslon Pro"/>
              </a:rPr>
              <a:t>BİLGİ NOTU </a:t>
            </a:r>
            <a:r>
              <a:rPr lang="tr-TR" sz="3200" dirty="0">
                <a:solidFill>
                  <a:srgbClr val="FF0000"/>
                </a:solidFill>
                <a:latin typeface="Adobe Caslon Pro"/>
              </a:rPr>
              <a:t>!</a:t>
            </a:r>
          </a:p>
          <a:p>
            <a:r>
              <a:rPr lang="tr-TR" sz="3200" dirty="0">
                <a:latin typeface="Adobe Caslon Pro"/>
              </a:rPr>
              <a:t>Ortaçağ Avrupa’da kilise otoritesine içeriden ilk başkaldırıyı gerçekleştiren Martin </a:t>
            </a:r>
            <a:r>
              <a:rPr lang="tr-TR" sz="3200" dirty="0" smtClean="0">
                <a:latin typeface="Adobe Caslon Pro"/>
              </a:rPr>
              <a:t>Luther (ö</a:t>
            </a:r>
            <a:r>
              <a:rPr lang="tr-TR" sz="3200" dirty="0">
                <a:latin typeface="Adobe Caslon Pro"/>
              </a:rPr>
              <a:t>. 1546)’</a:t>
            </a:r>
            <a:r>
              <a:rPr lang="tr-TR" sz="3200" dirty="0" err="1">
                <a:latin typeface="Adobe Caslon Pro"/>
              </a:rPr>
              <a:t>dir</a:t>
            </a:r>
            <a:r>
              <a:rPr lang="tr-TR" sz="3200" dirty="0">
                <a:latin typeface="Adobe Caslon Pro"/>
              </a:rPr>
              <a:t>. </a:t>
            </a:r>
            <a:endParaRPr lang="tr-TR" sz="3200" dirty="0" smtClean="0">
              <a:latin typeface="Adobe Caslon Pro"/>
            </a:endParaRPr>
          </a:p>
          <a:p>
            <a:r>
              <a:rPr lang="tr-TR" sz="3200" dirty="0" smtClean="0">
                <a:latin typeface="Adobe Caslon Pro"/>
              </a:rPr>
              <a:t>O</a:t>
            </a:r>
            <a:r>
              <a:rPr lang="tr-TR" sz="3200" dirty="0">
                <a:latin typeface="Adobe Caslon Pro"/>
              </a:rPr>
              <a:t>, Protestanlık mezhebinin de öncüsü olmuştur.</a:t>
            </a:r>
          </a:p>
        </p:txBody>
      </p:sp>
    </p:spTree>
    <p:extLst>
      <p:ext uri="{BB962C8B-B14F-4D97-AF65-F5344CB8AC3E}">
        <p14:creationId xmlns:p14="http://schemas.microsoft.com/office/powerpoint/2010/main" val="1020842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0559" y="452846"/>
            <a:ext cx="9614263" cy="5016758"/>
          </a:xfrm>
          <a:prstGeom prst="rect">
            <a:avLst/>
          </a:prstGeom>
        </p:spPr>
        <p:txBody>
          <a:bodyPr wrap="square">
            <a:spAutoFit/>
          </a:bodyPr>
          <a:lstStyle/>
          <a:p>
            <a:r>
              <a:rPr lang="tr-TR" sz="3200" dirty="0" err="1">
                <a:solidFill>
                  <a:srgbClr val="FF0000"/>
                </a:solidFill>
                <a:latin typeface="Adobe Caslon Pro"/>
              </a:rPr>
              <a:t>Subûti</a:t>
            </a:r>
            <a:r>
              <a:rPr lang="tr-TR" sz="3200" dirty="0">
                <a:solidFill>
                  <a:srgbClr val="FF0000"/>
                </a:solidFill>
                <a:latin typeface="Adobe Caslon Pro"/>
              </a:rPr>
              <a:t> </a:t>
            </a:r>
            <a:r>
              <a:rPr lang="tr-TR" sz="3200" dirty="0" smtClean="0">
                <a:solidFill>
                  <a:srgbClr val="FF0000"/>
                </a:solidFill>
                <a:latin typeface="Adobe Caslon Pro"/>
              </a:rPr>
              <a:t>Sıfatlar: </a:t>
            </a:r>
            <a:r>
              <a:rPr lang="tr-TR" sz="3200" dirty="0" smtClean="0">
                <a:latin typeface="Adobe Caslon Pro"/>
              </a:rPr>
              <a:t>(sekiz tanedir)</a:t>
            </a:r>
            <a:endParaRPr lang="tr-TR" sz="3200" dirty="0">
              <a:latin typeface="Adobe Caslon Pro"/>
            </a:endParaRPr>
          </a:p>
          <a:p>
            <a:r>
              <a:rPr lang="tr-TR" sz="3200" dirty="0" smtClean="0">
                <a:solidFill>
                  <a:srgbClr val="FF0000"/>
                </a:solidFill>
                <a:latin typeface="Adobe Caslon Pro"/>
              </a:rPr>
              <a:t>Hayat:</a:t>
            </a:r>
          </a:p>
          <a:p>
            <a:r>
              <a:rPr lang="tr-TR" sz="3200" dirty="0" smtClean="0">
                <a:latin typeface="Adobe Caslon Pro"/>
              </a:rPr>
              <a:t>Allah’ın </a:t>
            </a:r>
            <a:r>
              <a:rPr lang="tr-TR" sz="3200" dirty="0">
                <a:latin typeface="Adobe Caslon Pro"/>
              </a:rPr>
              <a:t>hayat sâhibi olması demektir. O, diridir. Hayatı, mahlûkların hayatına benzemez.</a:t>
            </a:r>
          </a:p>
          <a:p>
            <a:r>
              <a:rPr lang="tr-TR" sz="3200" dirty="0">
                <a:latin typeface="Adobe Caslon Pro"/>
              </a:rPr>
              <a:t>Zatına mahsus olan hayat, ezelî ve ebedidir</a:t>
            </a:r>
            <a:r>
              <a:rPr lang="tr-TR" sz="3200" dirty="0" smtClean="0">
                <a:latin typeface="Adobe Caslon Pro"/>
              </a:rPr>
              <a:t>.</a:t>
            </a:r>
          </a:p>
          <a:p>
            <a:endParaRPr lang="tr-TR" sz="3200" dirty="0">
              <a:latin typeface="Adobe Caslon Pro"/>
            </a:endParaRPr>
          </a:p>
          <a:p>
            <a:r>
              <a:rPr lang="tr-TR" sz="3200" dirty="0" smtClean="0">
                <a:solidFill>
                  <a:srgbClr val="FF0000"/>
                </a:solidFill>
                <a:latin typeface="Adobe Caslon Pro"/>
              </a:rPr>
              <a:t>İlim:</a:t>
            </a:r>
          </a:p>
          <a:p>
            <a:r>
              <a:rPr lang="tr-TR" sz="3200" dirty="0" smtClean="0">
                <a:latin typeface="Adobe Caslon Pro"/>
              </a:rPr>
              <a:t>Allah’ın </a:t>
            </a:r>
            <a:r>
              <a:rPr lang="tr-TR" sz="3200" dirty="0">
                <a:latin typeface="Adobe Caslon Pro"/>
              </a:rPr>
              <a:t>her şeyi bilmesi, ilminin her şeyi kuşatması demektir. Allah, her şeyi bilir. </a:t>
            </a:r>
            <a:r>
              <a:rPr lang="tr-TR" sz="3200" dirty="0" smtClean="0">
                <a:latin typeface="Adobe Caslon Pro"/>
              </a:rPr>
              <a:t>O’nun bilmesi mahlûkatın </a:t>
            </a:r>
            <a:r>
              <a:rPr lang="tr-TR" sz="3200" dirty="0">
                <a:latin typeface="Adobe Caslon Pro"/>
              </a:rPr>
              <a:t>bilmesi gibi değildir.</a:t>
            </a:r>
          </a:p>
        </p:txBody>
      </p:sp>
    </p:spTree>
    <p:extLst>
      <p:ext uri="{BB962C8B-B14F-4D97-AF65-F5344CB8AC3E}">
        <p14:creationId xmlns:p14="http://schemas.microsoft.com/office/powerpoint/2010/main" val="780460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7063314" cy="2123658"/>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II:</a:t>
            </a:r>
          </a:p>
          <a:p>
            <a:r>
              <a:rPr lang="tr-TR" sz="4400" b="1" dirty="0" smtClean="0">
                <a:solidFill>
                  <a:srgbClr val="C00000"/>
                </a:solidFill>
                <a:latin typeface="Adobe Caslon Pro" panose="0205050205050A020403" pitchFamily="18" charset="-94"/>
                <a:ea typeface="Adobe Myungjo Std M" panose="02020600000000000000" pitchFamily="18" charset="-128"/>
              </a:rPr>
              <a:t>İMAN </a:t>
            </a:r>
            <a:r>
              <a:rPr lang="tr-TR" sz="4400" b="1" dirty="0">
                <a:solidFill>
                  <a:srgbClr val="C00000"/>
                </a:solidFill>
                <a:latin typeface="Adobe Caslon Pro" panose="0205050205050A020403" pitchFamily="18" charset="-94"/>
                <a:ea typeface="Adobe Myungjo Std M" panose="02020600000000000000" pitchFamily="18" charset="-128"/>
              </a:rPr>
              <a:t>ESASLARI VE GÜNÜMÜZDE KELAM İLMİ</a:t>
            </a: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22811" y="548640"/>
            <a:ext cx="8421189" cy="5509200"/>
          </a:xfrm>
          <a:prstGeom prst="rect">
            <a:avLst/>
          </a:prstGeom>
        </p:spPr>
        <p:txBody>
          <a:bodyPr wrap="square">
            <a:spAutoFit/>
          </a:bodyPr>
          <a:lstStyle/>
          <a:p>
            <a:r>
              <a:rPr lang="tr-TR" sz="3200" dirty="0" smtClean="0">
                <a:solidFill>
                  <a:srgbClr val="FF0000"/>
                </a:solidFill>
                <a:latin typeface="Adobe Caslon Pro"/>
              </a:rPr>
              <a:t>Semi:</a:t>
            </a:r>
          </a:p>
          <a:p>
            <a:r>
              <a:rPr lang="tr-TR" sz="3200" dirty="0" smtClean="0">
                <a:latin typeface="Adobe Caslon Pro"/>
              </a:rPr>
              <a:t> </a:t>
            </a:r>
            <a:r>
              <a:rPr lang="tr-TR" sz="3200" dirty="0">
                <a:latin typeface="Adobe Caslon Pro"/>
              </a:rPr>
              <a:t>Allah’ın her şeyi işitmesidir. Allah, vasıtasız işitir. İşitmesi, kulların işitmesine benzemez</a:t>
            </a:r>
            <a:r>
              <a:rPr lang="tr-TR" sz="3200" dirty="0" smtClean="0">
                <a:latin typeface="Adobe Caslon Pro"/>
              </a:rPr>
              <a:t>.</a:t>
            </a:r>
          </a:p>
          <a:p>
            <a:endParaRPr lang="tr-TR" sz="3200" dirty="0">
              <a:latin typeface="Adobe Caslon Pro"/>
            </a:endParaRPr>
          </a:p>
          <a:p>
            <a:r>
              <a:rPr lang="tr-TR" sz="3200" dirty="0" smtClean="0">
                <a:solidFill>
                  <a:srgbClr val="FF0000"/>
                </a:solidFill>
                <a:latin typeface="Adobe Caslon Pro"/>
              </a:rPr>
              <a:t>Basar:</a:t>
            </a:r>
          </a:p>
          <a:p>
            <a:r>
              <a:rPr lang="tr-TR" sz="3200" dirty="0" smtClean="0">
                <a:latin typeface="Adobe Caslon Pro"/>
              </a:rPr>
              <a:t> </a:t>
            </a:r>
            <a:r>
              <a:rPr lang="tr-TR" sz="3200" dirty="0">
                <a:latin typeface="Adobe Caslon Pro"/>
              </a:rPr>
              <a:t>Allah’ın her şeyi görmesidir. Allah, aletsiz ve şartsız görür. Görmesi göz ile değildir</a:t>
            </a:r>
            <a:r>
              <a:rPr lang="tr-TR" sz="3200" dirty="0" smtClean="0">
                <a:latin typeface="Adobe Caslon Pro"/>
              </a:rPr>
              <a:t>.</a:t>
            </a:r>
          </a:p>
          <a:p>
            <a:endParaRPr lang="tr-TR" sz="3200" dirty="0">
              <a:latin typeface="Adobe Caslon Pro"/>
            </a:endParaRPr>
          </a:p>
          <a:p>
            <a:r>
              <a:rPr lang="tr-TR" sz="3200" dirty="0" smtClean="0">
                <a:solidFill>
                  <a:srgbClr val="FF0000"/>
                </a:solidFill>
                <a:latin typeface="Adobe Caslon Pro"/>
              </a:rPr>
              <a:t>İrade:</a:t>
            </a:r>
          </a:p>
          <a:p>
            <a:r>
              <a:rPr lang="tr-TR" sz="3200" dirty="0" smtClean="0">
                <a:latin typeface="Adobe Caslon Pro"/>
              </a:rPr>
              <a:t> </a:t>
            </a:r>
            <a:r>
              <a:rPr lang="tr-TR" sz="3200" dirty="0">
                <a:latin typeface="Adobe Caslon Pro"/>
              </a:rPr>
              <a:t>Allah’ın dilemesi vardır. Dilediğini yaratır. Her şey Onun dilemesi ile var olur.</a:t>
            </a:r>
          </a:p>
        </p:txBody>
      </p:sp>
    </p:spTree>
    <p:extLst>
      <p:ext uri="{BB962C8B-B14F-4D97-AF65-F5344CB8AC3E}">
        <p14:creationId xmlns:p14="http://schemas.microsoft.com/office/powerpoint/2010/main" val="197195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57646" y="365125"/>
            <a:ext cx="8386354" cy="5509200"/>
          </a:xfrm>
          <a:prstGeom prst="rect">
            <a:avLst/>
          </a:prstGeom>
        </p:spPr>
        <p:txBody>
          <a:bodyPr wrap="square">
            <a:spAutoFit/>
          </a:bodyPr>
          <a:lstStyle/>
          <a:p>
            <a:r>
              <a:rPr lang="tr-TR" sz="3200" dirty="0" smtClean="0">
                <a:solidFill>
                  <a:srgbClr val="FF0000"/>
                </a:solidFill>
                <a:latin typeface="Adobe Caslon Pro"/>
              </a:rPr>
              <a:t>Kudret:</a:t>
            </a:r>
          </a:p>
          <a:p>
            <a:r>
              <a:rPr lang="tr-TR" sz="3200" dirty="0" smtClean="0">
                <a:latin typeface="Adobe Caslon Pro"/>
              </a:rPr>
              <a:t> </a:t>
            </a:r>
            <a:r>
              <a:rPr lang="tr-TR" sz="3200" dirty="0">
                <a:latin typeface="Adobe Caslon Pro"/>
              </a:rPr>
              <a:t>Allah’ın, her şeye gücü yeter. </a:t>
            </a:r>
            <a:r>
              <a:rPr lang="tr-TR" sz="3200" dirty="0" smtClean="0">
                <a:latin typeface="Adobe Caslon Pro"/>
              </a:rPr>
              <a:t>Mutlak güç sahibidir. Hiçbir </a:t>
            </a:r>
            <a:r>
              <a:rPr lang="tr-TR" sz="3200" dirty="0">
                <a:latin typeface="Adobe Caslon Pro"/>
              </a:rPr>
              <a:t>şey </a:t>
            </a:r>
            <a:r>
              <a:rPr lang="tr-TR" sz="3200" dirty="0" smtClean="0">
                <a:latin typeface="Adobe Caslon Pro"/>
              </a:rPr>
              <a:t>O’na </a:t>
            </a:r>
            <a:r>
              <a:rPr lang="tr-TR" sz="3200" dirty="0">
                <a:latin typeface="Adobe Caslon Pro"/>
              </a:rPr>
              <a:t>güç </a:t>
            </a:r>
            <a:r>
              <a:rPr lang="tr-TR" sz="3200" dirty="0" smtClean="0">
                <a:latin typeface="Adobe Caslon Pro"/>
              </a:rPr>
              <a:t>yetiremez.</a:t>
            </a:r>
            <a:br>
              <a:rPr lang="tr-TR" sz="3200" dirty="0" smtClean="0">
                <a:latin typeface="Adobe Caslon Pro"/>
              </a:rPr>
            </a:br>
            <a:endParaRPr lang="tr-TR" sz="1600" dirty="0">
              <a:latin typeface="Adobe Caslon Pro"/>
            </a:endParaRPr>
          </a:p>
          <a:p>
            <a:r>
              <a:rPr lang="tr-TR" sz="3200" dirty="0" smtClean="0">
                <a:solidFill>
                  <a:srgbClr val="FF0000"/>
                </a:solidFill>
                <a:latin typeface="Adobe Caslon Pro"/>
              </a:rPr>
              <a:t>Kelam:</a:t>
            </a:r>
          </a:p>
          <a:p>
            <a:r>
              <a:rPr lang="tr-TR" sz="3200" dirty="0" smtClean="0">
                <a:latin typeface="Adobe Caslon Pro"/>
              </a:rPr>
              <a:t> </a:t>
            </a:r>
            <a:r>
              <a:rPr lang="tr-TR" sz="3200" dirty="0">
                <a:latin typeface="Adobe Caslon Pro"/>
              </a:rPr>
              <a:t>Allah’ın harfe ve sese muhtaç olmadan konuşması demektir. Allah’ın söylemesi alet, </a:t>
            </a:r>
            <a:r>
              <a:rPr lang="tr-TR" sz="3200" dirty="0" smtClean="0">
                <a:latin typeface="Adobe Caslon Pro"/>
              </a:rPr>
              <a:t>harfler, sesler </a:t>
            </a:r>
            <a:r>
              <a:rPr lang="tr-TR" sz="3200" dirty="0">
                <a:latin typeface="Adobe Caslon Pro"/>
              </a:rPr>
              <a:t>ve dil ile değildir</a:t>
            </a:r>
            <a:r>
              <a:rPr lang="tr-TR" sz="3200" dirty="0" smtClean="0">
                <a:latin typeface="Adobe Caslon Pro"/>
              </a:rPr>
              <a:t>.</a:t>
            </a:r>
          </a:p>
          <a:p>
            <a:endParaRPr lang="tr-TR" sz="1600" dirty="0">
              <a:latin typeface="Adobe Caslon Pro"/>
            </a:endParaRPr>
          </a:p>
          <a:p>
            <a:r>
              <a:rPr lang="tr-TR" sz="3200" dirty="0" smtClean="0">
                <a:solidFill>
                  <a:srgbClr val="FF0000"/>
                </a:solidFill>
                <a:latin typeface="Adobe Caslon Pro"/>
              </a:rPr>
              <a:t>Tekvin:</a:t>
            </a:r>
          </a:p>
          <a:p>
            <a:r>
              <a:rPr lang="tr-TR" sz="3200" dirty="0" smtClean="0">
                <a:latin typeface="Adobe Caslon Pro"/>
              </a:rPr>
              <a:t> </a:t>
            </a:r>
            <a:r>
              <a:rPr lang="tr-TR" sz="3200" dirty="0">
                <a:latin typeface="Adobe Caslon Pro"/>
              </a:rPr>
              <a:t>Allah’ın yaratıcı olmasıdır. </a:t>
            </a:r>
            <a:r>
              <a:rPr lang="tr-TR" sz="3200" dirty="0" smtClean="0">
                <a:latin typeface="Adobe Caslon Pro"/>
              </a:rPr>
              <a:t>O’ndan </a:t>
            </a:r>
            <a:r>
              <a:rPr lang="tr-TR" sz="3200" dirty="0">
                <a:latin typeface="Adobe Caslon Pro"/>
              </a:rPr>
              <a:t>başka yaratıcı yoktur. Her şeyi O yaratır.</a:t>
            </a:r>
          </a:p>
        </p:txBody>
      </p:sp>
    </p:spTree>
    <p:extLst>
      <p:ext uri="{BB962C8B-B14F-4D97-AF65-F5344CB8AC3E}">
        <p14:creationId xmlns:p14="http://schemas.microsoft.com/office/powerpoint/2010/main" val="991249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53143" y="557349"/>
            <a:ext cx="9675223" cy="5016758"/>
          </a:xfrm>
          <a:prstGeom prst="rect">
            <a:avLst/>
          </a:prstGeom>
        </p:spPr>
        <p:txBody>
          <a:bodyPr wrap="square">
            <a:spAutoFit/>
          </a:bodyPr>
          <a:lstStyle/>
          <a:p>
            <a:r>
              <a:rPr lang="tr-TR" sz="3200" u="sng" dirty="0">
                <a:solidFill>
                  <a:srgbClr val="FF0000"/>
                </a:solidFill>
                <a:latin typeface="Adobe Caslon Pro"/>
              </a:rPr>
              <a:t>Zatî </a:t>
            </a:r>
            <a:r>
              <a:rPr lang="tr-TR" sz="3200" u="sng" dirty="0" smtClean="0">
                <a:solidFill>
                  <a:srgbClr val="FF0000"/>
                </a:solidFill>
                <a:latin typeface="Adobe Caslon Pro"/>
              </a:rPr>
              <a:t>Sıfatlar:</a:t>
            </a:r>
          </a:p>
          <a:p>
            <a:r>
              <a:rPr lang="tr-TR" sz="3200" dirty="0" smtClean="0">
                <a:latin typeface="Adobe Caslon Pro"/>
              </a:rPr>
              <a:t>	</a:t>
            </a:r>
            <a:r>
              <a:rPr lang="tr-TR" sz="3200" dirty="0" err="1" smtClean="0">
                <a:latin typeface="Adobe Caslon Pro"/>
              </a:rPr>
              <a:t>Zâti</a:t>
            </a:r>
            <a:r>
              <a:rPr lang="tr-TR" sz="3200" dirty="0" smtClean="0">
                <a:latin typeface="Adobe Caslon Pro"/>
              </a:rPr>
              <a:t> sıfatlar altı tanedir.</a:t>
            </a:r>
            <a:endParaRPr lang="tr-TR" sz="3200" dirty="0">
              <a:latin typeface="Adobe Caslon Pro"/>
            </a:endParaRPr>
          </a:p>
          <a:p>
            <a:r>
              <a:rPr lang="tr-TR" sz="3200" dirty="0" err="1">
                <a:solidFill>
                  <a:srgbClr val="FF0000"/>
                </a:solidFill>
                <a:latin typeface="Adobe Caslon Pro"/>
              </a:rPr>
              <a:t>Vücud</a:t>
            </a:r>
            <a:r>
              <a:rPr lang="tr-TR" sz="3200" dirty="0">
                <a:latin typeface="Adobe Caslon Pro"/>
              </a:rPr>
              <a:t>: </a:t>
            </a:r>
            <a:endParaRPr lang="tr-TR" sz="3200" dirty="0" smtClean="0">
              <a:latin typeface="Adobe Caslon Pro"/>
            </a:endParaRPr>
          </a:p>
          <a:p>
            <a:r>
              <a:rPr lang="tr-TR" sz="3200" dirty="0" smtClean="0">
                <a:latin typeface="Adobe Caslon Pro"/>
              </a:rPr>
              <a:t>Allah </a:t>
            </a:r>
            <a:r>
              <a:rPr lang="tr-TR" sz="3200" dirty="0">
                <a:latin typeface="Adobe Caslon Pro"/>
              </a:rPr>
              <a:t>Teâlâ’nın var olduğunu ifade eder. Allah vardır. Varlığı ezelîdir. </a:t>
            </a:r>
            <a:r>
              <a:rPr lang="tr-TR" sz="3200" dirty="0" err="1">
                <a:latin typeface="Adobe Caslon Pro"/>
              </a:rPr>
              <a:t>Vâcib-ül</a:t>
            </a:r>
            <a:r>
              <a:rPr lang="tr-TR" sz="3200" dirty="0">
                <a:latin typeface="Adobe Caslon Pro"/>
              </a:rPr>
              <a:t> </a:t>
            </a:r>
            <a:r>
              <a:rPr lang="tr-TR" sz="3200" dirty="0" err="1" smtClean="0">
                <a:latin typeface="Adobe Caslon Pro"/>
              </a:rPr>
              <a:t>Vücud’dür</a:t>
            </a:r>
            <a:r>
              <a:rPr lang="tr-TR" sz="3200" dirty="0" smtClean="0">
                <a:latin typeface="Adobe Caslon Pro"/>
              </a:rPr>
              <a:t>, yani </a:t>
            </a:r>
            <a:r>
              <a:rPr lang="tr-TR" sz="3200" dirty="0">
                <a:latin typeface="Adobe Caslon Pro"/>
              </a:rPr>
              <a:t>varlığı </a:t>
            </a:r>
            <a:r>
              <a:rPr lang="tr-TR" sz="3200" dirty="0" smtClean="0">
                <a:latin typeface="Adobe Caslon Pro"/>
              </a:rPr>
              <a:t>zorunludur.</a:t>
            </a:r>
          </a:p>
          <a:p>
            <a:endParaRPr lang="tr-TR" sz="3200" dirty="0">
              <a:latin typeface="Adobe Caslon Pro"/>
            </a:endParaRPr>
          </a:p>
          <a:p>
            <a:r>
              <a:rPr lang="tr-TR" sz="3200" dirty="0" smtClean="0">
                <a:solidFill>
                  <a:srgbClr val="FF0000"/>
                </a:solidFill>
                <a:latin typeface="Adobe Caslon Pro"/>
              </a:rPr>
              <a:t>Kıdem:</a:t>
            </a:r>
          </a:p>
          <a:p>
            <a:r>
              <a:rPr lang="tr-TR" sz="3200" dirty="0" smtClean="0">
                <a:latin typeface="Adobe Caslon Pro"/>
              </a:rPr>
              <a:t> </a:t>
            </a:r>
            <a:r>
              <a:rPr lang="tr-TR" sz="3200" dirty="0">
                <a:latin typeface="Adobe Caslon Pro"/>
              </a:rPr>
              <a:t>Allah Teâlâ’nın varlığının başlangıcı olmamasıdır. Allah’ın varlığının evveli yoktur.</a:t>
            </a:r>
          </a:p>
        </p:txBody>
      </p:sp>
    </p:spTree>
    <p:extLst>
      <p:ext uri="{BB962C8B-B14F-4D97-AF65-F5344CB8AC3E}">
        <p14:creationId xmlns:p14="http://schemas.microsoft.com/office/powerpoint/2010/main" val="295131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31520" y="679269"/>
            <a:ext cx="10032274" cy="4031873"/>
          </a:xfrm>
          <a:prstGeom prst="rect">
            <a:avLst/>
          </a:prstGeom>
        </p:spPr>
        <p:txBody>
          <a:bodyPr wrap="square">
            <a:spAutoFit/>
          </a:bodyPr>
          <a:lstStyle/>
          <a:p>
            <a:r>
              <a:rPr lang="tr-TR" sz="3200" dirty="0" smtClean="0">
                <a:solidFill>
                  <a:srgbClr val="FF0000"/>
                </a:solidFill>
                <a:latin typeface="Adobe Caslon Pro"/>
              </a:rPr>
              <a:t>Beka:</a:t>
            </a:r>
          </a:p>
          <a:p>
            <a:r>
              <a:rPr lang="tr-TR" sz="3200" dirty="0" smtClean="0">
                <a:latin typeface="Adobe Caslon Pro"/>
              </a:rPr>
              <a:t> </a:t>
            </a:r>
            <a:r>
              <a:rPr lang="tr-TR" sz="3200" dirty="0">
                <a:latin typeface="Adobe Caslon Pro"/>
              </a:rPr>
              <a:t>Allah Teâlâ’nın varlığının sonu olmaması, daima var bulunmasıdır. Allah’ın </a:t>
            </a:r>
            <a:r>
              <a:rPr lang="tr-TR" sz="3200" dirty="0" smtClean="0">
                <a:latin typeface="Adobe Caslon Pro"/>
              </a:rPr>
              <a:t>varlığının sonu </a:t>
            </a:r>
            <a:r>
              <a:rPr lang="tr-TR" sz="3200" dirty="0">
                <a:latin typeface="Adobe Caslon Pro"/>
              </a:rPr>
              <a:t>yoktur. O, hiç yok olmaz</a:t>
            </a:r>
            <a:r>
              <a:rPr lang="tr-TR" sz="3200" dirty="0" smtClean="0">
                <a:latin typeface="Adobe Caslon Pro"/>
              </a:rPr>
              <a:t>.</a:t>
            </a:r>
          </a:p>
          <a:p>
            <a:endParaRPr lang="tr-TR" sz="3200" dirty="0">
              <a:latin typeface="Adobe Caslon Pro"/>
            </a:endParaRPr>
          </a:p>
          <a:p>
            <a:r>
              <a:rPr lang="tr-TR" sz="3200" dirty="0" smtClean="0">
                <a:solidFill>
                  <a:srgbClr val="FF0000"/>
                </a:solidFill>
                <a:latin typeface="Adobe Caslon Pro"/>
              </a:rPr>
              <a:t>Vahdaniyet: </a:t>
            </a:r>
          </a:p>
          <a:p>
            <a:r>
              <a:rPr lang="tr-TR" sz="3200" dirty="0" smtClean="0">
                <a:latin typeface="Adobe Caslon Pro"/>
              </a:rPr>
              <a:t>Allah </a:t>
            </a:r>
            <a:r>
              <a:rPr lang="tr-TR" sz="3200" dirty="0">
                <a:latin typeface="Adobe Caslon Pro"/>
              </a:rPr>
              <a:t>Teâlâ’nın bir olması demektir. Allah’ın zatında, sıfatlarında ve işlerinde ortağı</a:t>
            </a:r>
            <a:r>
              <a:rPr lang="tr-TR" sz="3200" dirty="0" smtClean="0">
                <a:latin typeface="Adobe Caslon Pro"/>
              </a:rPr>
              <a:t>, benzeri </a:t>
            </a:r>
            <a:r>
              <a:rPr lang="tr-TR" sz="3200" dirty="0">
                <a:latin typeface="Adobe Caslon Pro"/>
              </a:rPr>
              <a:t>yoktur.</a:t>
            </a:r>
          </a:p>
        </p:txBody>
      </p:sp>
    </p:spTree>
    <p:extLst>
      <p:ext uri="{BB962C8B-B14F-4D97-AF65-F5344CB8AC3E}">
        <p14:creationId xmlns:p14="http://schemas.microsoft.com/office/powerpoint/2010/main" val="302331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18309" y="592184"/>
            <a:ext cx="10903131" cy="5016758"/>
          </a:xfrm>
          <a:prstGeom prst="rect">
            <a:avLst/>
          </a:prstGeom>
        </p:spPr>
        <p:txBody>
          <a:bodyPr wrap="square">
            <a:spAutoFit/>
          </a:bodyPr>
          <a:lstStyle/>
          <a:p>
            <a:r>
              <a:rPr lang="tr-TR" sz="3200" dirty="0" err="1" smtClean="0">
                <a:solidFill>
                  <a:srgbClr val="FF0000"/>
                </a:solidFill>
                <a:latin typeface="Adobe Caslon Pro"/>
              </a:rPr>
              <a:t>Muhalefetün</a:t>
            </a:r>
            <a:r>
              <a:rPr lang="tr-TR" sz="3200" dirty="0" smtClean="0">
                <a:solidFill>
                  <a:srgbClr val="FF0000"/>
                </a:solidFill>
                <a:latin typeface="Adobe Caslon Pro"/>
              </a:rPr>
              <a:t> </a:t>
            </a:r>
            <a:r>
              <a:rPr lang="tr-TR" sz="3200" dirty="0" err="1" smtClean="0">
                <a:solidFill>
                  <a:srgbClr val="FF0000"/>
                </a:solidFill>
                <a:latin typeface="Adobe Caslon Pro"/>
              </a:rPr>
              <a:t>lil</a:t>
            </a:r>
            <a:r>
              <a:rPr lang="tr-TR" sz="3200" dirty="0" smtClean="0">
                <a:solidFill>
                  <a:srgbClr val="FF0000"/>
                </a:solidFill>
                <a:latin typeface="Adobe Caslon Pro"/>
              </a:rPr>
              <a:t>-havadis</a:t>
            </a:r>
            <a:r>
              <a:rPr lang="tr-TR" sz="3200" dirty="0">
                <a:solidFill>
                  <a:srgbClr val="FF0000"/>
                </a:solidFill>
                <a:latin typeface="Adobe Caslon Pro"/>
              </a:rPr>
              <a:t>:</a:t>
            </a:r>
          </a:p>
          <a:p>
            <a:r>
              <a:rPr lang="tr-TR" sz="3200" dirty="0">
                <a:latin typeface="Adobe Caslon Pro"/>
              </a:rPr>
              <a:t>Allah Teâlâ’nın sonradan vücut bulan varlıklara benzememesi demektir. Allah, </a:t>
            </a:r>
            <a:r>
              <a:rPr lang="tr-TR" sz="3200" dirty="0" smtClean="0">
                <a:latin typeface="Adobe Caslon Pro"/>
              </a:rPr>
              <a:t>zatında ve </a:t>
            </a:r>
            <a:r>
              <a:rPr lang="tr-TR" sz="3200" dirty="0">
                <a:latin typeface="Adobe Caslon Pro"/>
              </a:rPr>
              <a:t>sıfatlarında hiçbir mahlûkun zât ve sıfatlarına benzemez</a:t>
            </a:r>
            <a:r>
              <a:rPr lang="tr-TR" sz="3200" dirty="0" smtClean="0">
                <a:latin typeface="Adobe Caslon Pro"/>
              </a:rPr>
              <a:t>.</a:t>
            </a:r>
          </a:p>
          <a:p>
            <a:endParaRPr lang="tr-TR" sz="3200" dirty="0">
              <a:latin typeface="Adobe Caslon Pro"/>
            </a:endParaRPr>
          </a:p>
          <a:p>
            <a:r>
              <a:rPr lang="tr-TR" sz="3200" dirty="0" smtClean="0">
                <a:solidFill>
                  <a:srgbClr val="FF0000"/>
                </a:solidFill>
                <a:latin typeface="Adobe Caslon Pro"/>
              </a:rPr>
              <a:t>Kıyam </a:t>
            </a:r>
            <a:r>
              <a:rPr lang="tr-TR" sz="3200" dirty="0" err="1" smtClean="0">
                <a:solidFill>
                  <a:srgbClr val="FF0000"/>
                </a:solidFill>
                <a:latin typeface="Adobe Caslon Pro"/>
              </a:rPr>
              <a:t>bi-nefsihi</a:t>
            </a:r>
            <a:r>
              <a:rPr lang="tr-TR" sz="3200" dirty="0" smtClean="0">
                <a:solidFill>
                  <a:srgbClr val="FF0000"/>
                </a:solidFill>
                <a:latin typeface="Adobe Caslon Pro"/>
              </a:rPr>
              <a:t>:</a:t>
            </a:r>
            <a:endParaRPr lang="tr-TR" sz="3200" dirty="0">
              <a:solidFill>
                <a:srgbClr val="FF0000"/>
              </a:solidFill>
              <a:latin typeface="Adobe Caslon Pro"/>
            </a:endParaRPr>
          </a:p>
          <a:p>
            <a:r>
              <a:rPr lang="tr-TR" sz="3200" dirty="0">
                <a:latin typeface="Adobe Caslon Pro"/>
              </a:rPr>
              <a:t>Allah Teâlâ’nın, başka bir varlığa ve hiçbir mekâna muhtaç olmadan zatı ile </a:t>
            </a:r>
            <a:r>
              <a:rPr lang="tr-TR" sz="3200" dirty="0" smtClean="0">
                <a:latin typeface="Adobe Caslon Pro"/>
              </a:rPr>
              <a:t>kaim olması </a:t>
            </a:r>
            <a:r>
              <a:rPr lang="tr-TR" sz="3200" dirty="0">
                <a:latin typeface="Adobe Caslon Pro"/>
              </a:rPr>
              <a:t>demektir. Allah, zatı ile kaimdir. Mekâna muhtaç değildir. Madde ve mekân</a:t>
            </a:r>
          </a:p>
          <a:p>
            <a:r>
              <a:rPr lang="tr-TR" sz="3200" dirty="0">
                <a:latin typeface="Adobe Caslon Pro"/>
              </a:rPr>
              <a:t>yok iken O var idi. O, her türlü ihtiyaçtan münezzehtir.</a:t>
            </a:r>
          </a:p>
        </p:txBody>
      </p:sp>
    </p:spTree>
    <p:extLst>
      <p:ext uri="{BB962C8B-B14F-4D97-AF65-F5344CB8AC3E}">
        <p14:creationId xmlns:p14="http://schemas.microsoft.com/office/powerpoint/2010/main" val="36063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4" name="Dikdörtgen 3"/>
          <p:cNvSpPr/>
          <p:nvPr/>
        </p:nvSpPr>
        <p:spPr>
          <a:xfrm>
            <a:off x="1149531" y="931818"/>
            <a:ext cx="8708572" cy="4401205"/>
          </a:xfrm>
          <a:prstGeom prst="rect">
            <a:avLst/>
          </a:prstGeom>
        </p:spPr>
        <p:txBody>
          <a:bodyPr wrap="square">
            <a:spAutoFit/>
          </a:bodyPr>
          <a:lstStyle/>
          <a:p>
            <a:r>
              <a:rPr lang="tr-TR" sz="2800" dirty="0" smtClean="0">
                <a:solidFill>
                  <a:srgbClr val="FF0000"/>
                </a:solidFill>
                <a:latin typeface="Adobe Caslon Pro" panose="0205050205050A020403"/>
              </a:rPr>
              <a:t>SORU</a:t>
            </a:r>
          </a:p>
          <a:p>
            <a:r>
              <a:rPr lang="tr-TR" sz="2800" dirty="0" smtClean="0">
                <a:latin typeface="Adobe Caslon Pro" panose="0205050205050A020403"/>
              </a:rPr>
              <a:t>Allah’ın her türlü eksikliklerden ve noksanlıklardan uzak olduğunu ifade etmek için kullanılan terim aşağıdakilerden hangisidir?</a:t>
            </a:r>
          </a:p>
          <a:p>
            <a:endParaRPr lang="tr-TR" sz="2800" dirty="0" smtClean="0">
              <a:latin typeface="Adobe Caslon Pro" panose="0205050205050A020403"/>
            </a:endParaRPr>
          </a:p>
          <a:p>
            <a:pPr marL="457200" indent="-457200">
              <a:buAutoNum type="alphaUcParenR"/>
            </a:pPr>
            <a:r>
              <a:rPr lang="tr-TR" sz="2800" dirty="0" smtClean="0">
                <a:latin typeface="Adobe Caslon Pro" panose="0205050205050A020403"/>
              </a:rPr>
              <a:t>Teşbih</a:t>
            </a:r>
          </a:p>
          <a:p>
            <a:pPr marL="457200" indent="-457200">
              <a:buAutoNum type="alphaUcParenR"/>
            </a:pPr>
            <a:r>
              <a:rPr lang="tr-TR" sz="2800" dirty="0" err="1" smtClean="0">
                <a:latin typeface="Adobe Caslon Pro" panose="0205050205050A020403"/>
              </a:rPr>
              <a:t>Tecsim</a:t>
            </a:r>
            <a:endParaRPr lang="tr-TR" sz="2800" dirty="0" smtClean="0">
              <a:latin typeface="Adobe Caslon Pro" panose="0205050205050A020403"/>
            </a:endParaRPr>
          </a:p>
          <a:p>
            <a:pPr marL="457200" indent="-457200">
              <a:buAutoNum type="alphaUcParenR"/>
            </a:pPr>
            <a:r>
              <a:rPr lang="tr-TR" sz="2800" dirty="0" smtClean="0">
                <a:latin typeface="Adobe Caslon Pro" panose="0205050205050A020403"/>
              </a:rPr>
              <a:t>Tenzih</a:t>
            </a:r>
          </a:p>
          <a:p>
            <a:pPr marL="457200" indent="-457200">
              <a:buAutoNum type="alphaUcParenR"/>
            </a:pPr>
            <a:r>
              <a:rPr lang="tr-TR" sz="2800" dirty="0" err="1" smtClean="0">
                <a:latin typeface="Adobe Caslon Pro" panose="0205050205050A020403"/>
              </a:rPr>
              <a:t>Tevhid</a:t>
            </a:r>
            <a:endParaRPr lang="tr-TR" sz="2800" dirty="0" smtClean="0">
              <a:latin typeface="Adobe Caslon Pro" panose="0205050205050A020403"/>
            </a:endParaRPr>
          </a:p>
          <a:p>
            <a:pPr marL="457200" indent="-457200">
              <a:buAutoNum type="alphaUcParenR"/>
            </a:pPr>
            <a:r>
              <a:rPr lang="tr-TR" sz="2800" dirty="0" smtClean="0">
                <a:latin typeface="Adobe Caslon Pro" panose="0205050205050A020403"/>
              </a:rPr>
              <a:t>Tevfik</a:t>
            </a:r>
            <a:endParaRPr lang="tr-TR" sz="2800" dirty="0">
              <a:latin typeface="Adobe Caslon Pro" panose="0205050205050A020403"/>
            </a:endParaRPr>
          </a:p>
        </p:txBody>
      </p:sp>
    </p:spTree>
    <p:extLst>
      <p:ext uri="{BB962C8B-B14F-4D97-AF65-F5344CB8AC3E}">
        <p14:creationId xmlns:p14="http://schemas.microsoft.com/office/powerpoint/2010/main" val="375426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4" name="Dikdörtgen 3"/>
          <p:cNvSpPr/>
          <p:nvPr/>
        </p:nvSpPr>
        <p:spPr>
          <a:xfrm>
            <a:off x="1149531" y="931818"/>
            <a:ext cx="8577943" cy="3416320"/>
          </a:xfrm>
          <a:prstGeom prst="rect">
            <a:avLst/>
          </a:prstGeom>
        </p:spPr>
        <p:txBody>
          <a:bodyPr wrap="square">
            <a:spAutoFit/>
          </a:bodyPr>
          <a:lstStyle/>
          <a:p>
            <a:r>
              <a:rPr lang="tr-TR" sz="2400" dirty="0" smtClean="0">
                <a:solidFill>
                  <a:srgbClr val="FF0000"/>
                </a:solidFill>
                <a:latin typeface="Adobe Caslon Pro" panose="0205050205050A020403"/>
              </a:rPr>
              <a:t>FİİLİ SIFATLAR</a:t>
            </a:r>
          </a:p>
          <a:p>
            <a:r>
              <a:rPr lang="tr-TR" sz="2400" dirty="0" smtClean="0">
                <a:latin typeface="Adobe Caslon Pro" panose="0205050205050A020403"/>
              </a:rPr>
              <a:t>Fiili Sıfatlar, Allah’ın alem ile olan münasebetini ve tasarruflarının tamamını ifade eden sıfatlardır. Bu sıfatları belli bir sayıyla sınırlamak mümkün değildir. </a:t>
            </a:r>
          </a:p>
          <a:p>
            <a:r>
              <a:rPr lang="tr-TR" sz="2400" dirty="0" err="1" smtClean="0">
                <a:latin typeface="Adobe Caslon Pro" panose="0205050205050A020403"/>
              </a:rPr>
              <a:t>Tahlik</a:t>
            </a:r>
            <a:r>
              <a:rPr lang="tr-TR" sz="2400" dirty="0" smtClean="0">
                <a:latin typeface="Adobe Caslon Pro" panose="0205050205050A020403"/>
              </a:rPr>
              <a:t>: Yaratmak,</a:t>
            </a:r>
          </a:p>
          <a:p>
            <a:r>
              <a:rPr lang="tr-TR" sz="2400" dirty="0" err="1" smtClean="0">
                <a:latin typeface="Adobe Caslon Pro" panose="0205050205050A020403"/>
              </a:rPr>
              <a:t>Terzik</a:t>
            </a:r>
            <a:r>
              <a:rPr lang="tr-TR" sz="2400" dirty="0" smtClean="0">
                <a:latin typeface="Adobe Caslon Pro" panose="0205050205050A020403"/>
              </a:rPr>
              <a:t>: Rızık vermek,</a:t>
            </a:r>
          </a:p>
          <a:p>
            <a:r>
              <a:rPr lang="tr-TR" sz="2400" dirty="0" smtClean="0">
                <a:latin typeface="Adobe Caslon Pro" panose="0205050205050A020403"/>
              </a:rPr>
              <a:t>Ödül ve ceza vermek,</a:t>
            </a:r>
          </a:p>
          <a:p>
            <a:r>
              <a:rPr lang="tr-TR" sz="2400" dirty="0" smtClean="0">
                <a:latin typeface="Adobe Caslon Pro" panose="0205050205050A020403"/>
              </a:rPr>
              <a:t>Diriltmek,</a:t>
            </a:r>
          </a:p>
          <a:p>
            <a:r>
              <a:rPr lang="tr-TR" sz="2400" dirty="0" smtClean="0">
                <a:latin typeface="Adobe Caslon Pro" panose="0205050205050A020403"/>
              </a:rPr>
              <a:t>Hayat vermek ve öldürmek,</a:t>
            </a:r>
            <a:endParaRPr lang="tr-TR" sz="2400" dirty="0">
              <a:latin typeface="Adobe Caslon Pro" panose="0205050205050A020403"/>
            </a:endParaRPr>
          </a:p>
        </p:txBody>
      </p:sp>
    </p:spTree>
    <p:extLst>
      <p:ext uri="{BB962C8B-B14F-4D97-AF65-F5344CB8AC3E}">
        <p14:creationId xmlns:p14="http://schemas.microsoft.com/office/powerpoint/2010/main" val="1479079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4" name="Dikdörtgen 3"/>
          <p:cNvSpPr/>
          <p:nvPr/>
        </p:nvSpPr>
        <p:spPr>
          <a:xfrm>
            <a:off x="679269" y="583474"/>
            <a:ext cx="9788434" cy="6001643"/>
          </a:xfrm>
          <a:prstGeom prst="rect">
            <a:avLst/>
          </a:prstGeom>
        </p:spPr>
        <p:txBody>
          <a:bodyPr wrap="square">
            <a:spAutoFit/>
          </a:bodyPr>
          <a:lstStyle/>
          <a:p>
            <a:r>
              <a:rPr lang="tr-TR" sz="2400" dirty="0" smtClean="0">
                <a:solidFill>
                  <a:srgbClr val="FF0000"/>
                </a:solidFill>
                <a:latin typeface="Adobe Caslon Pro" panose="0205050205050A020403"/>
              </a:rPr>
              <a:t>HABERİ SIFATLAR</a:t>
            </a:r>
          </a:p>
          <a:p>
            <a:r>
              <a:rPr lang="tr-TR" sz="2400" dirty="0" smtClean="0">
                <a:latin typeface="Adobe Caslon Pro" panose="0205050205050A020403"/>
              </a:rPr>
              <a:t>Varlıkları </a:t>
            </a:r>
            <a:r>
              <a:rPr lang="tr-TR" sz="2400" dirty="0" err="1" smtClean="0">
                <a:latin typeface="Adobe Caslon Pro" panose="0205050205050A020403"/>
              </a:rPr>
              <a:t>nassların</a:t>
            </a:r>
            <a:r>
              <a:rPr lang="tr-TR" sz="2400" dirty="0" smtClean="0">
                <a:latin typeface="Adobe Caslon Pro" panose="0205050205050A020403"/>
              </a:rPr>
              <a:t> haber vermesiyle bilinen, lafzi anlamlarını Allah’a </a:t>
            </a:r>
            <a:r>
              <a:rPr lang="tr-TR" sz="2400" dirty="0" err="1" smtClean="0">
                <a:latin typeface="Adobe Caslon Pro" panose="0205050205050A020403"/>
              </a:rPr>
              <a:t>nisbet</a:t>
            </a:r>
            <a:r>
              <a:rPr lang="tr-TR" sz="2400" dirty="0" smtClean="0">
                <a:latin typeface="Adobe Caslon Pro" panose="0205050205050A020403"/>
              </a:rPr>
              <a:t> etmek mümkün olmakla birlikte </a:t>
            </a:r>
            <a:r>
              <a:rPr lang="tr-TR" sz="2400" dirty="0" err="1" smtClean="0">
                <a:latin typeface="Adobe Caslon Pro" panose="0205050205050A020403"/>
              </a:rPr>
              <a:t>nassların</a:t>
            </a:r>
            <a:r>
              <a:rPr lang="tr-TR" sz="2400" dirty="0" smtClean="0">
                <a:latin typeface="Adobe Caslon Pro" panose="0205050205050A020403"/>
              </a:rPr>
              <a:t> bildirdiği sıfatlardır.</a:t>
            </a:r>
          </a:p>
          <a:p>
            <a:r>
              <a:rPr lang="tr-TR" sz="2400" dirty="0" smtClean="0">
                <a:latin typeface="Adobe Caslon Pro" panose="0205050205050A020403"/>
              </a:rPr>
              <a:t>Allah’ın yed/eli, </a:t>
            </a:r>
            <a:r>
              <a:rPr lang="tr-TR" sz="2400" dirty="0" err="1" smtClean="0">
                <a:latin typeface="Adobe Caslon Pro" panose="0205050205050A020403"/>
              </a:rPr>
              <a:t>vech</a:t>
            </a:r>
            <a:r>
              <a:rPr lang="tr-TR" sz="2400" dirty="0" smtClean="0">
                <a:latin typeface="Adobe Caslon Pro" panose="0205050205050A020403"/>
              </a:rPr>
              <a:t>/yüzü, </a:t>
            </a:r>
            <a:r>
              <a:rPr lang="tr-TR" sz="2400" dirty="0" err="1" smtClean="0">
                <a:latin typeface="Adobe Caslon Pro" panose="0205050205050A020403"/>
              </a:rPr>
              <a:t>ayn</a:t>
            </a:r>
            <a:r>
              <a:rPr lang="tr-TR" sz="2400" dirty="0" smtClean="0">
                <a:latin typeface="Adobe Caslon Pro" panose="0205050205050A020403"/>
              </a:rPr>
              <a:t>/gözü, istiva/oturması, gelmesi, gitmesi, bulunması… gibi sıfatlardır.</a:t>
            </a:r>
          </a:p>
          <a:p>
            <a:r>
              <a:rPr lang="tr-TR" sz="2400" dirty="0" smtClean="0">
                <a:latin typeface="Adobe Caslon Pro" panose="0205050205050A020403"/>
              </a:rPr>
              <a:t>Haberi Sıfatların anlaşılmasından iki yöntem vardır.</a:t>
            </a:r>
          </a:p>
          <a:p>
            <a:pPr marL="457200" indent="-457200">
              <a:buAutoNum type="arabicPeriod"/>
            </a:pPr>
            <a:r>
              <a:rPr lang="tr-TR" sz="2400" u="sng" dirty="0" err="1" smtClean="0">
                <a:latin typeface="Adobe Caslon Pro" panose="0205050205050A020403"/>
              </a:rPr>
              <a:t>Selef’in</a:t>
            </a:r>
            <a:r>
              <a:rPr lang="tr-TR" sz="2400" u="sng" dirty="0" smtClean="0">
                <a:latin typeface="Adobe Caslon Pro" panose="0205050205050A020403"/>
              </a:rPr>
              <a:t> yöntemi</a:t>
            </a:r>
            <a:r>
              <a:rPr lang="tr-TR" sz="2400" dirty="0" smtClean="0">
                <a:latin typeface="Adobe Caslon Pro" panose="0205050205050A020403"/>
              </a:rPr>
              <a:t>: </a:t>
            </a:r>
            <a:r>
              <a:rPr lang="tr-TR" sz="2400" dirty="0" err="1" smtClean="0">
                <a:latin typeface="Adobe Caslon Pro" panose="0205050205050A020403"/>
              </a:rPr>
              <a:t>Bi</a:t>
            </a:r>
            <a:r>
              <a:rPr lang="tr-TR" sz="2400" dirty="0" smtClean="0">
                <a:latin typeface="Adobe Caslon Pro" panose="0205050205050A020403"/>
              </a:rPr>
              <a:t>-la </a:t>
            </a:r>
            <a:r>
              <a:rPr lang="tr-TR" sz="2400" dirty="0" err="1" smtClean="0">
                <a:latin typeface="Adobe Caslon Pro" panose="0205050205050A020403"/>
              </a:rPr>
              <a:t>keyf</a:t>
            </a:r>
            <a:r>
              <a:rPr lang="tr-TR" sz="2400" dirty="0" smtClean="0">
                <a:latin typeface="Adobe Caslon Pro" panose="0205050205050A020403"/>
              </a:rPr>
              <a:t> (sorgulamaksızın iman etme): </a:t>
            </a:r>
            <a:r>
              <a:rPr lang="tr-TR" sz="2400" dirty="0" err="1" smtClean="0">
                <a:latin typeface="Adobe Caslon Pro" panose="0205050205050A020403"/>
              </a:rPr>
              <a:t>Selefiyye</a:t>
            </a:r>
            <a:r>
              <a:rPr lang="tr-TR" sz="2400" dirty="0" smtClean="0">
                <a:latin typeface="Adobe Caslon Pro" panose="0205050205050A020403"/>
              </a:rPr>
              <a:t>-</a:t>
            </a:r>
            <a:r>
              <a:rPr lang="tr-TR" sz="2400" dirty="0" err="1" smtClean="0">
                <a:latin typeface="Adobe Caslon Pro" panose="0205050205050A020403"/>
              </a:rPr>
              <a:t>Ehl</a:t>
            </a:r>
            <a:r>
              <a:rPr lang="tr-TR" sz="2400" dirty="0" smtClean="0">
                <a:latin typeface="Adobe Caslon Pro" panose="0205050205050A020403"/>
              </a:rPr>
              <a:t>-i Eser ve </a:t>
            </a:r>
            <a:r>
              <a:rPr lang="tr-TR" sz="2400" dirty="0" err="1" smtClean="0">
                <a:latin typeface="Adobe Caslon Pro" panose="0205050205050A020403"/>
              </a:rPr>
              <a:t>Ehl</a:t>
            </a:r>
            <a:r>
              <a:rPr lang="tr-TR" sz="2400" dirty="0" smtClean="0">
                <a:latin typeface="Adobe Caslon Pro" panose="0205050205050A020403"/>
              </a:rPr>
              <a:t>-i Hadis kabul eder.</a:t>
            </a:r>
          </a:p>
          <a:p>
            <a:r>
              <a:rPr lang="tr-TR" sz="2400" dirty="0" smtClean="0">
                <a:solidFill>
                  <a:srgbClr val="7030A0"/>
                </a:solidFill>
                <a:latin typeface="Adobe Caslon Pro" panose="0205050205050A020403"/>
              </a:rPr>
              <a:t>İmam Malik: İstiva malum, keyfiyeti meçhul, inanmak imanın gereği, inkarı ise küfürdür.</a:t>
            </a:r>
          </a:p>
          <a:p>
            <a:endParaRPr lang="tr-TR" sz="2400" dirty="0" smtClean="0">
              <a:solidFill>
                <a:srgbClr val="7030A0"/>
              </a:solidFill>
              <a:latin typeface="Adobe Caslon Pro" panose="0205050205050A020403"/>
            </a:endParaRPr>
          </a:p>
          <a:p>
            <a:r>
              <a:rPr lang="tr-TR" sz="2400" u="sng" dirty="0" smtClean="0">
                <a:latin typeface="Adobe Caslon Pro" panose="0205050205050A020403"/>
              </a:rPr>
              <a:t>2. Halef’in yöntemi</a:t>
            </a:r>
            <a:r>
              <a:rPr lang="tr-TR" sz="2400" dirty="0" smtClean="0">
                <a:latin typeface="Adobe Caslon Pro" panose="0205050205050A020403"/>
              </a:rPr>
              <a:t>: </a:t>
            </a:r>
            <a:r>
              <a:rPr lang="tr-TR" sz="2400" dirty="0" err="1" smtClean="0">
                <a:latin typeface="Adobe Caslon Pro" panose="0205050205050A020403"/>
              </a:rPr>
              <a:t>Te’vil</a:t>
            </a:r>
            <a:r>
              <a:rPr lang="tr-TR" sz="2400" dirty="0" smtClean="0">
                <a:latin typeface="Adobe Caslon Pro" panose="0205050205050A020403"/>
              </a:rPr>
              <a:t> etmek. Yani bu sıfatları dil kurallarına ve akla uygun olacak şekilde yorumlamak. (</a:t>
            </a:r>
            <a:r>
              <a:rPr lang="tr-TR" sz="2400" dirty="0" err="1" smtClean="0">
                <a:latin typeface="Adobe Caslon Pro" panose="0205050205050A020403"/>
              </a:rPr>
              <a:t>Mu’tezile</a:t>
            </a:r>
            <a:r>
              <a:rPr lang="tr-TR" sz="2400" dirty="0" smtClean="0">
                <a:latin typeface="Adobe Caslon Pro" panose="0205050205050A020403"/>
              </a:rPr>
              <a:t>- </a:t>
            </a:r>
            <a:r>
              <a:rPr lang="tr-TR" sz="2400" dirty="0" err="1" smtClean="0">
                <a:latin typeface="Adobe Caslon Pro" panose="0205050205050A020403"/>
              </a:rPr>
              <a:t>Eşariyye</a:t>
            </a:r>
            <a:r>
              <a:rPr lang="tr-TR" sz="2400" dirty="0" smtClean="0">
                <a:latin typeface="Adobe Caslon Pro" panose="0205050205050A020403"/>
              </a:rPr>
              <a:t>- </a:t>
            </a:r>
            <a:r>
              <a:rPr lang="tr-TR" sz="2400" dirty="0" err="1" smtClean="0">
                <a:latin typeface="Adobe Caslon Pro" panose="0205050205050A020403"/>
              </a:rPr>
              <a:t>Matüridiyye</a:t>
            </a:r>
            <a:r>
              <a:rPr lang="tr-TR" sz="2400" dirty="0" smtClean="0">
                <a:latin typeface="Adobe Caslon Pro" panose="0205050205050A020403"/>
              </a:rPr>
              <a:t>)</a:t>
            </a:r>
          </a:p>
          <a:p>
            <a:r>
              <a:rPr lang="tr-TR" sz="2400" dirty="0" smtClean="0">
                <a:latin typeface="Adobe Caslon Pro" panose="0205050205050A020403"/>
              </a:rPr>
              <a:t>El= kudret, istiva= hükmetme, </a:t>
            </a:r>
            <a:r>
              <a:rPr lang="tr-TR" sz="2400" dirty="0" err="1" smtClean="0">
                <a:latin typeface="Adobe Caslon Pro" panose="0205050205050A020403"/>
              </a:rPr>
              <a:t>vechi</a:t>
            </a:r>
            <a:r>
              <a:rPr lang="tr-TR" sz="2400" dirty="0" smtClean="0">
                <a:latin typeface="Adobe Caslon Pro" panose="0205050205050A020403"/>
              </a:rPr>
              <a:t>= </a:t>
            </a:r>
            <a:r>
              <a:rPr lang="tr-TR" sz="2400" dirty="0" err="1" smtClean="0">
                <a:latin typeface="Adobe Caslon Pro" panose="0205050205050A020403"/>
              </a:rPr>
              <a:t>zat’ı</a:t>
            </a:r>
            <a:endParaRPr lang="tr-TR" sz="2400" dirty="0" smtClean="0">
              <a:latin typeface="Adobe Caslon Pro" panose="0205050205050A020403"/>
            </a:endParaRPr>
          </a:p>
          <a:p>
            <a:endParaRPr lang="tr-TR" sz="2400" dirty="0">
              <a:latin typeface="Adobe Caslon Pro" panose="0205050205050A020403"/>
            </a:endParaRPr>
          </a:p>
        </p:txBody>
      </p:sp>
    </p:spTree>
    <p:extLst>
      <p:ext uri="{BB962C8B-B14F-4D97-AF65-F5344CB8AC3E}">
        <p14:creationId xmlns:p14="http://schemas.microsoft.com/office/powerpoint/2010/main" val="295288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149531" y="931818"/>
            <a:ext cx="8684425" cy="5262979"/>
          </a:xfrm>
          <a:prstGeom prst="rect">
            <a:avLst/>
          </a:prstGeom>
        </p:spPr>
        <p:txBody>
          <a:bodyPr wrap="square">
            <a:spAutoFit/>
          </a:bodyPr>
          <a:lstStyle/>
          <a:p>
            <a:r>
              <a:rPr lang="tr-TR" sz="2400" dirty="0">
                <a:solidFill>
                  <a:srgbClr val="FF0000"/>
                </a:solidFill>
                <a:latin typeface="Adobe Caslon Pro" panose="0205050205050A020403"/>
              </a:rPr>
              <a:t>SORU</a:t>
            </a:r>
          </a:p>
          <a:p>
            <a:r>
              <a:rPr lang="tr-TR" sz="2400" dirty="0" err="1">
                <a:latin typeface="Adobe Caslon Pro" panose="0205050205050A020403"/>
              </a:rPr>
              <a:t>Mâtüridiler</a:t>
            </a:r>
            <a:r>
              <a:rPr lang="tr-TR" sz="2400" dirty="0">
                <a:latin typeface="Adobe Caslon Pro" panose="0205050205050A020403"/>
              </a:rPr>
              <a:t>; yaratma, diriltme ve rızık verme gibi fiillerin, Allah’ın kudret sıfatının taallukuyla gerçekleştiği yönündeki iddialara karşı çıkmışlar ve bu fiillerin tekvin sıfatı kapsamında değerlendirilmesi gerektiğini ileri sürmüşlerdir. Bu nedenle muhataplarının aksine, tekvin sıfatını </a:t>
            </a:r>
            <a:r>
              <a:rPr lang="tr-TR" sz="2400" dirty="0" err="1">
                <a:latin typeface="Adobe Caslon Pro" panose="0205050205050A020403"/>
              </a:rPr>
              <a:t>sübuti</a:t>
            </a:r>
            <a:r>
              <a:rPr lang="tr-TR" sz="2400" dirty="0">
                <a:latin typeface="Adobe Caslon Pro" panose="0205050205050A020403"/>
              </a:rPr>
              <a:t> sıfatlar arasında kabul etmişlerdir.</a:t>
            </a:r>
          </a:p>
          <a:p>
            <a:r>
              <a:rPr lang="tr-TR" sz="2400" dirty="0" err="1" smtClean="0">
                <a:solidFill>
                  <a:srgbClr val="FF0000"/>
                </a:solidFill>
                <a:latin typeface="Adobe Caslon Pro" panose="0205050205050A020403"/>
              </a:rPr>
              <a:t>Mâtüridiler’in</a:t>
            </a:r>
            <a:r>
              <a:rPr lang="tr-TR" sz="2400" dirty="0" smtClean="0">
                <a:solidFill>
                  <a:srgbClr val="FF0000"/>
                </a:solidFill>
                <a:latin typeface="Adobe Caslon Pro" panose="0205050205050A020403"/>
              </a:rPr>
              <a:t> </a:t>
            </a:r>
            <a:r>
              <a:rPr lang="tr-TR" sz="2400" dirty="0">
                <a:solidFill>
                  <a:srgbClr val="FF0000"/>
                </a:solidFill>
                <a:latin typeface="Adobe Caslon Pro" panose="0205050205050A020403"/>
              </a:rPr>
              <a:t>bu konuda en fazla görüş ayrılığı yaşadığı kelam ekolü aşağıdakilerden hangisidir?</a:t>
            </a:r>
          </a:p>
          <a:p>
            <a:r>
              <a:rPr lang="tr-TR" sz="2400" dirty="0" smtClean="0">
                <a:latin typeface="Adobe Caslon Pro" panose="0205050205050A020403"/>
              </a:rPr>
              <a:t>A)</a:t>
            </a:r>
            <a:r>
              <a:rPr lang="tr-TR" sz="2400" dirty="0" err="1" smtClean="0">
                <a:latin typeface="Adobe Caslon Pro" panose="0205050205050A020403"/>
              </a:rPr>
              <a:t>İbaziyye</a:t>
            </a:r>
            <a:endParaRPr lang="tr-TR" sz="2400" dirty="0">
              <a:latin typeface="Adobe Caslon Pro" panose="0205050205050A020403"/>
            </a:endParaRPr>
          </a:p>
          <a:p>
            <a:r>
              <a:rPr lang="tr-TR" sz="2400" dirty="0" smtClean="0">
                <a:latin typeface="Adobe Caslon Pro" panose="0205050205050A020403"/>
              </a:rPr>
              <a:t>B)</a:t>
            </a:r>
            <a:r>
              <a:rPr lang="tr-TR" sz="2400" dirty="0" err="1" smtClean="0">
                <a:latin typeface="Adobe Caslon Pro" panose="0205050205050A020403"/>
              </a:rPr>
              <a:t>Mu’tezile</a:t>
            </a:r>
            <a:endParaRPr lang="tr-TR" sz="2400" dirty="0">
              <a:latin typeface="Adobe Caslon Pro" panose="0205050205050A020403"/>
            </a:endParaRPr>
          </a:p>
          <a:p>
            <a:r>
              <a:rPr lang="tr-TR" sz="2400" dirty="0" smtClean="0">
                <a:latin typeface="Adobe Caslon Pro" panose="0205050205050A020403"/>
              </a:rPr>
              <a:t>C)</a:t>
            </a:r>
            <a:r>
              <a:rPr lang="tr-TR" sz="2400" dirty="0" err="1" smtClean="0">
                <a:latin typeface="Adobe Caslon Pro" panose="0205050205050A020403"/>
              </a:rPr>
              <a:t>İsmailiyye</a:t>
            </a:r>
            <a:endParaRPr lang="tr-TR" sz="2400" dirty="0">
              <a:latin typeface="Adobe Caslon Pro" panose="0205050205050A020403"/>
            </a:endParaRPr>
          </a:p>
          <a:p>
            <a:r>
              <a:rPr lang="tr-TR" sz="2400" dirty="0" smtClean="0">
                <a:latin typeface="Adobe Caslon Pro" panose="0205050205050A020403"/>
              </a:rPr>
              <a:t>D)</a:t>
            </a:r>
            <a:r>
              <a:rPr lang="tr-TR" sz="2400" dirty="0" err="1" smtClean="0">
                <a:latin typeface="Adobe Caslon Pro" panose="0205050205050A020403"/>
              </a:rPr>
              <a:t>İmamiyye</a:t>
            </a:r>
            <a:endParaRPr lang="tr-TR" sz="2400" dirty="0">
              <a:latin typeface="Adobe Caslon Pro" panose="0205050205050A020403"/>
            </a:endParaRPr>
          </a:p>
          <a:p>
            <a:r>
              <a:rPr lang="tr-TR" sz="2400" dirty="0" smtClean="0">
                <a:latin typeface="Adobe Caslon Pro" panose="0205050205050A020403"/>
              </a:rPr>
              <a:t>E)</a:t>
            </a:r>
            <a:r>
              <a:rPr lang="tr-TR" sz="2400" dirty="0" err="1" smtClean="0">
                <a:latin typeface="Adobe Caslon Pro" panose="0205050205050A020403"/>
              </a:rPr>
              <a:t>Eş’ariyye</a:t>
            </a:r>
            <a:r>
              <a:rPr lang="tr-TR" sz="2400" dirty="0">
                <a:latin typeface="Adobe Caslon Pro" panose="0205050205050A020403"/>
              </a:rPr>
              <a:t>,</a:t>
            </a:r>
          </a:p>
        </p:txBody>
      </p:sp>
    </p:spTree>
    <p:extLst>
      <p:ext uri="{BB962C8B-B14F-4D97-AF65-F5344CB8AC3E}">
        <p14:creationId xmlns:p14="http://schemas.microsoft.com/office/powerpoint/2010/main" val="2975968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149531" y="931818"/>
            <a:ext cx="8577943" cy="4524315"/>
          </a:xfrm>
          <a:prstGeom prst="rect">
            <a:avLst/>
          </a:prstGeom>
        </p:spPr>
        <p:txBody>
          <a:bodyPr wrap="square">
            <a:spAutoFit/>
          </a:bodyPr>
          <a:lstStyle/>
          <a:p>
            <a:r>
              <a:rPr lang="tr-TR" sz="2400" dirty="0" smtClean="0">
                <a:solidFill>
                  <a:srgbClr val="FF0000"/>
                </a:solidFill>
                <a:latin typeface="Adobe Caslon Pro" panose="0205050205050A020403"/>
              </a:rPr>
              <a:t>SORU</a:t>
            </a:r>
          </a:p>
          <a:p>
            <a:r>
              <a:rPr lang="tr-TR" sz="2400" dirty="0" smtClean="0">
                <a:latin typeface="Adobe Caslon Pro" panose="0205050205050A020403"/>
              </a:rPr>
              <a:t>Sözcük </a:t>
            </a:r>
            <a:r>
              <a:rPr lang="tr-TR" sz="2400" dirty="0">
                <a:latin typeface="Adobe Caslon Pro" panose="0205050205050A020403"/>
              </a:rPr>
              <a:t>anlamları itibariyle </a:t>
            </a:r>
            <a:r>
              <a:rPr lang="tr-TR" sz="2400" dirty="0" smtClean="0">
                <a:latin typeface="Adobe Caslon Pro" panose="0205050205050A020403"/>
              </a:rPr>
              <a:t>Allah’a nispet </a:t>
            </a:r>
            <a:r>
              <a:rPr lang="tr-TR" sz="2400" dirty="0">
                <a:latin typeface="Adobe Caslon Pro" panose="0205050205050A020403"/>
              </a:rPr>
              <a:t>edilmesi mümkün </a:t>
            </a:r>
            <a:r>
              <a:rPr lang="tr-TR" sz="2400" dirty="0" smtClean="0">
                <a:latin typeface="Adobe Caslon Pro" panose="0205050205050A020403"/>
              </a:rPr>
              <a:t>görünmeyen ancak </a:t>
            </a:r>
            <a:r>
              <a:rPr lang="tr-TR" sz="2400" dirty="0">
                <a:latin typeface="Adobe Caslon Pro" panose="0205050205050A020403"/>
              </a:rPr>
              <a:t>Kur’an’da Allah’ı </a:t>
            </a:r>
            <a:r>
              <a:rPr lang="tr-TR" sz="2400" dirty="0" smtClean="0">
                <a:latin typeface="Adobe Caslon Pro" panose="0205050205050A020403"/>
              </a:rPr>
              <a:t>niteleyen sıfatlardır</a:t>
            </a:r>
            <a:r>
              <a:rPr lang="tr-TR" sz="2400" dirty="0">
                <a:latin typeface="Adobe Caslon Pro" panose="0205050205050A020403"/>
              </a:rPr>
              <a:t>. Allah’ın eli, yüzü, </a:t>
            </a:r>
            <a:r>
              <a:rPr lang="tr-TR" sz="2400" dirty="0" smtClean="0">
                <a:latin typeface="Adobe Caslon Pro" panose="0205050205050A020403"/>
              </a:rPr>
              <a:t>arşa istivası </a:t>
            </a:r>
            <a:r>
              <a:rPr lang="tr-TR" sz="2400" dirty="0">
                <a:latin typeface="Adobe Caslon Pro" panose="0205050205050A020403"/>
              </a:rPr>
              <a:t>gibi nitelemeler bu sıfat </a:t>
            </a:r>
            <a:r>
              <a:rPr lang="tr-TR" sz="2400" dirty="0" smtClean="0">
                <a:latin typeface="Adobe Caslon Pro" panose="0205050205050A020403"/>
              </a:rPr>
              <a:t>grubu içinde </a:t>
            </a:r>
            <a:r>
              <a:rPr lang="tr-TR" sz="2400" dirty="0">
                <a:latin typeface="Adobe Caslon Pro" panose="0205050205050A020403"/>
              </a:rPr>
              <a:t>yer almaktadır. Bu sıfatlar, </a:t>
            </a:r>
            <a:r>
              <a:rPr lang="tr-TR" sz="2400" dirty="0" smtClean="0">
                <a:latin typeface="Adobe Caslon Pro" panose="0205050205050A020403"/>
              </a:rPr>
              <a:t>Allah’ı diğer </a:t>
            </a:r>
            <a:r>
              <a:rPr lang="tr-TR" sz="2400" dirty="0">
                <a:latin typeface="Adobe Caslon Pro" panose="0205050205050A020403"/>
              </a:rPr>
              <a:t>varlıklara </a:t>
            </a:r>
            <a:r>
              <a:rPr lang="tr-TR" sz="2400" dirty="0" smtClean="0">
                <a:latin typeface="Adobe Caslon Pro" panose="0205050205050A020403"/>
              </a:rPr>
              <a:t>benzetmeyecek şekilde </a:t>
            </a:r>
            <a:r>
              <a:rPr lang="tr-TR" sz="2400" dirty="0">
                <a:latin typeface="Adobe Caslon Pro" panose="0205050205050A020403"/>
              </a:rPr>
              <a:t>yorumlanarak anlaşılmalıdır.</a:t>
            </a:r>
          </a:p>
          <a:p>
            <a:r>
              <a:rPr lang="tr-TR" sz="2400" dirty="0">
                <a:solidFill>
                  <a:srgbClr val="FF0000"/>
                </a:solidFill>
                <a:latin typeface="Adobe Caslon Pro" panose="0205050205050A020403"/>
              </a:rPr>
              <a:t>Aşağıdakilerden hangisi söz </a:t>
            </a:r>
            <a:r>
              <a:rPr lang="tr-TR" sz="2400" dirty="0" smtClean="0">
                <a:solidFill>
                  <a:srgbClr val="FF0000"/>
                </a:solidFill>
                <a:latin typeface="Adobe Caslon Pro" panose="0205050205050A020403"/>
              </a:rPr>
              <a:t>konusu edilen </a:t>
            </a:r>
            <a:r>
              <a:rPr lang="tr-TR" sz="2400" dirty="0">
                <a:solidFill>
                  <a:srgbClr val="FF0000"/>
                </a:solidFill>
                <a:latin typeface="Adobe Caslon Pro" panose="0205050205050A020403"/>
              </a:rPr>
              <a:t>sıfat türüdür?</a:t>
            </a:r>
          </a:p>
          <a:p>
            <a:r>
              <a:rPr lang="tr-TR" sz="2400" dirty="0">
                <a:latin typeface="Adobe Caslon Pro" panose="0205050205050A020403"/>
              </a:rPr>
              <a:t>A) Fiilî</a:t>
            </a:r>
          </a:p>
          <a:p>
            <a:r>
              <a:rPr lang="tr-TR" sz="2400" dirty="0">
                <a:latin typeface="Adobe Caslon Pro" panose="0205050205050A020403"/>
              </a:rPr>
              <a:t>B) </a:t>
            </a:r>
            <a:r>
              <a:rPr lang="tr-TR" sz="2400" dirty="0" err="1">
                <a:latin typeface="Adobe Caslon Pro" panose="0205050205050A020403"/>
              </a:rPr>
              <a:t>Tenzihî</a:t>
            </a:r>
            <a:endParaRPr lang="tr-TR" sz="2400" dirty="0">
              <a:latin typeface="Adobe Caslon Pro" panose="0205050205050A020403"/>
            </a:endParaRPr>
          </a:p>
          <a:p>
            <a:r>
              <a:rPr lang="tr-TR" sz="2400" dirty="0">
                <a:latin typeface="Adobe Caslon Pro" panose="0205050205050A020403"/>
              </a:rPr>
              <a:t>C) </a:t>
            </a:r>
            <a:r>
              <a:rPr lang="tr-TR" sz="2400" dirty="0" err="1">
                <a:latin typeface="Adobe Caslon Pro" panose="0205050205050A020403"/>
              </a:rPr>
              <a:t>Subutî</a:t>
            </a:r>
            <a:endParaRPr lang="tr-TR" sz="2400" dirty="0">
              <a:latin typeface="Adobe Caslon Pro" panose="0205050205050A020403"/>
            </a:endParaRPr>
          </a:p>
          <a:p>
            <a:r>
              <a:rPr lang="tr-TR" sz="2400" dirty="0">
                <a:latin typeface="Adobe Caslon Pro" panose="0205050205050A020403"/>
              </a:rPr>
              <a:t>D) </a:t>
            </a:r>
            <a:r>
              <a:rPr lang="tr-TR" sz="2400" dirty="0" err="1">
                <a:latin typeface="Adobe Caslon Pro" panose="0205050205050A020403"/>
              </a:rPr>
              <a:t>Haberî</a:t>
            </a:r>
            <a:endParaRPr lang="tr-TR" sz="2400" dirty="0">
              <a:latin typeface="Adobe Caslon Pro" panose="0205050205050A020403"/>
            </a:endParaRPr>
          </a:p>
          <a:p>
            <a:r>
              <a:rPr lang="tr-TR" sz="2400" dirty="0">
                <a:latin typeface="Adobe Caslon Pro" panose="0205050205050A020403"/>
              </a:rPr>
              <a:t>E) </a:t>
            </a:r>
            <a:r>
              <a:rPr lang="tr-TR" sz="2400" dirty="0" err="1">
                <a:latin typeface="Adobe Caslon Pro" panose="0205050205050A020403"/>
              </a:rPr>
              <a:t>Selbî</a:t>
            </a:r>
            <a:endParaRPr lang="tr-TR" sz="2400" dirty="0">
              <a:latin typeface="Adobe Caslon Pro" panose="0205050205050A020403"/>
            </a:endParaRPr>
          </a:p>
        </p:txBody>
      </p:sp>
    </p:spTree>
    <p:extLst>
      <p:ext uri="{BB962C8B-B14F-4D97-AF65-F5344CB8AC3E}">
        <p14:creationId xmlns:p14="http://schemas.microsoft.com/office/powerpoint/2010/main" val="1000969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226423"/>
            <a:ext cx="8305800" cy="6632787"/>
          </a:xfrm>
          <a:prstGeom prst="rect">
            <a:avLst/>
          </a:prstGeom>
        </p:spPr>
        <p:txBody>
          <a:bodyPr wrap="square">
            <a:spAutoFit/>
          </a:bodyPr>
          <a:lstStyle/>
          <a:p>
            <a:r>
              <a:rPr lang="tr-TR" sz="3200" dirty="0">
                <a:solidFill>
                  <a:srgbClr val="FF0000"/>
                </a:solidFill>
                <a:latin typeface="Adobe Caslon Pro"/>
              </a:rPr>
              <a:t>A. ALLAH’IN VARLIĞI </a:t>
            </a:r>
            <a:r>
              <a:rPr lang="tr-TR" sz="3200" dirty="0" smtClean="0">
                <a:solidFill>
                  <a:srgbClr val="FF0000"/>
                </a:solidFill>
                <a:latin typeface="Adobe Caslon Pro"/>
              </a:rPr>
              <a:t>VE BİRLİĞİ</a:t>
            </a:r>
            <a:endParaRPr lang="tr-TR" sz="3200" dirty="0">
              <a:solidFill>
                <a:srgbClr val="FF0000"/>
              </a:solidFill>
              <a:latin typeface="Adobe Caslon Pro"/>
            </a:endParaRPr>
          </a:p>
          <a:p>
            <a:r>
              <a:rPr lang="tr-TR" sz="3200" dirty="0">
                <a:latin typeface="Adobe Caslon Pro"/>
              </a:rPr>
              <a:t>1. Varlık Delilleri</a:t>
            </a:r>
          </a:p>
          <a:p>
            <a:r>
              <a:rPr lang="tr-TR" sz="3200" dirty="0">
                <a:latin typeface="Adobe Caslon Pro"/>
              </a:rPr>
              <a:t>2. Allah’ın Sıfatları </a:t>
            </a:r>
            <a:r>
              <a:rPr lang="tr-TR" sz="3200" dirty="0" smtClean="0">
                <a:latin typeface="Adobe Caslon Pro"/>
              </a:rPr>
              <a:t>ve İsimleri</a:t>
            </a:r>
            <a:endParaRPr lang="tr-TR" sz="3200" dirty="0">
              <a:latin typeface="Adobe Caslon Pro"/>
            </a:endParaRPr>
          </a:p>
          <a:p>
            <a:r>
              <a:rPr lang="tr-TR" sz="3200" dirty="0" smtClean="0">
                <a:latin typeface="Adobe Caslon Pro"/>
              </a:rPr>
              <a:t>	</a:t>
            </a:r>
            <a:r>
              <a:rPr lang="tr-TR" sz="3200" dirty="0" smtClean="0">
                <a:solidFill>
                  <a:srgbClr val="FF0000"/>
                </a:solidFill>
                <a:latin typeface="Adobe Caslon Pro"/>
              </a:rPr>
              <a:t>B</a:t>
            </a:r>
            <a:r>
              <a:rPr lang="tr-TR" sz="3200" dirty="0">
                <a:solidFill>
                  <a:srgbClr val="FF0000"/>
                </a:solidFill>
                <a:latin typeface="Adobe Caslon Pro"/>
              </a:rPr>
              <a:t>. MELEKLER</a:t>
            </a:r>
          </a:p>
          <a:p>
            <a:r>
              <a:rPr lang="tr-TR" sz="3200" dirty="0" smtClean="0">
                <a:latin typeface="Adobe Caslon Pro"/>
              </a:rPr>
              <a:t>	1</a:t>
            </a:r>
            <a:r>
              <a:rPr lang="tr-TR" sz="3200" dirty="0">
                <a:latin typeface="Adobe Caslon Pro"/>
              </a:rPr>
              <a:t>. Meleklerin Özellikleri</a:t>
            </a:r>
          </a:p>
          <a:p>
            <a:r>
              <a:rPr lang="tr-TR" sz="3200" dirty="0" smtClean="0">
                <a:latin typeface="Adobe Caslon Pro"/>
              </a:rPr>
              <a:t>	2</a:t>
            </a:r>
            <a:r>
              <a:rPr lang="tr-TR" sz="3200" dirty="0">
                <a:latin typeface="Adobe Caslon Pro"/>
              </a:rPr>
              <a:t>. Meleklerin Görevleri</a:t>
            </a:r>
          </a:p>
          <a:p>
            <a:r>
              <a:rPr lang="tr-TR" sz="3200" dirty="0" smtClean="0">
                <a:latin typeface="Adobe Caslon Pro"/>
              </a:rPr>
              <a:t>	3</a:t>
            </a:r>
            <a:r>
              <a:rPr lang="tr-TR" sz="3200" dirty="0">
                <a:latin typeface="Adobe Caslon Pro"/>
              </a:rPr>
              <a:t>. Cin ve </a:t>
            </a:r>
            <a:r>
              <a:rPr lang="tr-TR" sz="3200" dirty="0" smtClean="0">
                <a:latin typeface="Adobe Caslon Pro"/>
              </a:rPr>
              <a:t>Şeytan</a:t>
            </a:r>
          </a:p>
          <a:p>
            <a:r>
              <a:rPr lang="tr-TR" sz="3200" dirty="0">
                <a:solidFill>
                  <a:srgbClr val="FF0000"/>
                </a:solidFill>
                <a:latin typeface="Adobe Caslon Pro"/>
              </a:rPr>
              <a:t>C. NÜBÜVVET</a:t>
            </a:r>
          </a:p>
          <a:p>
            <a:r>
              <a:rPr lang="tr-TR" sz="3200" dirty="0">
                <a:latin typeface="Adobe Caslon Pro"/>
              </a:rPr>
              <a:t>1. Peygamber ve </a:t>
            </a:r>
            <a:r>
              <a:rPr lang="tr-TR" sz="3200" dirty="0" smtClean="0">
                <a:latin typeface="Adobe Caslon Pro"/>
              </a:rPr>
              <a:t>Vahiy Gönderilmesi</a:t>
            </a:r>
            <a:endParaRPr lang="tr-TR" sz="3200" dirty="0">
              <a:latin typeface="Adobe Caslon Pro"/>
            </a:endParaRPr>
          </a:p>
          <a:p>
            <a:r>
              <a:rPr lang="tr-TR" sz="3200" dirty="0">
                <a:latin typeface="Adobe Caslon Pro"/>
              </a:rPr>
              <a:t>2. Peygamberlerin Nitelikleri</a:t>
            </a:r>
          </a:p>
          <a:p>
            <a:r>
              <a:rPr lang="tr-TR" sz="3200" dirty="0">
                <a:latin typeface="Adobe Caslon Pro"/>
              </a:rPr>
              <a:t>3. Mucize</a:t>
            </a:r>
          </a:p>
          <a:p>
            <a:r>
              <a:rPr lang="tr-TR" sz="3200" dirty="0">
                <a:latin typeface="Adobe Caslon Pro"/>
              </a:rPr>
              <a:t>4. Kitaplar</a:t>
            </a:r>
          </a:p>
          <a:p>
            <a:r>
              <a:rPr lang="tr-TR" sz="3200" dirty="0">
                <a:latin typeface="Adobe Caslon Pro"/>
              </a:rPr>
              <a:t>5. Hz. </a:t>
            </a:r>
            <a:r>
              <a:rPr lang="tr-TR" sz="3200" dirty="0" smtClean="0">
                <a:latin typeface="Adobe Caslon Pro"/>
              </a:rPr>
              <a:t>Muhammed’in Peygamberliği</a:t>
            </a:r>
            <a:endParaRPr lang="tr-TR" sz="3200" dirty="0">
              <a:latin typeface="Adobe Caslon Pro"/>
            </a:endParaRPr>
          </a:p>
        </p:txBody>
      </p:sp>
    </p:spTree>
    <p:extLst>
      <p:ext uri="{BB962C8B-B14F-4D97-AF65-F5344CB8AC3E}">
        <p14:creationId xmlns:p14="http://schemas.microsoft.com/office/powerpoint/2010/main" val="3451820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149531" y="931818"/>
            <a:ext cx="8577943" cy="4524315"/>
          </a:xfrm>
          <a:prstGeom prst="rect">
            <a:avLst/>
          </a:prstGeom>
        </p:spPr>
        <p:txBody>
          <a:bodyPr wrap="square">
            <a:spAutoFit/>
          </a:bodyPr>
          <a:lstStyle/>
          <a:p>
            <a:r>
              <a:rPr lang="tr-TR" sz="2400" dirty="0" smtClean="0">
                <a:solidFill>
                  <a:srgbClr val="FF0000"/>
                </a:solidFill>
                <a:latin typeface="Adobe Caslon Pro" panose="0205050205050A020403"/>
              </a:rPr>
              <a:t>SORU (2014 DHBT)</a:t>
            </a:r>
          </a:p>
          <a:p>
            <a:r>
              <a:rPr lang="tr-TR" sz="2400" dirty="0" smtClean="0">
                <a:latin typeface="Adobe Caslon Pro" panose="0205050205050A020403"/>
              </a:rPr>
              <a:t>Allah’ın eli onların elleri üzerindedir</a:t>
            </a:r>
            <a:r>
              <a:rPr lang="tr-TR" sz="2400" dirty="0">
                <a:latin typeface="Adobe Caslon Pro" panose="0205050205050A020403"/>
              </a:rPr>
              <a:t>.” (Fetih, 48: 10)</a:t>
            </a:r>
          </a:p>
          <a:p>
            <a:r>
              <a:rPr lang="tr-TR" sz="2400" dirty="0">
                <a:latin typeface="Adobe Caslon Pro" panose="0205050205050A020403"/>
              </a:rPr>
              <a:t>ayetindeki “Allah’ın eli” ifadesinin;</a:t>
            </a:r>
          </a:p>
          <a:p>
            <a:pPr marL="342900" indent="-342900">
              <a:buFont typeface="Arial" panose="020B0604020202020204" pitchFamily="34" charset="0"/>
              <a:buChar char="•"/>
            </a:pPr>
            <a:r>
              <a:rPr lang="tr-TR" sz="2400" dirty="0" smtClean="0">
                <a:latin typeface="Adobe Caslon Pro" panose="0205050205050A020403"/>
              </a:rPr>
              <a:t>olduğu </a:t>
            </a:r>
            <a:r>
              <a:rPr lang="tr-TR" sz="2400" dirty="0">
                <a:latin typeface="Adobe Caslon Pro" panose="0205050205050A020403"/>
              </a:rPr>
              <a:t>gibi anlaşılması gerektiğini</a:t>
            </a:r>
            <a:r>
              <a:rPr lang="tr-TR" sz="2400" dirty="0" smtClean="0">
                <a:latin typeface="Adobe Caslon Pro" panose="0205050205050A020403"/>
              </a:rPr>
              <a:t>,</a:t>
            </a:r>
          </a:p>
          <a:p>
            <a:pPr marL="342900" indent="-342900">
              <a:buFont typeface="Arial" panose="020B0604020202020204" pitchFamily="34" charset="0"/>
              <a:buChar char="•"/>
            </a:pPr>
            <a:r>
              <a:rPr lang="tr-TR" sz="2400" dirty="0" smtClean="0">
                <a:latin typeface="Adobe Caslon Pro" panose="0205050205050A020403"/>
              </a:rPr>
              <a:t>anlamının </a:t>
            </a:r>
            <a:r>
              <a:rPr lang="tr-TR" sz="2400" dirty="0">
                <a:latin typeface="Adobe Caslon Pro" panose="0205050205050A020403"/>
              </a:rPr>
              <a:t>sadece Allah tarafından bilinebileceğini</a:t>
            </a:r>
            <a:r>
              <a:rPr lang="tr-TR" sz="2400" dirty="0" smtClean="0">
                <a:latin typeface="Adobe Caslon Pro" panose="0205050205050A020403"/>
              </a:rPr>
              <a:t>,</a:t>
            </a:r>
          </a:p>
          <a:p>
            <a:pPr marL="342900" indent="-342900">
              <a:buFont typeface="Arial" panose="020B0604020202020204" pitchFamily="34" charset="0"/>
              <a:buChar char="•"/>
            </a:pPr>
            <a:r>
              <a:rPr lang="tr-TR" sz="2400" dirty="0" smtClean="0">
                <a:latin typeface="Adobe Caslon Pro" panose="0205050205050A020403"/>
              </a:rPr>
              <a:t> </a:t>
            </a:r>
            <a:r>
              <a:rPr lang="tr-TR" sz="2400" dirty="0">
                <a:latin typeface="Adobe Caslon Pro" panose="0205050205050A020403"/>
              </a:rPr>
              <a:t>mahiyeti üzerinde düşünmenin doğru olmadığını</a:t>
            </a:r>
          </a:p>
          <a:p>
            <a:r>
              <a:rPr lang="tr-TR" sz="2400" dirty="0">
                <a:latin typeface="Adobe Caslon Pro" panose="0205050205050A020403"/>
              </a:rPr>
              <a:t>savunan bir kimsenin aşağıdakilerden hangisine</a:t>
            </a:r>
          </a:p>
          <a:p>
            <a:r>
              <a:rPr lang="tr-TR" sz="2400" dirty="0">
                <a:latin typeface="Adobe Caslon Pro" panose="0205050205050A020403"/>
              </a:rPr>
              <a:t>mensup olduğu söylenebilir</a:t>
            </a:r>
            <a:r>
              <a:rPr lang="tr-TR" sz="2400" dirty="0" smtClean="0">
                <a:latin typeface="Adobe Caslon Pro" panose="0205050205050A020403"/>
              </a:rPr>
              <a:t>?</a:t>
            </a:r>
          </a:p>
          <a:p>
            <a:endParaRPr lang="tr-TR" sz="2400" dirty="0">
              <a:latin typeface="Adobe Caslon Pro" panose="0205050205050A020403"/>
            </a:endParaRPr>
          </a:p>
          <a:p>
            <a:pPr marL="457200" indent="-457200">
              <a:buAutoNum type="alphaUcParenR"/>
            </a:pPr>
            <a:r>
              <a:rPr lang="tr-TR" sz="2400" dirty="0" smtClean="0">
                <a:latin typeface="Adobe Caslon Pro" panose="0205050205050A020403"/>
              </a:rPr>
              <a:t>Şia </a:t>
            </a:r>
            <a:r>
              <a:rPr lang="tr-TR" sz="2400" smtClean="0">
                <a:latin typeface="Adobe Caslon Pro" panose="0205050205050A020403"/>
              </a:rPr>
              <a:t>	    B</a:t>
            </a:r>
            <a:r>
              <a:rPr lang="tr-TR" sz="2400" dirty="0" smtClean="0">
                <a:latin typeface="Adobe Caslon Pro" panose="0205050205050A020403"/>
              </a:rPr>
              <a:t>) Cebriye 	</a:t>
            </a:r>
            <a:r>
              <a:rPr lang="tr-TR" sz="2400" smtClean="0">
                <a:latin typeface="Adobe Caslon Pro" panose="0205050205050A020403"/>
              </a:rPr>
              <a:t>            C</a:t>
            </a:r>
            <a:r>
              <a:rPr lang="tr-TR" sz="2400" dirty="0" smtClean="0">
                <a:latin typeface="Adobe Caslon Pro" panose="0205050205050A020403"/>
              </a:rPr>
              <a:t>) </a:t>
            </a:r>
            <a:r>
              <a:rPr lang="tr-TR" sz="2400" dirty="0" err="1" smtClean="0">
                <a:latin typeface="Adobe Caslon Pro" panose="0205050205050A020403"/>
              </a:rPr>
              <a:t>Ashabu’l</a:t>
            </a:r>
            <a:r>
              <a:rPr lang="tr-TR" sz="2400" dirty="0" smtClean="0">
                <a:latin typeface="Adobe Caslon Pro" panose="0205050205050A020403"/>
              </a:rPr>
              <a:t>-hadis </a:t>
            </a:r>
          </a:p>
          <a:p>
            <a:endParaRPr lang="tr-TR" sz="2400" dirty="0" smtClean="0">
              <a:latin typeface="Adobe Caslon Pro" panose="0205050205050A020403"/>
            </a:endParaRPr>
          </a:p>
          <a:p>
            <a:r>
              <a:rPr lang="tr-TR" sz="2400" dirty="0" smtClean="0">
                <a:latin typeface="Adobe Caslon Pro" panose="0205050205050A020403"/>
              </a:rPr>
              <a:t>	D) </a:t>
            </a:r>
            <a:r>
              <a:rPr lang="tr-TR" sz="2400" dirty="0" err="1" smtClean="0">
                <a:latin typeface="Adobe Caslon Pro" panose="0205050205050A020403"/>
              </a:rPr>
              <a:t>Zeydiye</a:t>
            </a:r>
            <a:r>
              <a:rPr lang="tr-TR" sz="2400" dirty="0" smtClean="0">
                <a:latin typeface="Adobe Caslon Pro" panose="0205050205050A020403"/>
              </a:rPr>
              <a:t> 		E) </a:t>
            </a:r>
            <a:r>
              <a:rPr lang="tr-TR" sz="2400" dirty="0" err="1" smtClean="0">
                <a:latin typeface="Adobe Caslon Pro" panose="0205050205050A020403"/>
              </a:rPr>
              <a:t>Mu’tezile</a:t>
            </a:r>
            <a:endParaRPr lang="tr-TR" sz="2400" dirty="0">
              <a:latin typeface="Adobe Caslon Pro" panose="0205050205050A020403"/>
            </a:endParaRPr>
          </a:p>
        </p:txBody>
      </p:sp>
    </p:spTree>
    <p:extLst>
      <p:ext uri="{BB962C8B-B14F-4D97-AF65-F5344CB8AC3E}">
        <p14:creationId xmlns:p14="http://schemas.microsoft.com/office/powerpoint/2010/main" val="1782177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23108" y="809897"/>
            <a:ext cx="10589623" cy="3970318"/>
          </a:xfrm>
          <a:prstGeom prst="rect">
            <a:avLst/>
          </a:prstGeom>
        </p:spPr>
        <p:txBody>
          <a:bodyPr wrap="square">
            <a:spAutoFit/>
          </a:bodyPr>
          <a:lstStyle/>
          <a:p>
            <a:r>
              <a:rPr lang="tr-TR" sz="2800" dirty="0">
                <a:latin typeface="Adobe Caslon Pro"/>
              </a:rPr>
              <a:t>“En güzel isimler </a:t>
            </a:r>
            <a:r>
              <a:rPr lang="tr-TR" sz="2800" dirty="0">
                <a:solidFill>
                  <a:srgbClr val="FF0000"/>
                </a:solidFill>
                <a:latin typeface="Adobe Caslon Pro"/>
              </a:rPr>
              <a:t>(el-</a:t>
            </a:r>
            <a:r>
              <a:rPr lang="tr-TR" sz="2800" dirty="0" err="1">
                <a:solidFill>
                  <a:srgbClr val="FF0000"/>
                </a:solidFill>
                <a:latin typeface="Adobe Caslon Pro"/>
              </a:rPr>
              <a:t>esmâü’l</a:t>
            </a:r>
            <a:r>
              <a:rPr lang="tr-TR" sz="2800" dirty="0">
                <a:solidFill>
                  <a:srgbClr val="FF0000"/>
                </a:solidFill>
                <a:latin typeface="Adobe Caslon Pro"/>
              </a:rPr>
              <a:t>-</a:t>
            </a:r>
            <a:r>
              <a:rPr lang="tr-TR" sz="2800" dirty="0" err="1">
                <a:solidFill>
                  <a:srgbClr val="FF0000"/>
                </a:solidFill>
                <a:latin typeface="Adobe Caslon Pro"/>
              </a:rPr>
              <a:t>hüsnâ</a:t>
            </a:r>
            <a:r>
              <a:rPr lang="tr-TR" sz="2800" dirty="0">
                <a:solidFill>
                  <a:srgbClr val="FF0000"/>
                </a:solidFill>
                <a:latin typeface="Adobe Caslon Pro"/>
              </a:rPr>
              <a:t>)</a:t>
            </a:r>
            <a:r>
              <a:rPr lang="tr-TR" sz="2800" dirty="0">
                <a:latin typeface="Adobe Caslon Pro"/>
              </a:rPr>
              <a:t> Allah’ındır. O halde O’na o güzel isimlerle dua edin</a:t>
            </a:r>
            <a:r>
              <a:rPr lang="tr-TR" sz="2800" dirty="0" smtClean="0">
                <a:latin typeface="Adobe Caslon Pro"/>
              </a:rPr>
              <a:t>”. (</a:t>
            </a:r>
            <a:r>
              <a:rPr lang="tr-TR" sz="2800" dirty="0">
                <a:latin typeface="Adobe Caslon Pro"/>
              </a:rPr>
              <a:t>Araf/180</a:t>
            </a:r>
            <a:r>
              <a:rPr lang="tr-TR" sz="2800" dirty="0" smtClean="0">
                <a:latin typeface="Adobe Caslon Pro"/>
              </a:rPr>
              <a:t>)</a:t>
            </a:r>
          </a:p>
          <a:p>
            <a:r>
              <a:rPr lang="tr-TR" sz="2800" dirty="0" smtClean="0">
                <a:latin typeface="Adobe Caslon Pro"/>
              </a:rPr>
              <a:t>Allah’ın </a:t>
            </a:r>
            <a:r>
              <a:rPr lang="tr-TR" sz="2800" dirty="0">
                <a:latin typeface="Adobe Caslon Pro"/>
              </a:rPr>
              <a:t>en güzel isimleri için </a:t>
            </a:r>
            <a:r>
              <a:rPr lang="tr-TR" sz="2800" dirty="0">
                <a:solidFill>
                  <a:srgbClr val="FF0000"/>
                </a:solidFill>
                <a:latin typeface="Adobe Caslon Pro"/>
              </a:rPr>
              <a:t>“</a:t>
            </a:r>
            <a:r>
              <a:rPr lang="tr-TR" sz="2800" dirty="0" err="1">
                <a:solidFill>
                  <a:srgbClr val="FF0000"/>
                </a:solidFill>
                <a:latin typeface="Adobe Caslon Pro"/>
              </a:rPr>
              <a:t>Esmau’l-Hüsnâ</a:t>
            </a:r>
            <a:r>
              <a:rPr lang="tr-TR" sz="2800" dirty="0">
                <a:latin typeface="Adobe Caslon Pro"/>
              </a:rPr>
              <a:t>” tabiri kullanılır. </a:t>
            </a:r>
            <a:endParaRPr lang="tr-TR" sz="2800" dirty="0" smtClean="0">
              <a:latin typeface="Adobe Caslon Pro"/>
            </a:endParaRPr>
          </a:p>
          <a:p>
            <a:r>
              <a:rPr lang="tr-TR" sz="2800" dirty="0" smtClean="0">
                <a:latin typeface="Adobe Caslon Pro"/>
              </a:rPr>
              <a:t>Allah</a:t>
            </a:r>
            <a:r>
              <a:rPr lang="tr-TR" sz="2800" dirty="0">
                <a:latin typeface="Adobe Caslon Pro"/>
              </a:rPr>
              <a:t>, lafzı bu isimlerin </a:t>
            </a:r>
            <a:r>
              <a:rPr lang="tr-TR" sz="2800" dirty="0" smtClean="0">
                <a:latin typeface="Adobe Caslon Pro"/>
              </a:rPr>
              <a:t>en kapsamlı </a:t>
            </a:r>
            <a:r>
              <a:rPr lang="tr-TR" sz="2800" dirty="0">
                <a:latin typeface="Adobe Caslon Pro"/>
              </a:rPr>
              <a:t>olanıdır</a:t>
            </a:r>
            <a:r>
              <a:rPr lang="tr-TR" sz="2800" dirty="0" smtClean="0">
                <a:latin typeface="Adobe Caslon Pro"/>
              </a:rPr>
              <a:t>. (</a:t>
            </a:r>
            <a:r>
              <a:rPr lang="tr-TR" sz="2800" dirty="0" err="1" smtClean="0">
                <a:solidFill>
                  <a:srgbClr val="FF0000"/>
                </a:solidFill>
                <a:latin typeface="Adobe Caslon Pro"/>
              </a:rPr>
              <a:t>İsm</a:t>
            </a:r>
            <a:r>
              <a:rPr lang="tr-TR" sz="2800" dirty="0" smtClean="0">
                <a:solidFill>
                  <a:srgbClr val="FF0000"/>
                </a:solidFill>
                <a:latin typeface="Adobe Caslon Pro"/>
              </a:rPr>
              <a:t>-i azam</a:t>
            </a:r>
            <a:r>
              <a:rPr lang="tr-TR" sz="2800" dirty="0" smtClean="0">
                <a:latin typeface="Adobe Caslon Pro"/>
              </a:rPr>
              <a:t>)</a:t>
            </a:r>
          </a:p>
          <a:p>
            <a:r>
              <a:rPr lang="tr-TR" sz="2800" dirty="0">
                <a:latin typeface="Adobe Caslon Pro"/>
              </a:rPr>
              <a:t>Mümin, Allah’ın isimlerini bilmeli ve içinde bulunduğu duruma göre onları vesile edip dua etmelidir.</a:t>
            </a:r>
          </a:p>
          <a:p>
            <a:r>
              <a:rPr lang="tr-TR" sz="2800" dirty="0">
                <a:latin typeface="Adobe Caslon Pro"/>
              </a:rPr>
              <a:t>Allah’ın isimlerini zikretmek elbette önemlidir ama bundan da öte asıl olan </a:t>
            </a:r>
            <a:r>
              <a:rPr lang="tr-TR" sz="2800" dirty="0" smtClean="0">
                <a:latin typeface="Adobe Caslon Pro"/>
              </a:rPr>
              <a:t>manaları üzerinde </a:t>
            </a:r>
            <a:r>
              <a:rPr lang="tr-TR" sz="2800" dirty="0">
                <a:latin typeface="Adobe Caslon Pro"/>
              </a:rPr>
              <a:t>düşünmek ve onları içselleştirmektir.</a:t>
            </a:r>
          </a:p>
          <a:p>
            <a:endParaRPr lang="tr-TR" sz="2800" dirty="0">
              <a:latin typeface="Adobe Caslon Pro"/>
            </a:endParaRPr>
          </a:p>
        </p:txBody>
      </p:sp>
    </p:spTree>
    <p:extLst>
      <p:ext uri="{BB962C8B-B14F-4D97-AF65-F5344CB8AC3E}">
        <p14:creationId xmlns:p14="http://schemas.microsoft.com/office/powerpoint/2010/main" val="3942581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018903" y="696687"/>
            <a:ext cx="10476411" cy="4893647"/>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I. «.. Allah’ın zatından başka her şey yok olacaktır…» (Kasas,28/88)</a:t>
            </a:r>
          </a:p>
          <a:p>
            <a:r>
              <a:rPr lang="tr-TR" sz="2400" dirty="0" smtClean="0">
                <a:latin typeface="Adobe Caslon Pro"/>
              </a:rPr>
              <a:t>II. «Bir şeyi dilediği zaman, O’nun emri o şeye ancak Ol! </a:t>
            </a:r>
            <a:r>
              <a:rPr lang="tr-TR" sz="2400" dirty="0">
                <a:latin typeface="Adobe Caslon Pro"/>
              </a:rPr>
              <a:t>d</a:t>
            </a:r>
            <a:r>
              <a:rPr lang="tr-TR" sz="2400" dirty="0" smtClean="0">
                <a:latin typeface="Adobe Caslon Pro"/>
              </a:rPr>
              <a:t>emektir. O da hemen oluverir.» (Yasin, 36/82)</a:t>
            </a:r>
          </a:p>
          <a:p>
            <a:r>
              <a:rPr lang="tr-TR" sz="2400" dirty="0" smtClean="0">
                <a:latin typeface="Adobe Caslon Pro"/>
              </a:rPr>
              <a:t>III. Allah </a:t>
            </a:r>
            <a:r>
              <a:rPr lang="tr-TR" sz="2400" dirty="0" err="1" smtClean="0">
                <a:latin typeface="Adobe Caslon Pro"/>
              </a:rPr>
              <a:t>sameddir</a:t>
            </a:r>
            <a:r>
              <a:rPr lang="tr-TR" sz="2400" dirty="0" smtClean="0">
                <a:latin typeface="Adobe Caslon Pro"/>
              </a:rPr>
              <a:t> (başkasına ihtiyaç duymayandır).» (İhlas, 112/2)</a:t>
            </a:r>
          </a:p>
          <a:p>
            <a:r>
              <a:rPr lang="tr-TR" sz="2400" dirty="0" smtClean="0">
                <a:solidFill>
                  <a:srgbClr val="FF0000"/>
                </a:solidFill>
                <a:latin typeface="Adobe Caslon Pro"/>
              </a:rPr>
              <a:t>Verilen ayetlerde öne çıkan ilahi sıfatlar aşağıdakilerden hangisinde doğru sıralanmıştır?</a:t>
            </a:r>
          </a:p>
          <a:p>
            <a:r>
              <a:rPr lang="tr-TR" sz="2400" dirty="0" smtClean="0">
                <a:latin typeface="Adobe Caslon Pro"/>
              </a:rPr>
              <a:t>   </a:t>
            </a:r>
            <a:r>
              <a:rPr lang="tr-TR" sz="2400" u="sng" dirty="0" smtClean="0">
                <a:latin typeface="Adobe Caslon Pro"/>
              </a:rPr>
              <a:t>           I		II	           		III	   </a:t>
            </a:r>
          </a:p>
          <a:p>
            <a:r>
              <a:rPr lang="tr-TR" sz="2400" dirty="0" smtClean="0">
                <a:latin typeface="Adobe Caslon Pro"/>
              </a:rPr>
              <a:t>A)	Kıdem		İrade			Kıyam </a:t>
            </a:r>
            <a:r>
              <a:rPr lang="tr-TR" sz="2400" dirty="0" err="1" smtClean="0">
                <a:latin typeface="Adobe Caslon Pro"/>
              </a:rPr>
              <a:t>bi-nefsihi</a:t>
            </a:r>
            <a:endParaRPr lang="tr-TR" sz="2400" dirty="0" smtClean="0">
              <a:latin typeface="Adobe Caslon Pro"/>
            </a:endParaRPr>
          </a:p>
          <a:p>
            <a:r>
              <a:rPr lang="tr-TR" sz="2400" dirty="0" smtClean="0">
                <a:latin typeface="Adobe Caslon Pro"/>
              </a:rPr>
              <a:t>B)	Hayat		Vahdaniyet		Kıdem</a:t>
            </a:r>
          </a:p>
          <a:p>
            <a:r>
              <a:rPr lang="tr-TR" sz="2400" dirty="0" smtClean="0">
                <a:latin typeface="Adobe Caslon Pro"/>
              </a:rPr>
              <a:t>C)	Beka 		Vahdaniyet		Kıdem</a:t>
            </a:r>
          </a:p>
          <a:p>
            <a:r>
              <a:rPr lang="tr-TR" sz="2400" dirty="0" smtClean="0">
                <a:latin typeface="Adobe Caslon Pro"/>
              </a:rPr>
              <a:t>D)	Hayat		Tekvin			Kelam</a:t>
            </a:r>
          </a:p>
          <a:p>
            <a:r>
              <a:rPr lang="tr-TR" sz="2400" dirty="0" smtClean="0">
                <a:latin typeface="Adobe Caslon Pro"/>
              </a:rPr>
              <a:t>E)	Beka     	Tekvin			Kıyam </a:t>
            </a:r>
            <a:r>
              <a:rPr lang="tr-TR" sz="2400" dirty="0" err="1" smtClean="0">
                <a:latin typeface="Adobe Caslon Pro"/>
              </a:rPr>
              <a:t>bi-nefsihi</a:t>
            </a:r>
            <a:endParaRPr lang="tr-TR" sz="2400" dirty="0">
              <a:latin typeface="Adobe Caslon Pro"/>
            </a:endParaRPr>
          </a:p>
        </p:txBody>
      </p:sp>
    </p:spTree>
    <p:extLst>
      <p:ext uri="{BB962C8B-B14F-4D97-AF65-F5344CB8AC3E}">
        <p14:creationId xmlns:p14="http://schemas.microsoft.com/office/powerpoint/2010/main" val="1768449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166949" y="365125"/>
            <a:ext cx="5508697" cy="584775"/>
          </a:xfrm>
          <a:prstGeom prst="rect">
            <a:avLst/>
          </a:prstGeom>
        </p:spPr>
        <p:txBody>
          <a:bodyPr wrap="square">
            <a:spAutoFit/>
          </a:bodyPr>
          <a:lstStyle/>
          <a:p>
            <a:pPr algn="ctr"/>
            <a:r>
              <a:rPr lang="tr-TR" sz="3200" dirty="0" smtClean="0">
                <a:solidFill>
                  <a:srgbClr val="FF0000"/>
                </a:solidFill>
                <a:latin typeface="Adobe Caslon Pro"/>
              </a:rPr>
              <a:t>MELEKLERE İMAN</a:t>
            </a:r>
            <a:endParaRPr lang="tr-TR" sz="3200" dirty="0">
              <a:solidFill>
                <a:srgbClr val="FF0000"/>
              </a:solidFill>
              <a:latin typeface="Adobe Caslon Pro"/>
            </a:endParaRPr>
          </a:p>
        </p:txBody>
      </p:sp>
      <p:sp>
        <p:nvSpPr>
          <p:cNvPr id="4" name="Dikdörtgen 3"/>
          <p:cNvSpPr/>
          <p:nvPr/>
        </p:nvSpPr>
        <p:spPr>
          <a:xfrm>
            <a:off x="1027612" y="1227909"/>
            <a:ext cx="10467702" cy="4524315"/>
          </a:xfrm>
          <a:prstGeom prst="rect">
            <a:avLst/>
          </a:prstGeom>
        </p:spPr>
        <p:txBody>
          <a:bodyPr wrap="square">
            <a:spAutoFit/>
          </a:bodyPr>
          <a:lstStyle/>
          <a:p>
            <a:r>
              <a:rPr lang="tr-TR" sz="3200" i="1" u="sng" dirty="0" smtClean="0">
                <a:latin typeface="Adobe Caslon Pro"/>
              </a:rPr>
              <a:t>MELEKLERİN ÖZELLİKLERİ:</a:t>
            </a:r>
          </a:p>
          <a:p>
            <a:endParaRPr lang="tr-TR" sz="3200" dirty="0">
              <a:latin typeface="Adobe Caslon Pro"/>
            </a:endParaRPr>
          </a:p>
          <a:p>
            <a:r>
              <a:rPr lang="tr-TR" sz="3200" dirty="0">
                <a:solidFill>
                  <a:srgbClr val="FF0000"/>
                </a:solidFill>
                <a:latin typeface="Adobe Caslon Pro"/>
              </a:rPr>
              <a:t>a</a:t>
            </a:r>
            <a:r>
              <a:rPr lang="tr-TR" sz="3200" dirty="0">
                <a:latin typeface="Adobe Caslon Pro"/>
              </a:rPr>
              <a:t>. Gözle görülmeyen, Allah’ın emirlerini yerine getiren güçlü ve hızlı varlıklardır.</a:t>
            </a:r>
          </a:p>
          <a:p>
            <a:r>
              <a:rPr lang="tr-TR" sz="3200" dirty="0">
                <a:solidFill>
                  <a:srgbClr val="FF0000"/>
                </a:solidFill>
                <a:latin typeface="Adobe Caslon Pro"/>
              </a:rPr>
              <a:t>b. </a:t>
            </a:r>
            <a:r>
              <a:rPr lang="tr-TR" sz="3200" dirty="0">
                <a:latin typeface="Adobe Caslon Pro"/>
              </a:rPr>
              <a:t>Allah’a karşı gelmezler ve günah işlemezler.</a:t>
            </a:r>
          </a:p>
          <a:p>
            <a:r>
              <a:rPr lang="tr-TR" sz="3200" dirty="0">
                <a:solidFill>
                  <a:srgbClr val="FF0000"/>
                </a:solidFill>
                <a:latin typeface="Adobe Caslon Pro"/>
              </a:rPr>
              <a:t>c</a:t>
            </a:r>
            <a:r>
              <a:rPr lang="tr-TR" sz="3200" dirty="0">
                <a:latin typeface="Adobe Caslon Pro"/>
              </a:rPr>
              <a:t>. </a:t>
            </a:r>
            <a:r>
              <a:rPr lang="tr-TR" sz="3200" dirty="0" err="1">
                <a:latin typeface="Adobe Caslon Pro"/>
              </a:rPr>
              <a:t>Emrolundukları</a:t>
            </a:r>
            <a:r>
              <a:rPr lang="tr-TR" sz="3200" dirty="0">
                <a:latin typeface="Adobe Caslon Pro"/>
              </a:rPr>
              <a:t> işleri aksatmadan yerine getirirler.</a:t>
            </a:r>
          </a:p>
          <a:p>
            <a:r>
              <a:rPr lang="tr-TR" sz="3200" dirty="0">
                <a:solidFill>
                  <a:srgbClr val="FF0000"/>
                </a:solidFill>
                <a:latin typeface="Adobe Caslon Pro"/>
              </a:rPr>
              <a:t>d. </a:t>
            </a:r>
            <a:r>
              <a:rPr lang="tr-TR" sz="3200" dirty="0">
                <a:latin typeface="Adobe Caslon Pro"/>
              </a:rPr>
              <a:t>Ellere ve kanatlara sahiptirler</a:t>
            </a:r>
            <a:r>
              <a:rPr lang="tr-TR" sz="3200" dirty="0" smtClean="0">
                <a:latin typeface="Adobe Caslon Pro"/>
              </a:rPr>
              <a:t>.</a:t>
            </a:r>
          </a:p>
          <a:p>
            <a:r>
              <a:rPr lang="tr-TR" sz="3200" dirty="0">
                <a:solidFill>
                  <a:srgbClr val="FF0000"/>
                </a:solidFill>
                <a:latin typeface="Adobe Caslon Pro"/>
              </a:rPr>
              <a:t>e. </a:t>
            </a:r>
            <a:r>
              <a:rPr lang="tr-TR" sz="3200" dirty="0">
                <a:latin typeface="Adobe Caslon Pro"/>
              </a:rPr>
              <a:t>Yeme-içme, uyuma, yorulma, cinsellik gibi insani özellikleri yoktur.</a:t>
            </a:r>
          </a:p>
        </p:txBody>
      </p:sp>
    </p:spTree>
    <p:extLst>
      <p:ext uri="{BB962C8B-B14F-4D97-AF65-F5344CB8AC3E}">
        <p14:creationId xmlns:p14="http://schemas.microsoft.com/office/powerpoint/2010/main" val="1905372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05097" y="365126"/>
            <a:ext cx="11321143" cy="5062924"/>
          </a:xfrm>
          <a:prstGeom prst="rect">
            <a:avLst/>
          </a:prstGeom>
        </p:spPr>
        <p:txBody>
          <a:bodyPr wrap="square">
            <a:spAutoFit/>
          </a:bodyPr>
          <a:lstStyle/>
          <a:p>
            <a:r>
              <a:rPr lang="tr-TR" sz="3200" dirty="0">
                <a:solidFill>
                  <a:srgbClr val="FF0000"/>
                </a:solidFill>
                <a:latin typeface="Adobe Caslon Pro"/>
              </a:rPr>
              <a:t>f. </a:t>
            </a:r>
            <a:r>
              <a:rPr lang="tr-TR" sz="3200" dirty="0" err="1">
                <a:latin typeface="Adobe Caslon Pro"/>
              </a:rPr>
              <a:t>Gaybı</a:t>
            </a:r>
            <a:r>
              <a:rPr lang="tr-TR" sz="3200" dirty="0">
                <a:latin typeface="Adobe Caslon Pro"/>
              </a:rPr>
              <a:t> bilemezler</a:t>
            </a:r>
            <a:r>
              <a:rPr lang="tr-TR" sz="3200" dirty="0" smtClean="0">
                <a:latin typeface="Adobe Caslon Pro"/>
              </a:rPr>
              <a:t>.</a:t>
            </a:r>
          </a:p>
          <a:p>
            <a:endParaRPr lang="tr-TR" sz="1100" dirty="0">
              <a:latin typeface="Adobe Caslon Pro"/>
            </a:endParaRPr>
          </a:p>
          <a:p>
            <a:r>
              <a:rPr lang="tr-TR" sz="3200" dirty="0">
                <a:solidFill>
                  <a:srgbClr val="FF0000"/>
                </a:solidFill>
                <a:latin typeface="Adobe Caslon Pro"/>
              </a:rPr>
              <a:t>g. </a:t>
            </a:r>
            <a:r>
              <a:rPr lang="tr-TR" sz="3200" dirty="0">
                <a:latin typeface="Adobe Caslon Pro"/>
              </a:rPr>
              <a:t>İyilik özelliğine sahip olmaları meleklerde gevşekliğe ve kibre neden olmaz</a:t>
            </a:r>
            <a:r>
              <a:rPr lang="tr-TR" sz="3200" dirty="0" smtClean="0">
                <a:latin typeface="Adobe Caslon Pro"/>
              </a:rPr>
              <a:t>.</a:t>
            </a:r>
          </a:p>
          <a:p>
            <a:endParaRPr lang="tr-TR" sz="1200" dirty="0">
              <a:latin typeface="Adobe Caslon Pro"/>
            </a:endParaRPr>
          </a:p>
          <a:p>
            <a:r>
              <a:rPr lang="tr-TR" sz="3200" dirty="0">
                <a:solidFill>
                  <a:srgbClr val="FF0000"/>
                </a:solidFill>
                <a:latin typeface="Adobe Caslon Pro"/>
              </a:rPr>
              <a:t>h. </a:t>
            </a:r>
            <a:r>
              <a:rPr lang="tr-TR" sz="3200" dirty="0">
                <a:latin typeface="Adobe Caslon Pro"/>
              </a:rPr>
              <a:t>Meleklerin iyilik sembolü olması, insanı motive eder. İnsan yaratılış </a:t>
            </a:r>
            <a:r>
              <a:rPr lang="tr-TR" sz="3200" dirty="0" smtClean="0">
                <a:latin typeface="Adobe Caslon Pro"/>
              </a:rPr>
              <a:t>amacına uygun </a:t>
            </a:r>
            <a:r>
              <a:rPr lang="tr-TR" sz="3200" dirty="0">
                <a:latin typeface="Adobe Caslon Pro"/>
              </a:rPr>
              <a:t>yaşadığında meleklerden de üstün bir makama ulaşacağı ümidini </a:t>
            </a:r>
            <a:r>
              <a:rPr lang="tr-TR" sz="3200" dirty="0" smtClean="0">
                <a:latin typeface="Adobe Caslon Pro"/>
              </a:rPr>
              <a:t>taşıdığından meleklerin </a:t>
            </a:r>
            <a:r>
              <a:rPr lang="tr-TR" sz="3200" dirty="0">
                <a:latin typeface="Adobe Caslon Pro"/>
              </a:rPr>
              <a:t>bu özelliği insanın iyiliklerini artırmasına vesile olur</a:t>
            </a:r>
            <a:r>
              <a:rPr lang="tr-TR" sz="3200" dirty="0" smtClean="0">
                <a:latin typeface="Adobe Caslon Pro"/>
              </a:rPr>
              <a:t>.</a:t>
            </a:r>
          </a:p>
          <a:p>
            <a:endParaRPr lang="tr-TR" sz="1200" dirty="0">
              <a:latin typeface="Adobe Caslon Pro"/>
            </a:endParaRPr>
          </a:p>
          <a:p>
            <a:r>
              <a:rPr lang="tr-TR" sz="3200" dirty="0">
                <a:solidFill>
                  <a:srgbClr val="FF0000"/>
                </a:solidFill>
                <a:latin typeface="Adobe Caslon Pro"/>
              </a:rPr>
              <a:t>i. </a:t>
            </a:r>
            <a:r>
              <a:rPr lang="tr-TR" sz="3200" dirty="0">
                <a:latin typeface="Adobe Caslon Pro"/>
              </a:rPr>
              <a:t>Yazıcı melekler insanı gözettiğinden onlara inanan insan hayır işlemeye </a:t>
            </a:r>
            <a:r>
              <a:rPr lang="tr-TR" sz="3200" dirty="0" smtClean="0">
                <a:latin typeface="Adobe Caslon Pro"/>
              </a:rPr>
              <a:t>ve ölçülü </a:t>
            </a:r>
            <a:r>
              <a:rPr lang="tr-TR" sz="3200" dirty="0">
                <a:latin typeface="Adobe Caslon Pro"/>
              </a:rPr>
              <a:t>hareket etmeye özen gösterir.</a:t>
            </a:r>
          </a:p>
        </p:txBody>
      </p:sp>
    </p:spTree>
    <p:extLst>
      <p:ext uri="{BB962C8B-B14F-4D97-AF65-F5344CB8AC3E}">
        <p14:creationId xmlns:p14="http://schemas.microsoft.com/office/powerpoint/2010/main" val="1224476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794" y="-1"/>
            <a:ext cx="12192000" cy="6858001"/>
          </a:xfrm>
        </p:spPr>
      </p:pic>
      <p:sp>
        <p:nvSpPr>
          <p:cNvPr id="3" name="Dikdörtgen 2"/>
          <p:cNvSpPr/>
          <p:nvPr/>
        </p:nvSpPr>
        <p:spPr>
          <a:xfrm>
            <a:off x="574766" y="478972"/>
            <a:ext cx="11033760" cy="2554545"/>
          </a:xfrm>
          <a:prstGeom prst="rect">
            <a:avLst/>
          </a:prstGeom>
        </p:spPr>
        <p:txBody>
          <a:bodyPr wrap="square">
            <a:spAutoFit/>
          </a:bodyPr>
          <a:lstStyle/>
          <a:p>
            <a:pPr algn="ctr"/>
            <a:r>
              <a:rPr lang="tr-TR" sz="3200" dirty="0">
                <a:solidFill>
                  <a:srgbClr val="FF0000"/>
                </a:solidFill>
                <a:latin typeface="Adobe Caslon Pro"/>
              </a:rPr>
              <a:t>MELEKLERİN GÖREVLERİ</a:t>
            </a:r>
          </a:p>
          <a:p>
            <a:r>
              <a:rPr lang="tr-TR" sz="3200" u="sng" dirty="0">
                <a:solidFill>
                  <a:srgbClr val="FF0000"/>
                </a:solidFill>
                <a:latin typeface="Adobe Caslon Pro"/>
              </a:rPr>
              <a:t>Cebrail: </a:t>
            </a:r>
            <a:r>
              <a:rPr lang="tr-TR" sz="3200" dirty="0">
                <a:latin typeface="Adobe Caslon Pro"/>
              </a:rPr>
              <a:t>Temiz, latif, üstün bilgiye sahip anlamına gelir. “</a:t>
            </a:r>
            <a:r>
              <a:rPr lang="tr-TR" sz="3200" dirty="0" err="1">
                <a:latin typeface="Adobe Caslon Pro"/>
              </a:rPr>
              <a:t>Rûh’ul</a:t>
            </a:r>
            <a:r>
              <a:rPr lang="tr-TR" sz="3200" dirty="0">
                <a:latin typeface="Adobe Caslon Pro"/>
              </a:rPr>
              <a:t>-emin” (</a:t>
            </a:r>
            <a:r>
              <a:rPr lang="tr-TR" sz="3200" dirty="0" smtClean="0">
                <a:latin typeface="Adobe Caslon Pro"/>
              </a:rPr>
              <a:t>güvenilir ruh</a:t>
            </a:r>
            <a:r>
              <a:rPr lang="tr-TR" sz="3200" dirty="0">
                <a:latin typeface="Adobe Caslon Pro"/>
              </a:rPr>
              <a:t>), “</a:t>
            </a:r>
            <a:r>
              <a:rPr lang="tr-TR" sz="3200" dirty="0" err="1">
                <a:latin typeface="Adobe Caslon Pro"/>
              </a:rPr>
              <a:t>ruh’ul-kudüs</a:t>
            </a:r>
            <a:r>
              <a:rPr lang="tr-TR" sz="3200" dirty="0">
                <a:latin typeface="Adobe Caslon Pro"/>
              </a:rPr>
              <a:t>” (kutsal ruh), “</a:t>
            </a:r>
            <a:r>
              <a:rPr lang="tr-TR" sz="3200" dirty="0" err="1">
                <a:latin typeface="Adobe Caslon Pro"/>
              </a:rPr>
              <a:t>resûl</a:t>
            </a:r>
            <a:r>
              <a:rPr lang="tr-TR" sz="3200" dirty="0">
                <a:latin typeface="Adobe Caslon Pro"/>
              </a:rPr>
              <a:t>” (elçi) gibi isimler de verilmiştir. </a:t>
            </a:r>
            <a:r>
              <a:rPr lang="tr-TR" sz="3200" dirty="0" smtClean="0">
                <a:latin typeface="Adobe Caslon Pro"/>
              </a:rPr>
              <a:t>Vahiy meleğidir</a:t>
            </a:r>
            <a:r>
              <a:rPr lang="tr-TR" sz="3200" dirty="0">
                <a:latin typeface="Adobe Caslon Pro"/>
              </a:rPr>
              <a:t>. Allah’tan aldığı vahyi peygamberlere ulaştırır.</a:t>
            </a:r>
          </a:p>
        </p:txBody>
      </p:sp>
      <p:sp>
        <p:nvSpPr>
          <p:cNvPr id="4" name="Dikdörtgen 3"/>
          <p:cNvSpPr/>
          <p:nvPr/>
        </p:nvSpPr>
        <p:spPr>
          <a:xfrm>
            <a:off x="2551611" y="3605348"/>
            <a:ext cx="8551818" cy="2554545"/>
          </a:xfrm>
          <a:prstGeom prst="rect">
            <a:avLst/>
          </a:prstGeom>
        </p:spPr>
        <p:txBody>
          <a:bodyPr wrap="square">
            <a:spAutoFit/>
          </a:bodyPr>
          <a:lstStyle/>
          <a:p>
            <a:r>
              <a:rPr lang="tr-TR" sz="3200" u="sng" dirty="0">
                <a:solidFill>
                  <a:srgbClr val="FF0000"/>
                </a:solidFill>
                <a:latin typeface="Adobe Caslon Pro"/>
              </a:rPr>
              <a:t>Azrail: </a:t>
            </a:r>
            <a:r>
              <a:rPr lang="tr-TR" sz="3200" dirty="0">
                <a:latin typeface="Adobe Caslon Pro"/>
              </a:rPr>
              <a:t>Ölüm meleğidir. Allah’ın izni ile ecel anı gelmiş olanların </a:t>
            </a:r>
            <a:r>
              <a:rPr lang="tr-TR" sz="3200" dirty="0" smtClean="0">
                <a:latin typeface="Adobe Caslon Pro"/>
              </a:rPr>
              <a:t>ruhlarını cesetlerinden </a:t>
            </a:r>
            <a:r>
              <a:rPr lang="tr-TR" sz="3200" dirty="0">
                <a:latin typeface="Adobe Caslon Pro"/>
              </a:rPr>
              <a:t>ayırır. </a:t>
            </a:r>
            <a:r>
              <a:rPr lang="tr-TR" sz="3200" dirty="0" smtClean="0">
                <a:latin typeface="Adobe Caslon Pro"/>
              </a:rPr>
              <a:t>Kur’an-ı Kerim’de </a:t>
            </a:r>
            <a:r>
              <a:rPr lang="tr-TR" sz="3200" dirty="0">
                <a:latin typeface="Adobe Caslon Pro"/>
              </a:rPr>
              <a:t>ve </a:t>
            </a:r>
            <a:r>
              <a:rPr lang="tr-TR" sz="3200" dirty="0" smtClean="0">
                <a:latin typeface="Adobe Caslon Pro"/>
              </a:rPr>
              <a:t>Sahih </a:t>
            </a:r>
            <a:r>
              <a:rPr lang="tr-TR" sz="3200" dirty="0">
                <a:latin typeface="Adobe Caslon Pro"/>
              </a:rPr>
              <a:t>hadislerde adı geçmemektedir. </a:t>
            </a:r>
            <a:r>
              <a:rPr lang="tr-TR" sz="3200" dirty="0" smtClean="0">
                <a:latin typeface="Adobe Caslon Pro"/>
              </a:rPr>
              <a:t>Kuran’da “</a:t>
            </a:r>
            <a:r>
              <a:rPr lang="tr-TR" sz="3200" dirty="0" err="1" smtClean="0">
                <a:latin typeface="Adobe Caslon Pro"/>
              </a:rPr>
              <a:t>melekü’l</a:t>
            </a:r>
            <a:r>
              <a:rPr lang="tr-TR" sz="3200" dirty="0" smtClean="0">
                <a:latin typeface="Adobe Caslon Pro"/>
              </a:rPr>
              <a:t>-mevt</a:t>
            </a:r>
            <a:r>
              <a:rPr lang="tr-TR" sz="3200" dirty="0">
                <a:latin typeface="Adobe Caslon Pro"/>
              </a:rPr>
              <a:t>” (ölüm meleği) şeklinde </a:t>
            </a:r>
            <a:r>
              <a:rPr lang="tr-TR" sz="3200" dirty="0" smtClean="0">
                <a:latin typeface="Adobe Caslon Pro"/>
              </a:rPr>
              <a:t>geçer</a:t>
            </a:r>
            <a:r>
              <a:rPr lang="tr-TR" sz="3200" dirty="0">
                <a:latin typeface="Adobe Caslon Pro"/>
              </a:rPr>
              <a:t>.</a:t>
            </a:r>
          </a:p>
        </p:txBody>
      </p:sp>
    </p:spTree>
    <p:extLst>
      <p:ext uri="{BB962C8B-B14F-4D97-AF65-F5344CB8AC3E}">
        <p14:creationId xmlns:p14="http://schemas.microsoft.com/office/powerpoint/2010/main" val="3483414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5" y="365126"/>
            <a:ext cx="11051177" cy="5509200"/>
          </a:xfrm>
          <a:prstGeom prst="rect">
            <a:avLst/>
          </a:prstGeom>
        </p:spPr>
        <p:txBody>
          <a:bodyPr wrap="square">
            <a:spAutoFit/>
          </a:bodyPr>
          <a:lstStyle/>
          <a:p>
            <a:r>
              <a:rPr lang="tr-TR" sz="3200" dirty="0">
                <a:solidFill>
                  <a:srgbClr val="FF0000"/>
                </a:solidFill>
                <a:latin typeface="Adobe Caslon Pro"/>
              </a:rPr>
              <a:t>Mikail: </a:t>
            </a:r>
            <a:r>
              <a:rPr lang="tr-TR" sz="3200" dirty="0">
                <a:latin typeface="Adobe Caslon Pro"/>
              </a:rPr>
              <a:t>Doğa olayları ve insanların rızıklarını sağlayan melektir. </a:t>
            </a:r>
            <a:r>
              <a:rPr lang="tr-TR" sz="3200" dirty="0" smtClean="0">
                <a:latin typeface="Adobe Caslon Pro"/>
              </a:rPr>
              <a:t>Kur’an-ı Kerim’de </a:t>
            </a:r>
            <a:r>
              <a:rPr lang="tr-TR" sz="3200" dirty="0" err="1" smtClean="0">
                <a:latin typeface="Adobe Caslon Pro"/>
              </a:rPr>
              <a:t>Mîkâl</a:t>
            </a:r>
            <a:r>
              <a:rPr lang="tr-TR" sz="3200" dirty="0" smtClean="0">
                <a:latin typeface="Adobe Caslon Pro"/>
              </a:rPr>
              <a:t> şeklinde </a:t>
            </a:r>
            <a:r>
              <a:rPr lang="tr-TR" sz="3200" dirty="0">
                <a:latin typeface="Adobe Caslon Pro"/>
              </a:rPr>
              <a:t>geçer. </a:t>
            </a:r>
            <a:endParaRPr lang="tr-TR" sz="3200" dirty="0" smtClean="0">
              <a:latin typeface="Adobe Caslon Pro"/>
            </a:endParaRPr>
          </a:p>
          <a:p>
            <a:r>
              <a:rPr lang="tr-TR" sz="3200" dirty="0" smtClean="0">
                <a:latin typeface="Adobe Caslon Pro"/>
              </a:rPr>
              <a:t>“</a:t>
            </a:r>
            <a:r>
              <a:rPr lang="tr-TR" sz="3200" dirty="0">
                <a:solidFill>
                  <a:srgbClr val="7030A0"/>
                </a:solidFill>
                <a:latin typeface="Adobe Caslon Pro"/>
              </a:rPr>
              <a:t>Kim Allah’a, meleklerine, peygamberlerine, </a:t>
            </a:r>
            <a:r>
              <a:rPr lang="tr-TR" sz="3200" dirty="0" err="1">
                <a:solidFill>
                  <a:srgbClr val="7030A0"/>
                </a:solidFill>
                <a:latin typeface="Adobe Caslon Pro"/>
              </a:rPr>
              <a:t>Cibrîl’e</a:t>
            </a:r>
            <a:r>
              <a:rPr lang="tr-TR" sz="3200" dirty="0">
                <a:solidFill>
                  <a:srgbClr val="7030A0"/>
                </a:solidFill>
                <a:latin typeface="Adobe Caslon Pro"/>
              </a:rPr>
              <a:t> ve </a:t>
            </a:r>
            <a:r>
              <a:rPr lang="tr-TR" sz="3200" dirty="0" err="1" smtClean="0">
                <a:solidFill>
                  <a:srgbClr val="7030A0"/>
                </a:solidFill>
                <a:latin typeface="Adobe Caslon Pro"/>
              </a:rPr>
              <a:t>Mikâl’e</a:t>
            </a:r>
            <a:r>
              <a:rPr lang="tr-TR" sz="3200" dirty="0" smtClean="0">
                <a:solidFill>
                  <a:srgbClr val="7030A0"/>
                </a:solidFill>
                <a:latin typeface="Adobe Caslon Pro"/>
              </a:rPr>
              <a:t> düşman </a:t>
            </a:r>
            <a:r>
              <a:rPr lang="tr-TR" sz="3200" dirty="0">
                <a:solidFill>
                  <a:srgbClr val="7030A0"/>
                </a:solidFill>
                <a:latin typeface="Adobe Caslon Pro"/>
              </a:rPr>
              <a:t>olursa bilsin ki, Allah kâfirlerin düşmanıdır</a:t>
            </a:r>
            <a:r>
              <a:rPr lang="tr-TR" sz="3200" dirty="0">
                <a:latin typeface="Adobe Caslon Pro"/>
              </a:rPr>
              <a:t>.” </a:t>
            </a:r>
            <a:r>
              <a:rPr lang="tr-TR" sz="3200" dirty="0" smtClean="0">
                <a:latin typeface="Adobe Caslon Pro"/>
              </a:rPr>
              <a:t>								(</a:t>
            </a:r>
            <a:r>
              <a:rPr lang="tr-TR" sz="3200" dirty="0">
                <a:latin typeface="Adobe Caslon Pro"/>
              </a:rPr>
              <a:t>Bakara/98</a:t>
            </a:r>
            <a:r>
              <a:rPr lang="tr-TR" sz="3200" dirty="0" smtClean="0">
                <a:latin typeface="Adobe Caslon Pro"/>
              </a:rPr>
              <a:t>).</a:t>
            </a:r>
          </a:p>
          <a:p>
            <a:endParaRPr lang="tr-TR" sz="3200" dirty="0">
              <a:latin typeface="Adobe Caslon Pro"/>
            </a:endParaRPr>
          </a:p>
          <a:p>
            <a:r>
              <a:rPr lang="tr-TR" sz="3200" dirty="0">
                <a:solidFill>
                  <a:srgbClr val="FF0000"/>
                </a:solidFill>
                <a:latin typeface="Adobe Caslon Pro"/>
              </a:rPr>
              <a:t>İsrafil:</a:t>
            </a:r>
            <a:r>
              <a:rPr lang="tr-TR" sz="3200" dirty="0">
                <a:latin typeface="Adobe Caslon Pro"/>
              </a:rPr>
              <a:t> Kıyamet kopacağı zaman, Allah’ın emriyle sur denilen ve bizce nasıl </a:t>
            </a:r>
            <a:r>
              <a:rPr lang="tr-TR" sz="3200" dirty="0" smtClean="0">
                <a:latin typeface="Adobe Caslon Pro"/>
              </a:rPr>
              <a:t>olduğu bilinmeyen </a:t>
            </a:r>
            <a:r>
              <a:rPr lang="tr-TR" sz="3200" dirty="0">
                <a:latin typeface="Adobe Caslon Pro"/>
              </a:rPr>
              <a:t>şeye üflemek suretiyle, dünya yaşamının bittiğini ve kıyamet </a:t>
            </a:r>
            <a:r>
              <a:rPr lang="tr-TR" sz="3200" dirty="0" smtClean="0">
                <a:latin typeface="Adobe Caslon Pro"/>
              </a:rPr>
              <a:t>gününün başladığını </a:t>
            </a:r>
            <a:r>
              <a:rPr lang="tr-TR" sz="3200" dirty="0">
                <a:latin typeface="Adobe Caslon Pro"/>
              </a:rPr>
              <a:t>bildirecek olan melektir. </a:t>
            </a:r>
            <a:r>
              <a:rPr lang="tr-TR" sz="3200" dirty="0" smtClean="0">
                <a:latin typeface="Adobe Caslon Pro"/>
              </a:rPr>
              <a:t>Kur’an-ı Kerim’de </a:t>
            </a:r>
            <a:r>
              <a:rPr lang="tr-TR" sz="3200" dirty="0">
                <a:latin typeface="Adobe Caslon Pro"/>
              </a:rPr>
              <a:t>“</a:t>
            </a:r>
            <a:r>
              <a:rPr lang="tr-TR" sz="3200" dirty="0" err="1">
                <a:latin typeface="Adobe Caslon Pro"/>
              </a:rPr>
              <a:t>münâdî</a:t>
            </a:r>
            <a:r>
              <a:rPr lang="tr-TR" sz="3200" dirty="0">
                <a:latin typeface="Adobe Caslon Pro"/>
              </a:rPr>
              <a:t>” (çağırıcı) şeklinde geçmektedir.</a:t>
            </a:r>
          </a:p>
        </p:txBody>
      </p:sp>
    </p:spTree>
    <p:extLst>
      <p:ext uri="{BB962C8B-B14F-4D97-AF65-F5344CB8AC3E}">
        <p14:creationId xmlns:p14="http://schemas.microsoft.com/office/powerpoint/2010/main" val="2310971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13806" y="365126"/>
            <a:ext cx="11225348" cy="5509200"/>
          </a:xfrm>
          <a:prstGeom prst="rect">
            <a:avLst/>
          </a:prstGeom>
        </p:spPr>
        <p:txBody>
          <a:bodyPr wrap="square">
            <a:spAutoFit/>
          </a:bodyPr>
          <a:lstStyle/>
          <a:p>
            <a:r>
              <a:rPr lang="tr-TR" sz="3200" dirty="0" smtClean="0">
                <a:latin typeface="Adobe Caslon Pro"/>
              </a:rPr>
              <a:t>Kur’an’da </a:t>
            </a:r>
            <a:r>
              <a:rPr lang="tr-TR" sz="3200" dirty="0">
                <a:latin typeface="Adobe Caslon Pro"/>
              </a:rPr>
              <a:t>dört büyük meleğin dışında başka meleklerin adları da geçmektedir.</a:t>
            </a:r>
          </a:p>
          <a:p>
            <a:r>
              <a:rPr lang="tr-TR" sz="3200" dirty="0">
                <a:latin typeface="Adobe Caslon Pro"/>
              </a:rPr>
              <a:t>İ</a:t>
            </a:r>
            <a:r>
              <a:rPr lang="tr-TR" sz="3200" dirty="0" smtClean="0">
                <a:latin typeface="Adobe Caslon Pro"/>
              </a:rPr>
              <a:t>nsanları </a:t>
            </a:r>
            <a:r>
              <a:rPr lang="tr-TR" sz="3200" dirty="0">
                <a:latin typeface="Adobe Caslon Pro"/>
              </a:rPr>
              <a:t>koruyan ‘</a:t>
            </a:r>
            <a:r>
              <a:rPr lang="tr-TR" sz="3200" i="1" dirty="0" err="1">
                <a:latin typeface="Adobe Caslon Pro"/>
              </a:rPr>
              <a:t>hafaza</a:t>
            </a:r>
            <a:r>
              <a:rPr lang="tr-TR" sz="3200" i="1" dirty="0">
                <a:latin typeface="Adobe Caslon Pro"/>
              </a:rPr>
              <a:t>’ (koruyucu)</a:t>
            </a:r>
            <a:r>
              <a:rPr lang="tr-TR" sz="3200" dirty="0">
                <a:latin typeface="Adobe Caslon Pro"/>
              </a:rPr>
              <a:t> melekler, </a:t>
            </a:r>
            <a:endParaRPr lang="tr-TR" sz="3200" dirty="0" smtClean="0">
              <a:latin typeface="Adobe Caslon Pro"/>
            </a:endParaRPr>
          </a:p>
          <a:p>
            <a:r>
              <a:rPr lang="tr-TR" sz="3200" dirty="0" smtClean="0">
                <a:latin typeface="Adobe Caslon Pro"/>
              </a:rPr>
              <a:t>iyilik </a:t>
            </a:r>
            <a:r>
              <a:rPr lang="tr-TR" sz="3200" dirty="0">
                <a:latin typeface="Adobe Caslon Pro"/>
              </a:rPr>
              <a:t>ve kötülüklerimizi </a:t>
            </a:r>
            <a:r>
              <a:rPr lang="tr-TR" sz="3200" dirty="0" smtClean="0">
                <a:latin typeface="Adobe Caslon Pro"/>
              </a:rPr>
              <a:t>yazan </a:t>
            </a:r>
            <a:r>
              <a:rPr lang="tr-TR" sz="3200" i="1" dirty="0" smtClean="0">
                <a:latin typeface="Adobe Caslon Pro"/>
              </a:rPr>
              <a:t>‘</a:t>
            </a:r>
            <a:r>
              <a:rPr lang="tr-TR" sz="3200" i="1" dirty="0" err="1" smtClean="0">
                <a:latin typeface="Adobe Caslon Pro"/>
              </a:rPr>
              <a:t>kirâmen</a:t>
            </a:r>
            <a:r>
              <a:rPr lang="tr-TR" sz="3200" i="1" dirty="0" smtClean="0">
                <a:latin typeface="Adobe Caslon Pro"/>
              </a:rPr>
              <a:t> </a:t>
            </a:r>
            <a:r>
              <a:rPr lang="tr-TR" sz="3200" i="1" dirty="0">
                <a:latin typeface="Adobe Caslon Pro"/>
              </a:rPr>
              <a:t>kâtibin’ (yazıcı) </a:t>
            </a:r>
            <a:r>
              <a:rPr lang="tr-TR" sz="3200" dirty="0" smtClean="0">
                <a:latin typeface="Adobe Caslon Pro"/>
              </a:rPr>
              <a:t>melekler,</a:t>
            </a:r>
            <a:endParaRPr lang="tr-TR" sz="3200" dirty="0">
              <a:latin typeface="Adobe Caslon Pro"/>
            </a:endParaRPr>
          </a:p>
          <a:p>
            <a:r>
              <a:rPr lang="tr-TR" sz="3200" dirty="0" smtClean="0">
                <a:latin typeface="Adobe Caslon Pro"/>
              </a:rPr>
              <a:t>kabirde </a:t>
            </a:r>
            <a:r>
              <a:rPr lang="tr-TR" sz="3200" dirty="0">
                <a:latin typeface="Adobe Caslon Pro"/>
              </a:rPr>
              <a:t>insanları sorgulayacak olan ‘</a:t>
            </a:r>
            <a:r>
              <a:rPr lang="tr-TR" sz="3200" dirty="0" err="1">
                <a:latin typeface="Adobe Caslon Pro"/>
              </a:rPr>
              <a:t>münker-nekir</a:t>
            </a:r>
            <a:r>
              <a:rPr lang="tr-TR" sz="3200" dirty="0">
                <a:latin typeface="Adobe Caslon Pro"/>
              </a:rPr>
              <a:t>’</a:t>
            </a:r>
          </a:p>
          <a:p>
            <a:r>
              <a:rPr lang="tr-TR" sz="3200" dirty="0">
                <a:latin typeface="Adobe Caslon Pro"/>
              </a:rPr>
              <a:t>(sorgu) </a:t>
            </a:r>
            <a:r>
              <a:rPr lang="tr-TR" sz="3200" dirty="0" smtClean="0">
                <a:latin typeface="Adobe Caslon Pro"/>
              </a:rPr>
              <a:t>melekleri… </a:t>
            </a:r>
          </a:p>
          <a:p>
            <a:r>
              <a:rPr lang="tr-TR" sz="3200" dirty="0">
                <a:latin typeface="Adobe Caslon Pro"/>
              </a:rPr>
              <a:t>M</a:t>
            </a:r>
            <a:r>
              <a:rPr lang="tr-TR" sz="3200" dirty="0" smtClean="0">
                <a:latin typeface="Adobe Caslon Pro"/>
              </a:rPr>
              <a:t>üminlerin </a:t>
            </a:r>
            <a:r>
              <a:rPr lang="tr-TR" sz="3200" dirty="0">
                <a:latin typeface="Adobe Caslon Pro"/>
              </a:rPr>
              <a:t>kalbine doğruyu ve hakkı ilham eden, </a:t>
            </a:r>
            <a:endParaRPr lang="tr-TR" sz="3200" dirty="0" smtClean="0">
              <a:latin typeface="Adobe Caslon Pro"/>
            </a:endParaRPr>
          </a:p>
          <a:p>
            <a:r>
              <a:rPr lang="tr-TR" sz="3200" dirty="0" smtClean="0">
                <a:latin typeface="Adobe Caslon Pro"/>
              </a:rPr>
              <a:t>müminlere dua eden</a:t>
            </a:r>
            <a:r>
              <a:rPr lang="tr-TR" sz="3200" dirty="0">
                <a:latin typeface="Adobe Caslon Pro"/>
              </a:rPr>
              <a:t>, ahirette onları selamla karşılayıp hizmet edecek olan ve bunların dışında </a:t>
            </a:r>
            <a:r>
              <a:rPr lang="tr-TR" sz="3200" dirty="0" smtClean="0">
                <a:latin typeface="Adobe Caslon Pro"/>
              </a:rPr>
              <a:t>çeşitli görevleri </a:t>
            </a:r>
            <a:r>
              <a:rPr lang="tr-TR" sz="3200" dirty="0">
                <a:latin typeface="Adobe Caslon Pro"/>
              </a:rPr>
              <a:t>bulunan melekler vardır.</a:t>
            </a:r>
          </a:p>
        </p:txBody>
      </p:sp>
    </p:spTree>
    <p:extLst>
      <p:ext uri="{BB962C8B-B14F-4D97-AF65-F5344CB8AC3E}">
        <p14:creationId xmlns:p14="http://schemas.microsoft.com/office/powerpoint/2010/main" val="1807449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Erilen bilgilerden </a:t>
            </a:r>
            <a:endParaRPr lang="tr-TR" dirty="0"/>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13806" y="365126"/>
            <a:ext cx="11225348" cy="5262979"/>
          </a:xfrm>
          <a:prstGeom prst="rect">
            <a:avLst/>
          </a:prstGeom>
        </p:spPr>
        <p:txBody>
          <a:bodyPr wrap="square">
            <a:spAutoFit/>
          </a:bodyPr>
          <a:lstStyle/>
          <a:p>
            <a:r>
              <a:rPr lang="tr-TR" sz="2800" dirty="0" smtClean="0">
                <a:solidFill>
                  <a:srgbClr val="FF0000"/>
                </a:solidFill>
                <a:latin typeface="Adobe Caslon Pro"/>
              </a:rPr>
              <a:t>SORU:</a:t>
            </a:r>
          </a:p>
          <a:p>
            <a:r>
              <a:rPr lang="tr-TR" sz="2800" dirty="0" smtClean="0">
                <a:latin typeface="Adobe Caslon Pro"/>
              </a:rPr>
              <a:t>Dört büyük melek dışında bazı meleklerin görevleriyle ilgili verilen bilgilerden hangisi yanlıştır?</a:t>
            </a:r>
          </a:p>
          <a:p>
            <a:pPr marL="514350" indent="-514350">
              <a:buAutoNum type="alphaUcParenR"/>
            </a:pPr>
            <a:r>
              <a:rPr lang="tr-TR" sz="2800" dirty="0" smtClean="0">
                <a:latin typeface="Adobe Caslon Pro"/>
              </a:rPr>
              <a:t>Melekler, insanın iyi ve kötü, gizli ve açık amellerini yazarlar.</a:t>
            </a:r>
          </a:p>
          <a:p>
            <a:pPr marL="514350" indent="-514350">
              <a:buAutoNum type="alphaUcParenR"/>
            </a:pPr>
            <a:r>
              <a:rPr lang="tr-TR" sz="2800" dirty="0" smtClean="0">
                <a:latin typeface="Adobe Caslon Pro"/>
              </a:rPr>
              <a:t>İnsanları korumakla görevli olan melekler vardır.</a:t>
            </a:r>
          </a:p>
          <a:p>
            <a:pPr marL="514350" indent="-514350">
              <a:buAutoNum type="alphaUcParenR"/>
            </a:pPr>
            <a:r>
              <a:rPr lang="tr-TR" sz="2800" dirty="0" smtClean="0">
                <a:latin typeface="Adobe Caslon Pro"/>
              </a:rPr>
              <a:t>Bazı melekler müminlerin kalbine sebatı, doğruyu ve hakkı ilham eder ve onlara dua eder.</a:t>
            </a:r>
          </a:p>
          <a:p>
            <a:pPr marL="514350" indent="-514350">
              <a:buAutoNum type="alphaUcParenR"/>
            </a:pPr>
            <a:r>
              <a:rPr lang="tr-TR" sz="2800" dirty="0" smtClean="0">
                <a:latin typeface="Adobe Caslon Pro"/>
              </a:rPr>
              <a:t>Ahirette müminleri selamla karşılayacak, onlara hizmet ve arkadaşlık edecek melekler vardır.</a:t>
            </a:r>
          </a:p>
          <a:p>
            <a:pPr marL="514350" indent="-514350">
              <a:buAutoNum type="alphaUcParenR"/>
            </a:pPr>
            <a:r>
              <a:rPr lang="tr-TR" sz="2800" dirty="0" smtClean="0">
                <a:latin typeface="Adobe Caslon Pro"/>
              </a:rPr>
              <a:t>Meleklerden bazıları da zalim ve zorba kişilere kötülüğü ilham ederek cezalarının artmasına sebep olurlar.</a:t>
            </a:r>
          </a:p>
          <a:p>
            <a:pPr marL="514350" indent="-514350">
              <a:buAutoNum type="alphaUcParenR"/>
            </a:pPr>
            <a:endParaRPr lang="tr-TR" sz="2800" dirty="0">
              <a:latin typeface="Adobe Caslon Pro"/>
            </a:endParaRPr>
          </a:p>
        </p:txBody>
      </p:sp>
    </p:spTree>
    <p:extLst>
      <p:ext uri="{BB962C8B-B14F-4D97-AF65-F5344CB8AC3E}">
        <p14:creationId xmlns:p14="http://schemas.microsoft.com/office/powerpoint/2010/main" val="3323103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3" name="Dikdörtgen 2"/>
          <p:cNvSpPr/>
          <p:nvPr/>
        </p:nvSpPr>
        <p:spPr>
          <a:xfrm>
            <a:off x="740229" y="949901"/>
            <a:ext cx="10613571" cy="4031873"/>
          </a:xfrm>
          <a:prstGeom prst="rect">
            <a:avLst/>
          </a:prstGeom>
        </p:spPr>
        <p:txBody>
          <a:bodyPr wrap="square">
            <a:spAutoFit/>
          </a:bodyPr>
          <a:lstStyle/>
          <a:p>
            <a:r>
              <a:rPr lang="tr-TR" sz="3200" u="sng" dirty="0" smtClean="0">
                <a:solidFill>
                  <a:srgbClr val="FF0000"/>
                </a:solidFill>
                <a:latin typeface="Adobe Caslon Pro"/>
              </a:rPr>
              <a:t>CİNLERİN </a:t>
            </a:r>
            <a:r>
              <a:rPr lang="tr-TR" sz="3200" u="sng" dirty="0">
                <a:solidFill>
                  <a:srgbClr val="FF0000"/>
                </a:solidFill>
                <a:latin typeface="Adobe Caslon Pro"/>
              </a:rPr>
              <a:t>ÖZELLİKLERİ:</a:t>
            </a:r>
          </a:p>
          <a:p>
            <a:r>
              <a:rPr lang="tr-TR" sz="3200" dirty="0">
                <a:latin typeface="Adobe Caslon Pro"/>
              </a:rPr>
              <a:t>a. Yalın ateşten ve insan türünden önce yaratılmışlardır.</a:t>
            </a:r>
          </a:p>
          <a:p>
            <a:r>
              <a:rPr lang="tr-TR" sz="3200" dirty="0">
                <a:latin typeface="Adobe Caslon Pro"/>
              </a:rPr>
              <a:t>b. İradeleri vardır ve kulluk için yaratılmışlardır.</a:t>
            </a:r>
          </a:p>
          <a:p>
            <a:r>
              <a:rPr lang="tr-TR" sz="3200" dirty="0">
                <a:latin typeface="Adobe Caslon Pro"/>
              </a:rPr>
              <a:t>c. Müslüman olanları cennette, kâfir olanları cehennemde kalacaklardır.</a:t>
            </a:r>
          </a:p>
          <a:p>
            <a:r>
              <a:rPr lang="tr-TR" sz="3200" dirty="0">
                <a:latin typeface="Adobe Caslon Pro"/>
              </a:rPr>
              <a:t>d. </a:t>
            </a:r>
            <a:r>
              <a:rPr lang="tr-TR" sz="3200" dirty="0" err="1" smtClean="0">
                <a:latin typeface="Adobe Caslon Pro"/>
              </a:rPr>
              <a:t>Gaybı</a:t>
            </a:r>
            <a:r>
              <a:rPr lang="tr-TR" sz="3200" dirty="0" smtClean="0">
                <a:latin typeface="Adobe Caslon Pro"/>
              </a:rPr>
              <a:t> </a:t>
            </a:r>
            <a:r>
              <a:rPr lang="tr-TR" sz="3200" dirty="0">
                <a:latin typeface="Adobe Caslon Pro"/>
              </a:rPr>
              <a:t>bilmezler.</a:t>
            </a:r>
          </a:p>
          <a:p>
            <a:r>
              <a:rPr lang="tr-TR" sz="3200" dirty="0">
                <a:latin typeface="Adobe Caslon Pro"/>
              </a:rPr>
              <a:t>e. </a:t>
            </a:r>
            <a:r>
              <a:rPr lang="tr-TR" sz="3200" dirty="0" smtClean="0">
                <a:latin typeface="Adobe Caslon Pro"/>
              </a:rPr>
              <a:t>Kur’an-ı Kerim’de </a:t>
            </a:r>
            <a:r>
              <a:rPr lang="tr-TR" sz="3200" dirty="0">
                <a:latin typeface="Adobe Caslon Pro"/>
              </a:rPr>
              <a:t>bilgi çalmak için gökleri yokladıkları ve oradan ateş </a:t>
            </a:r>
            <a:r>
              <a:rPr lang="tr-TR" sz="3200" dirty="0" err="1" smtClean="0">
                <a:latin typeface="Adobe Caslon Pro"/>
              </a:rPr>
              <a:t>hüzmeleriyle</a:t>
            </a:r>
            <a:r>
              <a:rPr lang="tr-TR" sz="3200" dirty="0" smtClean="0">
                <a:latin typeface="Adobe Caslon Pro"/>
              </a:rPr>
              <a:t> kovuldukları </a:t>
            </a:r>
            <a:r>
              <a:rPr lang="tr-TR" sz="3200" dirty="0">
                <a:latin typeface="Adobe Caslon Pro"/>
              </a:rPr>
              <a:t>bildirilir.</a:t>
            </a:r>
          </a:p>
        </p:txBody>
      </p:sp>
      <p:sp>
        <p:nvSpPr>
          <p:cNvPr id="4" name="Dikdörtgen 3"/>
          <p:cNvSpPr/>
          <p:nvPr/>
        </p:nvSpPr>
        <p:spPr>
          <a:xfrm>
            <a:off x="949234" y="365125"/>
            <a:ext cx="5932205" cy="584775"/>
          </a:xfrm>
          <a:prstGeom prst="rect">
            <a:avLst/>
          </a:prstGeom>
        </p:spPr>
        <p:txBody>
          <a:bodyPr wrap="square">
            <a:spAutoFit/>
          </a:bodyPr>
          <a:lstStyle/>
          <a:p>
            <a:pPr algn="ctr"/>
            <a:r>
              <a:rPr lang="tr-TR" sz="3200" dirty="0">
                <a:solidFill>
                  <a:srgbClr val="FF0000"/>
                </a:solidFill>
              </a:rPr>
              <a:t>CİN VE ŞEYTAN</a:t>
            </a:r>
          </a:p>
        </p:txBody>
      </p:sp>
    </p:spTree>
    <p:extLst>
      <p:ext uri="{BB962C8B-B14F-4D97-AF65-F5344CB8AC3E}">
        <p14:creationId xmlns:p14="http://schemas.microsoft.com/office/powerpoint/2010/main" val="1854587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574765"/>
            <a:ext cx="8305801" cy="6001643"/>
          </a:xfrm>
          <a:prstGeom prst="rect">
            <a:avLst/>
          </a:prstGeom>
        </p:spPr>
        <p:txBody>
          <a:bodyPr wrap="square">
            <a:spAutoFit/>
          </a:bodyPr>
          <a:lstStyle/>
          <a:p>
            <a:r>
              <a:rPr lang="tr-TR" sz="3200" dirty="0" smtClean="0">
                <a:solidFill>
                  <a:srgbClr val="FF0000"/>
                </a:solidFill>
                <a:latin typeface="Adobe Caslon Pro"/>
              </a:rPr>
              <a:t>D</a:t>
            </a:r>
            <a:r>
              <a:rPr lang="tr-TR" sz="3200" dirty="0">
                <a:solidFill>
                  <a:srgbClr val="FF0000"/>
                </a:solidFill>
                <a:latin typeface="Adobe Caslon Pro"/>
              </a:rPr>
              <a:t>. AHİRET</a:t>
            </a:r>
          </a:p>
          <a:p>
            <a:r>
              <a:rPr lang="tr-TR" sz="3200" dirty="0">
                <a:latin typeface="Adobe Caslon Pro"/>
              </a:rPr>
              <a:t>1. Hayat</a:t>
            </a:r>
          </a:p>
          <a:p>
            <a:r>
              <a:rPr lang="tr-TR" sz="3200" dirty="0">
                <a:latin typeface="Adobe Caslon Pro"/>
              </a:rPr>
              <a:t>2. Ölüm</a:t>
            </a:r>
          </a:p>
          <a:p>
            <a:r>
              <a:rPr lang="tr-TR" sz="3200" dirty="0">
                <a:latin typeface="Adobe Caslon Pro"/>
              </a:rPr>
              <a:t>3. Ölümden Sonra Dirilme</a:t>
            </a:r>
          </a:p>
          <a:p>
            <a:r>
              <a:rPr lang="tr-TR" sz="3200" dirty="0">
                <a:latin typeface="Adobe Caslon Pro"/>
              </a:rPr>
              <a:t>4. Sorguya Çekilme</a:t>
            </a:r>
          </a:p>
          <a:p>
            <a:r>
              <a:rPr lang="tr-TR" sz="3200" dirty="0">
                <a:latin typeface="Adobe Caslon Pro"/>
              </a:rPr>
              <a:t>5. Cennet ve Cehennem</a:t>
            </a:r>
          </a:p>
          <a:p>
            <a:r>
              <a:rPr lang="tr-TR" sz="3200" dirty="0">
                <a:latin typeface="Adobe Caslon Pro"/>
              </a:rPr>
              <a:t>6. Ahirete </a:t>
            </a:r>
            <a:r>
              <a:rPr lang="tr-TR" sz="3200" dirty="0" smtClean="0">
                <a:latin typeface="Adobe Caslon Pro"/>
              </a:rPr>
              <a:t>İman</a:t>
            </a:r>
          </a:p>
          <a:p>
            <a:r>
              <a:rPr lang="tr-TR" sz="3200" dirty="0" smtClean="0">
                <a:solidFill>
                  <a:srgbClr val="FF0000"/>
                </a:solidFill>
                <a:latin typeface="Adobe Caslon Pro"/>
              </a:rPr>
              <a:t>		E</a:t>
            </a:r>
            <a:r>
              <a:rPr lang="tr-TR" sz="3200" dirty="0">
                <a:solidFill>
                  <a:srgbClr val="FF0000"/>
                </a:solidFill>
                <a:latin typeface="Adobe Caslon Pro"/>
              </a:rPr>
              <a:t>. KADER</a:t>
            </a:r>
          </a:p>
          <a:p>
            <a:r>
              <a:rPr lang="tr-TR" sz="3200" dirty="0" smtClean="0">
                <a:latin typeface="Adobe Caslon Pro"/>
              </a:rPr>
              <a:t>		1</a:t>
            </a:r>
            <a:r>
              <a:rPr lang="tr-TR" sz="3200" dirty="0">
                <a:latin typeface="Adobe Caslon Pro"/>
              </a:rPr>
              <a:t>. Kader ve Kaza</a:t>
            </a:r>
          </a:p>
          <a:p>
            <a:r>
              <a:rPr lang="tr-TR" sz="3200" dirty="0" smtClean="0">
                <a:latin typeface="Adobe Caslon Pro"/>
              </a:rPr>
              <a:t>		2</a:t>
            </a:r>
            <a:r>
              <a:rPr lang="tr-TR" sz="3200" dirty="0">
                <a:latin typeface="Adobe Caslon Pro"/>
              </a:rPr>
              <a:t>. İnsanın Kaderi</a:t>
            </a:r>
          </a:p>
          <a:p>
            <a:r>
              <a:rPr lang="tr-TR" sz="3200" dirty="0" smtClean="0">
                <a:latin typeface="Adobe Caslon Pro"/>
              </a:rPr>
              <a:t>		3</a:t>
            </a:r>
            <a:r>
              <a:rPr lang="tr-TR" sz="3200" dirty="0">
                <a:latin typeface="Adobe Caslon Pro"/>
              </a:rPr>
              <a:t>. Kaderle İlgili Kavramlar</a:t>
            </a:r>
          </a:p>
          <a:p>
            <a:endParaRPr lang="tr-TR" sz="3200" dirty="0">
              <a:latin typeface="Adobe Caslon Pro"/>
            </a:endParaRPr>
          </a:p>
        </p:txBody>
      </p:sp>
    </p:spTree>
    <p:extLst>
      <p:ext uri="{BB962C8B-B14F-4D97-AF65-F5344CB8AC3E}">
        <p14:creationId xmlns:p14="http://schemas.microsoft.com/office/powerpoint/2010/main" val="2856685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92183" y="365125"/>
            <a:ext cx="10476411" cy="4801314"/>
          </a:xfrm>
          <a:prstGeom prst="rect">
            <a:avLst/>
          </a:prstGeom>
        </p:spPr>
        <p:txBody>
          <a:bodyPr wrap="square">
            <a:spAutoFit/>
          </a:bodyPr>
          <a:lstStyle/>
          <a:p>
            <a:r>
              <a:rPr lang="tr-TR" sz="3200" dirty="0">
                <a:solidFill>
                  <a:srgbClr val="FF0000"/>
                </a:solidFill>
                <a:latin typeface="Adobe Caslon Pro"/>
              </a:rPr>
              <a:t>ŞEYTAN:</a:t>
            </a:r>
          </a:p>
          <a:p>
            <a:r>
              <a:rPr lang="tr-TR" sz="3200" dirty="0">
                <a:latin typeface="Adobe Caslon Pro"/>
              </a:rPr>
              <a:t>Görünmeyen varlıklardandır. Şeytan ismi bir nitelemedir. </a:t>
            </a:r>
            <a:endParaRPr lang="tr-TR" sz="3200" dirty="0" smtClean="0">
              <a:latin typeface="Adobe Caslon Pro"/>
            </a:endParaRPr>
          </a:p>
          <a:p>
            <a:endParaRPr lang="tr-TR" sz="1600" dirty="0">
              <a:latin typeface="Adobe Caslon Pro"/>
            </a:endParaRPr>
          </a:p>
          <a:p>
            <a:r>
              <a:rPr lang="tr-TR" sz="3200" dirty="0" smtClean="0">
                <a:latin typeface="Adobe Caslon Pro"/>
              </a:rPr>
              <a:t>Kur’an’da </a:t>
            </a:r>
            <a:r>
              <a:rPr lang="tr-TR" sz="3200" dirty="0">
                <a:latin typeface="Adobe Caslon Pro"/>
              </a:rPr>
              <a:t>mecazi </a:t>
            </a:r>
            <a:r>
              <a:rPr lang="tr-TR" sz="3200" dirty="0" smtClean="0">
                <a:latin typeface="Adobe Caslon Pro"/>
              </a:rPr>
              <a:t>anlamda insan </a:t>
            </a:r>
            <a:r>
              <a:rPr lang="tr-TR" sz="3200" dirty="0">
                <a:latin typeface="Adobe Caslon Pro"/>
              </a:rPr>
              <a:t>ve cinlerden şer sahiplerini betimlemek için de kullanılmıştır. </a:t>
            </a:r>
            <a:endParaRPr lang="tr-TR" sz="3200" dirty="0" smtClean="0">
              <a:latin typeface="Adobe Caslon Pro"/>
            </a:endParaRPr>
          </a:p>
          <a:p>
            <a:endParaRPr lang="tr-TR" sz="1600" dirty="0" smtClean="0">
              <a:latin typeface="Adobe Caslon Pro"/>
            </a:endParaRPr>
          </a:p>
          <a:p>
            <a:r>
              <a:rPr lang="tr-TR" sz="3200" dirty="0" smtClean="0">
                <a:latin typeface="Adobe Caslon Pro"/>
              </a:rPr>
              <a:t>Şeytan özelliğini ilk </a:t>
            </a:r>
            <a:r>
              <a:rPr lang="tr-TR" sz="3200" dirty="0">
                <a:latin typeface="Adobe Caslon Pro"/>
              </a:rPr>
              <a:t>alan cinlerin atası </a:t>
            </a:r>
            <a:r>
              <a:rPr lang="tr-TR" sz="3200" dirty="0" err="1">
                <a:latin typeface="Adobe Caslon Pro"/>
              </a:rPr>
              <a:t>İblis’tir</a:t>
            </a:r>
            <a:r>
              <a:rPr lang="tr-TR" sz="3200" dirty="0">
                <a:latin typeface="Adobe Caslon Pro"/>
              </a:rPr>
              <a:t>. </a:t>
            </a:r>
            <a:endParaRPr lang="tr-TR" sz="3200" dirty="0" smtClean="0">
              <a:latin typeface="Adobe Caslon Pro"/>
            </a:endParaRPr>
          </a:p>
          <a:p>
            <a:endParaRPr lang="tr-TR" dirty="0" smtClean="0">
              <a:latin typeface="Adobe Caslon Pro"/>
            </a:endParaRPr>
          </a:p>
          <a:p>
            <a:r>
              <a:rPr lang="tr-TR" sz="3200" dirty="0" smtClean="0">
                <a:latin typeface="Adobe Caslon Pro"/>
              </a:rPr>
              <a:t>İblis</a:t>
            </a:r>
            <a:r>
              <a:rPr lang="tr-TR" sz="3200" dirty="0">
                <a:latin typeface="Adobe Caslon Pro"/>
              </a:rPr>
              <a:t>, önce ibadetiyle belli bir makama ermişken </a:t>
            </a:r>
            <a:r>
              <a:rPr lang="tr-TR" sz="3200" dirty="0" smtClean="0">
                <a:latin typeface="Adobe Caslon Pro"/>
              </a:rPr>
              <a:t>Hz. Âdem’in </a:t>
            </a:r>
            <a:r>
              <a:rPr lang="tr-TR" sz="3200" dirty="0">
                <a:latin typeface="Adobe Caslon Pro"/>
              </a:rPr>
              <a:t>yaratılış olayından sonra isyan etmiş ve Allah’ın huzurundan kovulmuştur.</a:t>
            </a:r>
          </a:p>
        </p:txBody>
      </p:sp>
    </p:spTree>
    <p:extLst>
      <p:ext uri="{BB962C8B-B14F-4D97-AF65-F5344CB8AC3E}">
        <p14:creationId xmlns:p14="http://schemas.microsoft.com/office/powerpoint/2010/main" val="3325390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66057" y="365125"/>
            <a:ext cx="11242766" cy="5016758"/>
          </a:xfrm>
          <a:prstGeom prst="rect">
            <a:avLst/>
          </a:prstGeom>
        </p:spPr>
        <p:txBody>
          <a:bodyPr wrap="square">
            <a:spAutoFit/>
          </a:bodyPr>
          <a:lstStyle/>
          <a:p>
            <a:r>
              <a:rPr lang="tr-TR" sz="3200" dirty="0" smtClean="0">
                <a:latin typeface="Adobe Caslon Pro"/>
              </a:rPr>
              <a:t>Şeytan, </a:t>
            </a:r>
            <a:r>
              <a:rPr lang="tr-TR" sz="3200" dirty="0">
                <a:latin typeface="Adobe Caslon Pro"/>
              </a:rPr>
              <a:t>Hz. Âdem ile Hz. Havva’nın cennetten çıkarılmalarına sebep olmuş ve </a:t>
            </a:r>
            <a:r>
              <a:rPr lang="tr-TR" sz="3200" dirty="0" smtClean="0">
                <a:latin typeface="Adobe Caslon Pro"/>
              </a:rPr>
              <a:t>onların neslinden gelenleri doğru yoldan uzaklaştırmak için çetin bir mücadeleye girişmiştir.</a:t>
            </a:r>
          </a:p>
          <a:p>
            <a:endParaRPr lang="tr-TR" sz="1600" dirty="0" smtClean="0">
              <a:latin typeface="Adobe Caslon Pro"/>
            </a:endParaRPr>
          </a:p>
          <a:p>
            <a:r>
              <a:rPr lang="tr-TR" sz="3200" dirty="0" smtClean="0">
                <a:latin typeface="Adobe Caslon Pro"/>
              </a:rPr>
              <a:t>Güçlü </a:t>
            </a:r>
            <a:r>
              <a:rPr lang="tr-TR" sz="3200" dirty="0">
                <a:latin typeface="Adobe Caslon Pro"/>
              </a:rPr>
              <a:t>bir irade, temiz bir ahlak ve kararlı bir duruşa sahip kimse karşısında </a:t>
            </a:r>
            <a:r>
              <a:rPr lang="tr-TR" sz="3200" dirty="0" smtClean="0">
                <a:latin typeface="Adobe Caslon Pro"/>
              </a:rPr>
              <a:t>şeytanın gücü </a:t>
            </a:r>
            <a:r>
              <a:rPr lang="tr-TR" sz="3200" dirty="0">
                <a:latin typeface="Adobe Caslon Pro"/>
              </a:rPr>
              <a:t>biter. </a:t>
            </a:r>
            <a:endParaRPr lang="tr-TR" sz="3200" dirty="0" smtClean="0">
              <a:latin typeface="Adobe Caslon Pro"/>
            </a:endParaRPr>
          </a:p>
          <a:p>
            <a:endParaRPr lang="tr-TR" sz="1600" dirty="0" smtClean="0">
              <a:latin typeface="Adobe Caslon Pro"/>
            </a:endParaRPr>
          </a:p>
          <a:p>
            <a:r>
              <a:rPr lang="tr-TR" sz="3200" dirty="0" smtClean="0">
                <a:latin typeface="Adobe Caslon Pro"/>
              </a:rPr>
              <a:t>O </a:t>
            </a:r>
            <a:r>
              <a:rPr lang="tr-TR" sz="3200" dirty="0">
                <a:latin typeface="Adobe Caslon Pro"/>
              </a:rPr>
              <a:t>yüzden şeytanın şerrinden Allah’a dua ederek, ona dayanarak ve doğru </a:t>
            </a:r>
            <a:r>
              <a:rPr lang="tr-TR" sz="3200" dirty="0" smtClean="0">
                <a:latin typeface="Adobe Caslon Pro"/>
              </a:rPr>
              <a:t>bir yaşantı </a:t>
            </a:r>
            <a:r>
              <a:rPr lang="tr-TR" sz="3200" dirty="0">
                <a:latin typeface="Adobe Caslon Pro"/>
              </a:rPr>
              <a:t>benimseyerek korunmak gerekir.</a:t>
            </a:r>
          </a:p>
        </p:txBody>
      </p:sp>
    </p:spTree>
    <p:extLst>
      <p:ext uri="{BB962C8B-B14F-4D97-AF65-F5344CB8AC3E}">
        <p14:creationId xmlns:p14="http://schemas.microsoft.com/office/powerpoint/2010/main" val="3040776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463040" y="949900"/>
            <a:ext cx="7680960" cy="3416320"/>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Aşağıdakilerden </a:t>
            </a:r>
            <a:r>
              <a:rPr lang="tr-TR" sz="2400" dirty="0">
                <a:latin typeface="Adobe Caslon Pro"/>
              </a:rPr>
              <a:t>hangisi </a:t>
            </a:r>
            <a:r>
              <a:rPr lang="tr-TR" sz="2400" dirty="0" smtClean="0">
                <a:latin typeface="Adobe Caslon Pro"/>
              </a:rPr>
              <a:t>şeytan hakkında </a:t>
            </a:r>
            <a:r>
              <a:rPr lang="tr-TR" sz="2400" u="sng" dirty="0">
                <a:latin typeface="Adobe Caslon Pro"/>
              </a:rPr>
              <a:t>söylenemez</a:t>
            </a:r>
            <a:r>
              <a:rPr lang="tr-TR" sz="2400" u="sng" dirty="0" smtClean="0">
                <a:latin typeface="Adobe Caslon Pro"/>
              </a:rPr>
              <a:t>?</a:t>
            </a:r>
          </a:p>
          <a:p>
            <a:endParaRPr lang="tr-TR" sz="2400" dirty="0">
              <a:latin typeface="Adobe Caslon Pro"/>
            </a:endParaRPr>
          </a:p>
          <a:p>
            <a:r>
              <a:rPr lang="tr-TR" sz="2400" dirty="0">
                <a:latin typeface="Adobe Caslon Pro"/>
              </a:rPr>
              <a:t>A) Şeytan insanın karşı </a:t>
            </a:r>
            <a:r>
              <a:rPr lang="tr-TR" sz="2400" dirty="0" smtClean="0">
                <a:latin typeface="Adobe Caslon Pro"/>
              </a:rPr>
              <a:t>koyamayacağı bir </a:t>
            </a:r>
            <a:r>
              <a:rPr lang="tr-TR" sz="2400" dirty="0">
                <a:latin typeface="Adobe Caslon Pro"/>
              </a:rPr>
              <a:t>güçtür.</a:t>
            </a:r>
          </a:p>
          <a:p>
            <a:r>
              <a:rPr lang="tr-TR" sz="2400" dirty="0">
                <a:latin typeface="Adobe Caslon Pro"/>
              </a:rPr>
              <a:t>B) Şeytan ateşten yaratılmıştır.</a:t>
            </a:r>
          </a:p>
          <a:p>
            <a:r>
              <a:rPr lang="tr-TR" sz="2400" dirty="0">
                <a:latin typeface="Adobe Caslon Pro"/>
              </a:rPr>
              <a:t>C) İnsanı kötülüğü teşvik eden </a:t>
            </a:r>
            <a:r>
              <a:rPr lang="tr-TR" sz="2400" dirty="0" smtClean="0">
                <a:latin typeface="Adobe Caslon Pro"/>
              </a:rPr>
              <a:t>bir yapısı </a:t>
            </a:r>
            <a:r>
              <a:rPr lang="tr-TR" sz="2400" dirty="0">
                <a:latin typeface="Adobe Caslon Pro"/>
              </a:rPr>
              <a:t>vardır.</a:t>
            </a:r>
          </a:p>
          <a:p>
            <a:r>
              <a:rPr lang="tr-TR" sz="2400" dirty="0">
                <a:latin typeface="Adobe Caslon Pro"/>
              </a:rPr>
              <a:t>D) Şeytan özelliğini ilk alan </a:t>
            </a:r>
            <a:r>
              <a:rPr lang="tr-TR" sz="2400" dirty="0" smtClean="0">
                <a:latin typeface="Adobe Caslon Pro"/>
              </a:rPr>
              <a:t>cinlerin atası </a:t>
            </a:r>
            <a:r>
              <a:rPr lang="tr-TR" sz="2400" dirty="0" err="1">
                <a:latin typeface="Adobe Caslon Pro"/>
              </a:rPr>
              <a:t>İblis’tir</a:t>
            </a:r>
            <a:r>
              <a:rPr lang="tr-TR" sz="2400" dirty="0">
                <a:latin typeface="Adobe Caslon Pro"/>
              </a:rPr>
              <a:t>.</a:t>
            </a:r>
          </a:p>
          <a:p>
            <a:r>
              <a:rPr lang="tr-TR" sz="2400" dirty="0">
                <a:latin typeface="Adobe Caslon Pro"/>
              </a:rPr>
              <a:t>E) Şeytan, melekler gibi hızlı </a:t>
            </a:r>
            <a:r>
              <a:rPr lang="tr-TR" sz="2400" dirty="0" smtClean="0">
                <a:latin typeface="Adobe Caslon Pro"/>
              </a:rPr>
              <a:t>hareket edebilme </a:t>
            </a:r>
            <a:r>
              <a:rPr lang="tr-TR" sz="2400" dirty="0">
                <a:latin typeface="Adobe Caslon Pro"/>
              </a:rPr>
              <a:t>özelliğine sahiptir</a:t>
            </a:r>
          </a:p>
        </p:txBody>
      </p:sp>
    </p:spTree>
    <p:extLst>
      <p:ext uri="{BB962C8B-B14F-4D97-AF65-F5344CB8AC3E}">
        <p14:creationId xmlns:p14="http://schemas.microsoft.com/office/powerpoint/2010/main" val="2258911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70560" y="705394"/>
            <a:ext cx="10119360" cy="4832092"/>
          </a:xfrm>
          <a:prstGeom prst="rect">
            <a:avLst/>
          </a:prstGeom>
        </p:spPr>
        <p:txBody>
          <a:bodyPr wrap="square">
            <a:spAutoFit/>
          </a:bodyPr>
          <a:lstStyle/>
          <a:p>
            <a:r>
              <a:rPr lang="tr-TR" sz="2800" dirty="0">
                <a:solidFill>
                  <a:srgbClr val="FF0000"/>
                </a:solidFill>
                <a:latin typeface="Adobe Caslon Pro" panose="0205050205050A020403"/>
              </a:rPr>
              <a:t>NÜBÜVVET</a:t>
            </a:r>
          </a:p>
          <a:p>
            <a:r>
              <a:rPr lang="tr-TR" sz="2800" u="sng" dirty="0" smtClean="0">
                <a:solidFill>
                  <a:srgbClr val="FF0000"/>
                </a:solidFill>
                <a:latin typeface="Adobe Caslon Pro" panose="0205050205050A020403"/>
              </a:rPr>
              <a:t>Resul:</a:t>
            </a:r>
            <a:r>
              <a:rPr lang="tr-TR" sz="2800" dirty="0" smtClean="0">
                <a:latin typeface="Adobe Caslon Pro" panose="0205050205050A020403"/>
              </a:rPr>
              <a:t> </a:t>
            </a:r>
            <a:r>
              <a:rPr lang="tr-TR" sz="2800" dirty="0">
                <a:latin typeface="Adobe Caslon Pro" panose="0205050205050A020403"/>
              </a:rPr>
              <a:t>Bir kimsenin sözünü başkasına ulaştırıp tebliğ edene resul/elçi denir. </a:t>
            </a:r>
            <a:endParaRPr lang="tr-TR" sz="2800" dirty="0" smtClean="0">
              <a:latin typeface="Adobe Caslon Pro" panose="0205050205050A020403"/>
            </a:endParaRPr>
          </a:p>
          <a:p>
            <a:r>
              <a:rPr lang="tr-TR" sz="2800" dirty="0" smtClean="0">
                <a:latin typeface="Adobe Caslon Pro" panose="0205050205050A020403"/>
              </a:rPr>
              <a:t>Elçilik görevine ise </a:t>
            </a:r>
            <a:r>
              <a:rPr lang="tr-TR" sz="2800" dirty="0">
                <a:latin typeface="Adobe Caslon Pro" panose="0205050205050A020403"/>
              </a:rPr>
              <a:t>“</a:t>
            </a:r>
            <a:r>
              <a:rPr lang="tr-TR" sz="2800" i="1" u="sng" dirty="0" err="1">
                <a:latin typeface="Adobe Caslon Pro" panose="0205050205050A020403"/>
              </a:rPr>
              <a:t>risalet</a:t>
            </a:r>
            <a:r>
              <a:rPr lang="tr-TR" sz="2800" dirty="0">
                <a:latin typeface="Adobe Caslon Pro" panose="0205050205050A020403"/>
              </a:rPr>
              <a:t>” adı verilir.</a:t>
            </a:r>
          </a:p>
          <a:p>
            <a:pPr algn="ctr"/>
            <a:r>
              <a:rPr lang="tr-TR" sz="2800" dirty="0">
                <a:solidFill>
                  <a:srgbClr val="002060"/>
                </a:solidFill>
                <a:latin typeface="Adobe Caslon Pro" panose="0205050205050A020403"/>
              </a:rPr>
              <a:t>“</a:t>
            </a:r>
            <a:r>
              <a:rPr lang="tr-TR" sz="2800" dirty="0" err="1">
                <a:solidFill>
                  <a:srgbClr val="002060"/>
                </a:solidFill>
                <a:latin typeface="Adobe Caslon Pro" panose="0205050205050A020403"/>
              </a:rPr>
              <a:t>Andolsun</a:t>
            </a:r>
            <a:r>
              <a:rPr lang="tr-TR" sz="2800" dirty="0">
                <a:solidFill>
                  <a:srgbClr val="002060"/>
                </a:solidFill>
                <a:latin typeface="Adobe Caslon Pro" panose="0205050205050A020403"/>
              </a:rPr>
              <a:t> ki resullerimizi (peygamberlerimizi) açık delillerle gönderdik. Ve onlar </a:t>
            </a:r>
            <a:r>
              <a:rPr lang="tr-TR" sz="2800" dirty="0" smtClean="0">
                <a:solidFill>
                  <a:srgbClr val="002060"/>
                </a:solidFill>
                <a:latin typeface="Adobe Caslon Pro" panose="0205050205050A020403"/>
              </a:rPr>
              <a:t>ile beraber </a:t>
            </a:r>
            <a:r>
              <a:rPr lang="tr-TR" sz="2800" dirty="0">
                <a:solidFill>
                  <a:srgbClr val="002060"/>
                </a:solidFill>
                <a:latin typeface="Adobe Caslon Pro" panose="0205050205050A020403"/>
              </a:rPr>
              <a:t>kitabı ve mizanı indirdik”. (Hadid:25)</a:t>
            </a:r>
          </a:p>
          <a:p>
            <a:r>
              <a:rPr lang="tr-TR" sz="2800" u="sng" dirty="0" smtClean="0">
                <a:solidFill>
                  <a:srgbClr val="FF0000"/>
                </a:solidFill>
                <a:latin typeface="Adobe Caslon Pro" panose="0205050205050A020403"/>
              </a:rPr>
              <a:t>Nebi: </a:t>
            </a:r>
            <a:r>
              <a:rPr lang="tr-TR" sz="2800" dirty="0">
                <a:latin typeface="Adobe Caslon Pro" panose="0205050205050A020403"/>
              </a:rPr>
              <a:t>Sözlükte haber getiren anlamına gelir. </a:t>
            </a:r>
            <a:endParaRPr lang="tr-TR" sz="2800" dirty="0" smtClean="0">
              <a:latin typeface="Adobe Caslon Pro" panose="0205050205050A020403"/>
            </a:endParaRPr>
          </a:p>
          <a:p>
            <a:r>
              <a:rPr lang="tr-TR" sz="2800" dirty="0" smtClean="0">
                <a:latin typeface="Adobe Caslon Pro" panose="0205050205050A020403"/>
              </a:rPr>
              <a:t>Terim </a:t>
            </a:r>
            <a:r>
              <a:rPr lang="tr-TR" sz="2800" dirty="0">
                <a:latin typeface="Adobe Caslon Pro" panose="0205050205050A020403"/>
              </a:rPr>
              <a:t>olarak ise Allah’tan gelen vahyi </a:t>
            </a:r>
            <a:r>
              <a:rPr lang="tr-TR" sz="2800" dirty="0" smtClean="0">
                <a:latin typeface="Adobe Caslon Pro" panose="0205050205050A020403"/>
              </a:rPr>
              <a:t>insanlara haber </a:t>
            </a:r>
            <a:r>
              <a:rPr lang="tr-TR" sz="2800" dirty="0">
                <a:latin typeface="Adobe Caslon Pro" panose="0205050205050A020403"/>
              </a:rPr>
              <a:t>veren, bildiren kişidir. </a:t>
            </a:r>
            <a:endParaRPr lang="tr-TR" sz="2800" dirty="0" smtClean="0">
              <a:latin typeface="Adobe Caslon Pro" panose="0205050205050A020403"/>
            </a:endParaRPr>
          </a:p>
          <a:p>
            <a:r>
              <a:rPr lang="tr-TR" sz="2800" dirty="0" smtClean="0">
                <a:latin typeface="Adobe Caslon Pro" panose="0205050205050A020403"/>
              </a:rPr>
              <a:t>Haber </a:t>
            </a:r>
            <a:r>
              <a:rPr lang="tr-TR" sz="2800" dirty="0">
                <a:latin typeface="Adobe Caslon Pro" panose="0205050205050A020403"/>
              </a:rPr>
              <a:t>verme işine ise “</a:t>
            </a:r>
            <a:r>
              <a:rPr lang="tr-TR" sz="2800" i="1" u="sng" dirty="0">
                <a:latin typeface="Adobe Caslon Pro" panose="0205050205050A020403"/>
              </a:rPr>
              <a:t>nübüvvet</a:t>
            </a:r>
            <a:r>
              <a:rPr lang="tr-TR" sz="2800" dirty="0">
                <a:latin typeface="Adobe Caslon Pro" panose="0205050205050A020403"/>
              </a:rPr>
              <a:t>” denir.</a:t>
            </a:r>
          </a:p>
        </p:txBody>
      </p:sp>
    </p:spTree>
    <p:extLst>
      <p:ext uri="{BB962C8B-B14F-4D97-AF65-F5344CB8AC3E}">
        <p14:creationId xmlns:p14="http://schemas.microsoft.com/office/powerpoint/2010/main" val="279266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57943" y="592183"/>
            <a:ext cx="10395857" cy="3970318"/>
          </a:xfrm>
          <a:prstGeom prst="rect">
            <a:avLst/>
          </a:prstGeom>
        </p:spPr>
        <p:txBody>
          <a:bodyPr wrap="square">
            <a:spAutoFit/>
          </a:bodyPr>
          <a:lstStyle/>
          <a:p>
            <a:r>
              <a:rPr lang="tr-TR" sz="2800" u="sng" dirty="0" smtClean="0">
                <a:solidFill>
                  <a:srgbClr val="FF0000"/>
                </a:solidFill>
                <a:latin typeface="Adobe Caslon Pro" panose="0205050205050A020403"/>
              </a:rPr>
              <a:t>Peygamber: </a:t>
            </a:r>
            <a:r>
              <a:rPr lang="tr-TR" sz="2800" dirty="0">
                <a:latin typeface="Adobe Caslon Pro" panose="0205050205050A020403"/>
              </a:rPr>
              <a:t>Haber veren/getiren anlamında Farsça bir kelimedir. </a:t>
            </a:r>
            <a:endParaRPr lang="tr-TR" sz="2800" dirty="0" smtClean="0">
              <a:latin typeface="Adobe Caslon Pro" panose="0205050205050A020403"/>
            </a:endParaRPr>
          </a:p>
          <a:p>
            <a:r>
              <a:rPr lang="tr-TR" sz="2800" dirty="0" smtClean="0">
                <a:latin typeface="Adobe Caslon Pro" panose="0205050205050A020403"/>
              </a:rPr>
              <a:t>Peygamberler </a:t>
            </a:r>
            <a:r>
              <a:rPr lang="tr-TR" sz="2800" dirty="0">
                <a:latin typeface="Adobe Caslon Pro" panose="0205050205050A020403"/>
              </a:rPr>
              <a:t>aldıkları vahyi </a:t>
            </a:r>
            <a:r>
              <a:rPr lang="tr-TR" sz="2800" dirty="0" smtClean="0">
                <a:latin typeface="Adobe Caslon Pro" panose="0205050205050A020403"/>
              </a:rPr>
              <a:t>olduğu gibi </a:t>
            </a:r>
            <a:r>
              <a:rPr lang="tr-TR" sz="2800" dirty="0">
                <a:latin typeface="Adobe Caslon Pro" panose="0205050205050A020403"/>
              </a:rPr>
              <a:t>insanlara duyurmakla vazifelidirler. </a:t>
            </a:r>
            <a:endParaRPr lang="tr-TR" sz="2800" dirty="0" smtClean="0">
              <a:latin typeface="Adobe Caslon Pro" panose="0205050205050A020403"/>
            </a:endParaRPr>
          </a:p>
          <a:p>
            <a:r>
              <a:rPr lang="tr-TR" sz="2800" dirty="0" smtClean="0">
                <a:latin typeface="Adobe Caslon Pro" panose="0205050205050A020403"/>
              </a:rPr>
              <a:t>Her </a:t>
            </a:r>
            <a:r>
              <a:rPr lang="tr-TR" sz="2800" dirty="0">
                <a:latin typeface="Adobe Caslon Pro" panose="0205050205050A020403"/>
              </a:rPr>
              <a:t>peygamber kendi toplumun </a:t>
            </a:r>
            <a:r>
              <a:rPr lang="tr-TR" sz="2800" dirty="0" smtClean="0">
                <a:latin typeface="Adobe Caslon Pro" panose="0205050205050A020403"/>
              </a:rPr>
              <a:t>diliyle gönderilmiştir</a:t>
            </a:r>
            <a:r>
              <a:rPr lang="tr-TR" sz="2800" dirty="0">
                <a:latin typeface="Adobe Caslon Pro" panose="0205050205050A020403"/>
              </a:rPr>
              <a:t>. </a:t>
            </a:r>
            <a:endParaRPr lang="tr-TR" sz="2800" dirty="0" smtClean="0">
              <a:latin typeface="Adobe Caslon Pro" panose="0205050205050A020403"/>
            </a:endParaRPr>
          </a:p>
          <a:p>
            <a:r>
              <a:rPr lang="tr-TR" sz="2800" dirty="0" smtClean="0">
                <a:latin typeface="Adobe Caslon Pro" panose="0205050205050A020403"/>
              </a:rPr>
              <a:t>İlk </a:t>
            </a:r>
            <a:r>
              <a:rPr lang="tr-TR" sz="2800" dirty="0">
                <a:latin typeface="Adobe Caslon Pro" panose="0205050205050A020403"/>
              </a:rPr>
              <a:t>peygamber, ilk insan olan Hz. Adem, son peygamber Hz. Muhammed’dir.</a:t>
            </a:r>
          </a:p>
          <a:p>
            <a:r>
              <a:rPr lang="tr-TR" sz="2800" dirty="0">
                <a:latin typeface="Adobe Caslon Pro" panose="0205050205050A020403"/>
              </a:rPr>
              <a:t>Öncekilere gönderilen vahiy zamanla bozulmuşken Hz. </a:t>
            </a:r>
            <a:r>
              <a:rPr lang="tr-TR" sz="2800" dirty="0" smtClean="0">
                <a:latin typeface="Adobe Caslon Pro" panose="0205050205050A020403"/>
              </a:rPr>
              <a:t>Muhammed’e gelen vahiy </a:t>
            </a:r>
            <a:r>
              <a:rPr lang="tr-TR" sz="2800" dirty="0">
                <a:latin typeface="Adobe Caslon Pro" panose="0205050205050A020403"/>
              </a:rPr>
              <a:t>hiçbir değişikliğe uğramadan olduğu gibi korunmuştur.</a:t>
            </a:r>
          </a:p>
        </p:txBody>
      </p:sp>
    </p:spTree>
    <p:extLst>
      <p:ext uri="{BB962C8B-B14F-4D97-AF65-F5344CB8AC3E}">
        <p14:creationId xmlns:p14="http://schemas.microsoft.com/office/powerpoint/2010/main" val="3086711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45028" y="1018903"/>
            <a:ext cx="9048205" cy="3046988"/>
          </a:xfrm>
          <a:prstGeom prst="rect">
            <a:avLst/>
          </a:prstGeom>
        </p:spPr>
        <p:txBody>
          <a:bodyPr wrap="square">
            <a:spAutoFit/>
          </a:bodyPr>
          <a:lstStyle/>
          <a:p>
            <a:pPr algn="ctr"/>
            <a:r>
              <a:rPr lang="tr-TR" sz="3200" dirty="0">
                <a:solidFill>
                  <a:srgbClr val="002060"/>
                </a:solidFill>
                <a:latin typeface="Adobe Caslon Pro" panose="0205050205050A020403"/>
              </a:rPr>
              <a:t>“</a:t>
            </a:r>
            <a:r>
              <a:rPr lang="tr-TR" sz="3200" dirty="0" err="1">
                <a:solidFill>
                  <a:srgbClr val="002060"/>
                </a:solidFill>
                <a:latin typeface="Adobe Caslon Pro" panose="0205050205050A020403"/>
              </a:rPr>
              <a:t>Andolsun</a:t>
            </a:r>
            <a:r>
              <a:rPr lang="tr-TR" sz="3200" dirty="0">
                <a:solidFill>
                  <a:srgbClr val="002060"/>
                </a:solidFill>
                <a:latin typeface="Adobe Caslon Pro" panose="0205050205050A020403"/>
              </a:rPr>
              <a:t> ki Allah, müminlere kendilerinden, onlara kendi ayetlerini okuyan, onları arındıran</a:t>
            </a:r>
          </a:p>
          <a:p>
            <a:pPr algn="ctr"/>
            <a:r>
              <a:rPr lang="tr-TR" sz="3200" dirty="0">
                <a:solidFill>
                  <a:srgbClr val="002060"/>
                </a:solidFill>
                <a:latin typeface="Adobe Caslon Pro" panose="0205050205050A020403"/>
              </a:rPr>
              <a:t>ve onlara kitap ve hikmeti öğreten bir Peygamber göndermekle büyük bir lütufta bulunmuştur.</a:t>
            </a:r>
          </a:p>
          <a:p>
            <a:pPr algn="ctr"/>
            <a:r>
              <a:rPr lang="tr-TR" sz="3200" dirty="0">
                <a:solidFill>
                  <a:srgbClr val="002060"/>
                </a:solidFill>
                <a:latin typeface="Adobe Caslon Pro" panose="0205050205050A020403"/>
              </a:rPr>
              <a:t>Oysa onlar, daha önce apaçık bir sapıklık içindeydiler.” (Ali İmran/164)</a:t>
            </a:r>
          </a:p>
        </p:txBody>
      </p:sp>
    </p:spTree>
    <p:extLst>
      <p:ext uri="{BB962C8B-B14F-4D97-AF65-F5344CB8AC3E}">
        <p14:creationId xmlns:p14="http://schemas.microsoft.com/office/powerpoint/2010/main" val="1277476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757646"/>
            <a:ext cx="10117183" cy="4031873"/>
          </a:xfrm>
          <a:prstGeom prst="rect">
            <a:avLst/>
          </a:prstGeom>
        </p:spPr>
        <p:txBody>
          <a:bodyPr wrap="square">
            <a:spAutoFit/>
          </a:bodyPr>
          <a:lstStyle/>
          <a:p>
            <a:r>
              <a:rPr lang="tr-TR" sz="3200" dirty="0">
                <a:solidFill>
                  <a:srgbClr val="FF0000"/>
                </a:solidFill>
                <a:latin typeface="Adobe Caslon Pro" panose="0205050205050A020403"/>
              </a:rPr>
              <a:t>ALLAH’IN PEYGAMBER VE VAHİY </a:t>
            </a:r>
            <a:r>
              <a:rPr lang="tr-TR" sz="3200" dirty="0" smtClean="0">
                <a:solidFill>
                  <a:srgbClr val="FF0000"/>
                </a:solidFill>
                <a:latin typeface="Adobe Caslon Pro" panose="0205050205050A020403"/>
              </a:rPr>
              <a:t>GÖNDERMESİ</a:t>
            </a:r>
          </a:p>
          <a:p>
            <a:endParaRPr lang="tr-TR" sz="3200" dirty="0">
              <a:solidFill>
                <a:srgbClr val="FF0000"/>
              </a:solidFill>
              <a:latin typeface="Adobe Caslon Pro" panose="0205050205050A020403"/>
            </a:endParaRPr>
          </a:p>
          <a:p>
            <a:r>
              <a:rPr lang="tr-TR" sz="3200" dirty="0" smtClean="0">
                <a:solidFill>
                  <a:srgbClr val="FF0000"/>
                </a:solidFill>
                <a:latin typeface="Adobe Caslon Pro" panose="0205050205050A020403"/>
              </a:rPr>
              <a:t>a. </a:t>
            </a:r>
            <a:r>
              <a:rPr lang="tr-TR" sz="3200" dirty="0" smtClean="0">
                <a:latin typeface="Adobe Caslon Pro" panose="0205050205050A020403"/>
              </a:rPr>
              <a:t>Allah</a:t>
            </a:r>
            <a:r>
              <a:rPr lang="tr-TR" sz="3200" dirty="0">
                <a:latin typeface="Adobe Caslon Pro" panose="0205050205050A020403"/>
              </a:rPr>
              <a:t>, yarattığı kullarını sevdiğinden ve onlara karşı merhametli </a:t>
            </a:r>
            <a:r>
              <a:rPr lang="tr-TR" sz="3200" dirty="0" smtClean="0">
                <a:latin typeface="Adobe Caslon Pro" panose="0205050205050A020403"/>
              </a:rPr>
              <a:t>olduğundan peygamber </a:t>
            </a:r>
            <a:r>
              <a:rPr lang="tr-TR" sz="3200" dirty="0">
                <a:latin typeface="Adobe Caslon Pro" panose="0205050205050A020403"/>
              </a:rPr>
              <a:t>göndermiştir</a:t>
            </a:r>
            <a:r>
              <a:rPr lang="tr-TR" sz="3200" dirty="0" smtClean="0">
                <a:latin typeface="Adobe Caslon Pro" panose="0205050205050A020403"/>
              </a:rPr>
              <a:t>.</a:t>
            </a:r>
          </a:p>
          <a:p>
            <a:pPr marL="514350" indent="-514350">
              <a:buAutoNum type="alphaLcPeriod"/>
            </a:pPr>
            <a:endParaRPr lang="tr-TR" sz="3200" dirty="0">
              <a:latin typeface="Adobe Caslon Pro" panose="0205050205050A020403"/>
            </a:endParaRPr>
          </a:p>
          <a:p>
            <a:r>
              <a:rPr lang="tr-TR" sz="3200" dirty="0">
                <a:solidFill>
                  <a:srgbClr val="FF0000"/>
                </a:solidFill>
                <a:latin typeface="Adobe Caslon Pro" panose="0205050205050A020403"/>
              </a:rPr>
              <a:t>b. </a:t>
            </a:r>
            <a:r>
              <a:rPr lang="tr-TR" sz="3200" dirty="0">
                <a:latin typeface="Adobe Caslon Pro" panose="0205050205050A020403"/>
              </a:rPr>
              <a:t>Allah’a nasıl ibadet edilmesi gerektiğini bildirmek, Allah’ı tanıtmak ve </a:t>
            </a:r>
            <a:r>
              <a:rPr lang="tr-TR" sz="3200" dirty="0" smtClean="0">
                <a:latin typeface="Adobe Caslon Pro" panose="0205050205050A020403"/>
              </a:rPr>
              <a:t>ölüm sonrasında </a:t>
            </a:r>
            <a:r>
              <a:rPr lang="tr-TR" sz="3200" dirty="0">
                <a:latin typeface="Adobe Caslon Pro" panose="0205050205050A020403"/>
              </a:rPr>
              <a:t>neler olacağını haber vermek için peygamber gönderilmiştir.</a:t>
            </a:r>
          </a:p>
        </p:txBody>
      </p:sp>
    </p:spTree>
    <p:extLst>
      <p:ext uri="{BB962C8B-B14F-4D97-AF65-F5344CB8AC3E}">
        <p14:creationId xmlns:p14="http://schemas.microsoft.com/office/powerpoint/2010/main" val="3803480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44433" y="583474"/>
            <a:ext cx="11347269" cy="5016758"/>
          </a:xfrm>
          <a:prstGeom prst="rect">
            <a:avLst/>
          </a:prstGeom>
        </p:spPr>
        <p:txBody>
          <a:bodyPr wrap="square">
            <a:spAutoFit/>
          </a:bodyPr>
          <a:lstStyle/>
          <a:p>
            <a:r>
              <a:rPr lang="tr-TR" sz="3200" dirty="0">
                <a:solidFill>
                  <a:srgbClr val="FF0000"/>
                </a:solidFill>
                <a:latin typeface="Adobe Caslon Pro"/>
              </a:rPr>
              <a:t>c. </a:t>
            </a:r>
            <a:r>
              <a:rPr lang="tr-TR" sz="3200" dirty="0">
                <a:latin typeface="Adobe Caslon Pro"/>
              </a:rPr>
              <a:t>İnsanın sorumlu ve yükümlü tutulabilmesi için peygamber gönderilmiştir. </a:t>
            </a:r>
            <a:r>
              <a:rPr lang="tr-TR" sz="3200" dirty="0" smtClean="0">
                <a:latin typeface="Adobe Caslon Pro"/>
              </a:rPr>
              <a:t>Böylece insanın </a:t>
            </a:r>
            <a:r>
              <a:rPr lang="tr-TR" sz="3200" dirty="0">
                <a:latin typeface="Adobe Caslon Pro"/>
              </a:rPr>
              <a:t>peygamber geldikten sonra herhangi bir bahane üretmesinin önüne geçilmiştir</a:t>
            </a:r>
            <a:r>
              <a:rPr lang="tr-TR" sz="3200" dirty="0" smtClean="0">
                <a:latin typeface="Adobe Caslon Pro"/>
              </a:rPr>
              <a:t>.</a:t>
            </a:r>
          </a:p>
          <a:p>
            <a:endParaRPr lang="tr-TR" sz="1600" dirty="0">
              <a:latin typeface="Adobe Caslon Pro"/>
            </a:endParaRPr>
          </a:p>
          <a:p>
            <a:r>
              <a:rPr lang="tr-TR" sz="3200" dirty="0">
                <a:solidFill>
                  <a:srgbClr val="FF0000"/>
                </a:solidFill>
                <a:latin typeface="Adobe Caslon Pro"/>
              </a:rPr>
              <a:t>d. </a:t>
            </a:r>
            <a:r>
              <a:rPr lang="tr-TR" sz="3200" dirty="0">
                <a:latin typeface="Adobe Caslon Pro"/>
              </a:rPr>
              <a:t>Allah’ın insana yüklemiş olduğu sorumlulukların neler olduğunu ve nasıl </a:t>
            </a:r>
            <a:r>
              <a:rPr lang="tr-TR" sz="3200" dirty="0" smtClean="0">
                <a:latin typeface="Adobe Caslon Pro"/>
              </a:rPr>
              <a:t>yerine getirilmesi </a:t>
            </a:r>
            <a:r>
              <a:rPr lang="tr-TR" sz="3200" dirty="0">
                <a:latin typeface="Adobe Caslon Pro"/>
              </a:rPr>
              <a:t>gerektiğini bildirmek için peygamber gönderilmiştir</a:t>
            </a:r>
            <a:r>
              <a:rPr lang="tr-TR" sz="3200" dirty="0" smtClean="0">
                <a:latin typeface="Adobe Caslon Pro"/>
              </a:rPr>
              <a:t>.</a:t>
            </a:r>
          </a:p>
          <a:p>
            <a:endParaRPr lang="tr-TR" sz="1600" dirty="0">
              <a:latin typeface="Adobe Caslon Pro"/>
            </a:endParaRPr>
          </a:p>
          <a:p>
            <a:r>
              <a:rPr lang="tr-TR" sz="3200" dirty="0">
                <a:solidFill>
                  <a:srgbClr val="FF0000"/>
                </a:solidFill>
                <a:latin typeface="Adobe Caslon Pro"/>
              </a:rPr>
              <a:t>e. </a:t>
            </a:r>
            <a:r>
              <a:rPr lang="tr-TR" sz="3200" dirty="0">
                <a:latin typeface="Adobe Caslon Pro"/>
              </a:rPr>
              <a:t>Aile ve toplum hayatı; beşeri ve ticari ilişkiler gibi yaşamın her alanında </a:t>
            </a:r>
            <a:r>
              <a:rPr lang="tr-TR" sz="3200" dirty="0" smtClean="0">
                <a:latin typeface="Adobe Caslon Pro"/>
              </a:rPr>
              <a:t>insanlara örnek </a:t>
            </a:r>
            <a:r>
              <a:rPr lang="tr-TR" sz="3200" dirty="0">
                <a:latin typeface="Adobe Caslon Pro"/>
              </a:rPr>
              <a:t>olması için peygamber insanlar arasından seçilip gönderilmiştir.</a:t>
            </a:r>
          </a:p>
        </p:txBody>
      </p:sp>
    </p:spTree>
    <p:extLst>
      <p:ext uri="{BB962C8B-B14F-4D97-AF65-F5344CB8AC3E}">
        <p14:creationId xmlns:p14="http://schemas.microsoft.com/office/powerpoint/2010/main" val="3593959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12192000" cy="6858001"/>
          </a:xfrm>
        </p:spPr>
      </p:pic>
      <p:sp>
        <p:nvSpPr>
          <p:cNvPr id="3" name="Dikdörtgen 2"/>
          <p:cNvSpPr/>
          <p:nvPr/>
        </p:nvSpPr>
        <p:spPr>
          <a:xfrm>
            <a:off x="1793965" y="226423"/>
            <a:ext cx="7210697" cy="584775"/>
          </a:xfrm>
          <a:prstGeom prst="rect">
            <a:avLst/>
          </a:prstGeom>
        </p:spPr>
        <p:txBody>
          <a:bodyPr wrap="square">
            <a:spAutoFit/>
          </a:bodyPr>
          <a:lstStyle/>
          <a:p>
            <a:pPr algn="ctr"/>
            <a:r>
              <a:rPr lang="tr-TR" sz="3200" dirty="0">
                <a:solidFill>
                  <a:srgbClr val="FF0000"/>
                </a:solidFill>
                <a:latin typeface="Adobe Caslon Pro"/>
              </a:rPr>
              <a:t>PEYGAMBERLERİN</a:t>
            </a:r>
            <a:r>
              <a:rPr lang="tr-TR" sz="3200" dirty="0">
                <a:latin typeface="Adobe Caslon Pro"/>
              </a:rPr>
              <a:t> </a:t>
            </a:r>
            <a:r>
              <a:rPr lang="tr-TR" sz="3200" dirty="0">
                <a:solidFill>
                  <a:srgbClr val="FF0000"/>
                </a:solidFill>
                <a:latin typeface="Adobe Caslon Pro"/>
              </a:rPr>
              <a:t>NİTELİKLERİ</a:t>
            </a:r>
          </a:p>
        </p:txBody>
      </p:sp>
      <p:pic>
        <p:nvPicPr>
          <p:cNvPr id="4" name="Resim 3"/>
          <p:cNvPicPr>
            <a:picLocks noChangeAspect="1"/>
          </p:cNvPicPr>
          <p:nvPr/>
        </p:nvPicPr>
        <p:blipFill>
          <a:blip r:embed="rId4"/>
          <a:stretch>
            <a:fillRect/>
          </a:stretch>
        </p:blipFill>
        <p:spPr>
          <a:xfrm>
            <a:off x="2847704" y="1071154"/>
            <a:ext cx="5519446" cy="4685211"/>
          </a:xfrm>
          <a:prstGeom prst="rect">
            <a:avLst/>
          </a:prstGeom>
        </p:spPr>
      </p:pic>
    </p:spTree>
    <p:extLst>
      <p:ext uri="{BB962C8B-B14F-4D97-AF65-F5344CB8AC3E}">
        <p14:creationId xmlns:p14="http://schemas.microsoft.com/office/powerpoint/2010/main" val="2060497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05691" y="766355"/>
            <a:ext cx="10650583" cy="3539430"/>
          </a:xfrm>
          <a:prstGeom prst="rect">
            <a:avLst/>
          </a:prstGeom>
        </p:spPr>
        <p:txBody>
          <a:bodyPr wrap="square">
            <a:spAutoFit/>
          </a:bodyPr>
          <a:lstStyle/>
          <a:p>
            <a:r>
              <a:rPr lang="tr-TR" sz="2800" dirty="0">
                <a:solidFill>
                  <a:srgbClr val="FF0000"/>
                </a:solidFill>
                <a:latin typeface="Adobe Caslon Pro"/>
              </a:rPr>
              <a:t>SIDK (DOĞRU OLMAK):</a:t>
            </a:r>
          </a:p>
          <a:p>
            <a:r>
              <a:rPr lang="tr-TR" sz="2800" dirty="0" smtClean="0">
                <a:latin typeface="Adobe Caslon Pro"/>
              </a:rPr>
              <a:t>Doğruluk; </a:t>
            </a:r>
            <a:r>
              <a:rPr lang="tr-TR" sz="2800" dirty="0">
                <a:latin typeface="Adobe Caslon Pro"/>
              </a:rPr>
              <a:t>bireyin söz ve davranışlarının birbiriyle uygun olmasıdır. </a:t>
            </a:r>
            <a:endParaRPr lang="tr-TR" sz="2800" dirty="0" smtClean="0">
              <a:latin typeface="Adobe Caslon Pro"/>
            </a:endParaRPr>
          </a:p>
          <a:p>
            <a:r>
              <a:rPr lang="tr-TR" sz="2800" dirty="0" smtClean="0">
                <a:latin typeface="Adobe Caslon Pro"/>
              </a:rPr>
              <a:t>Peygamberler yüklendikleri </a:t>
            </a:r>
            <a:r>
              <a:rPr lang="tr-TR" sz="2800" dirty="0">
                <a:latin typeface="Adobe Caslon Pro"/>
              </a:rPr>
              <a:t>emanet gereği, ilahi buyrukları insanlara bildirirken doğru sözlü </a:t>
            </a:r>
            <a:r>
              <a:rPr lang="tr-TR" sz="2800" dirty="0" smtClean="0">
                <a:latin typeface="Adobe Caslon Pro"/>
              </a:rPr>
              <a:t>ve sadıktırlar</a:t>
            </a:r>
            <a:r>
              <a:rPr lang="tr-TR" sz="2800" dirty="0">
                <a:latin typeface="Adobe Caslon Pro"/>
              </a:rPr>
              <a:t>. Asla yalan söylemezler. </a:t>
            </a:r>
            <a:endParaRPr lang="tr-TR" sz="2800" dirty="0" smtClean="0">
              <a:latin typeface="Adobe Caslon Pro"/>
            </a:endParaRPr>
          </a:p>
          <a:p>
            <a:r>
              <a:rPr lang="tr-TR" sz="2800" dirty="0" smtClean="0">
                <a:latin typeface="Adobe Caslon Pro"/>
              </a:rPr>
              <a:t>Peygamberler</a:t>
            </a:r>
            <a:r>
              <a:rPr lang="tr-TR" sz="2800" dirty="0">
                <a:latin typeface="Adobe Caslon Pro"/>
              </a:rPr>
              <a:t>, </a:t>
            </a:r>
            <a:r>
              <a:rPr lang="tr-TR" sz="2800" dirty="0" err="1" smtClean="0">
                <a:latin typeface="Adobe Caslon Pro"/>
              </a:rPr>
              <a:t>risâlet</a:t>
            </a:r>
            <a:r>
              <a:rPr lang="tr-TR" sz="2800" dirty="0" smtClean="0">
                <a:latin typeface="Adobe Caslon Pro"/>
              </a:rPr>
              <a:t> </a:t>
            </a:r>
            <a:r>
              <a:rPr lang="tr-TR" sz="2800" dirty="0">
                <a:latin typeface="Adobe Caslon Pro"/>
              </a:rPr>
              <a:t>öncesi ve </a:t>
            </a:r>
            <a:r>
              <a:rPr lang="tr-TR" sz="2800" dirty="0" smtClean="0">
                <a:latin typeface="Adobe Caslon Pro"/>
              </a:rPr>
              <a:t>sonrasında hayatları </a:t>
            </a:r>
            <a:r>
              <a:rPr lang="tr-TR" sz="2800" dirty="0">
                <a:latin typeface="Adobe Caslon Pro"/>
              </a:rPr>
              <a:t>boyunca daima doğru davranmış ve doğru </a:t>
            </a:r>
            <a:r>
              <a:rPr lang="tr-TR" sz="2800" dirty="0" smtClean="0">
                <a:latin typeface="Adobe Caslon Pro"/>
              </a:rPr>
              <a:t>konuşmuşlardır</a:t>
            </a:r>
            <a:r>
              <a:rPr lang="tr-TR" sz="2800" dirty="0">
                <a:latin typeface="Adobe Caslon Pro"/>
              </a:rPr>
              <a:t>. </a:t>
            </a:r>
            <a:endParaRPr lang="tr-TR" sz="2800" dirty="0" smtClean="0">
              <a:latin typeface="Adobe Caslon Pro"/>
            </a:endParaRPr>
          </a:p>
          <a:p>
            <a:r>
              <a:rPr lang="tr-TR" sz="2800" dirty="0" smtClean="0">
                <a:latin typeface="Adobe Caslon Pro"/>
              </a:rPr>
              <a:t>Peygamberimize, Peygamber </a:t>
            </a:r>
            <a:r>
              <a:rPr lang="tr-TR" sz="2800" dirty="0">
                <a:latin typeface="Adobe Caslon Pro"/>
              </a:rPr>
              <a:t>olmadan önce herkesçe verilen “</a:t>
            </a:r>
            <a:r>
              <a:rPr lang="tr-TR" sz="2800" dirty="0" err="1">
                <a:latin typeface="Adobe Caslon Pro"/>
              </a:rPr>
              <a:t>Sâdıkul</a:t>
            </a:r>
            <a:r>
              <a:rPr lang="tr-TR" sz="2800" dirty="0">
                <a:latin typeface="Adobe Caslon Pro"/>
              </a:rPr>
              <a:t>-</a:t>
            </a:r>
            <a:r>
              <a:rPr lang="tr-TR" sz="2800" dirty="0" err="1">
                <a:latin typeface="Adobe Caslon Pro"/>
              </a:rPr>
              <a:t>Va’dil</a:t>
            </a:r>
            <a:r>
              <a:rPr lang="tr-TR" sz="2800" dirty="0">
                <a:latin typeface="Adobe Caslon Pro"/>
              </a:rPr>
              <a:t>-Emin” ismi bu yüzdendir.</a:t>
            </a:r>
          </a:p>
        </p:txBody>
      </p:sp>
    </p:spTree>
    <p:extLst>
      <p:ext uri="{BB962C8B-B14F-4D97-AF65-F5344CB8AC3E}">
        <p14:creationId xmlns:p14="http://schemas.microsoft.com/office/powerpoint/2010/main" val="118197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84069" y="444137"/>
            <a:ext cx="9222377" cy="5509200"/>
          </a:xfrm>
          <a:prstGeom prst="rect">
            <a:avLst/>
          </a:prstGeom>
        </p:spPr>
        <p:txBody>
          <a:bodyPr wrap="square">
            <a:spAutoFit/>
          </a:bodyPr>
          <a:lstStyle/>
          <a:p>
            <a:endParaRPr lang="tr-TR" sz="3200" dirty="0" smtClean="0">
              <a:solidFill>
                <a:srgbClr val="FF0000"/>
              </a:solidFill>
              <a:latin typeface="Adobe Caslon Pro"/>
            </a:endParaRPr>
          </a:p>
          <a:p>
            <a:r>
              <a:rPr lang="tr-TR" sz="3200" dirty="0" smtClean="0">
                <a:solidFill>
                  <a:srgbClr val="FF0000"/>
                </a:solidFill>
                <a:latin typeface="Adobe Caslon Pro"/>
              </a:rPr>
              <a:t>F</a:t>
            </a:r>
            <a:r>
              <a:rPr lang="tr-TR" sz="3200" dirty="0">
                <a:solidFill>
                  <a:srgbClr val="FF0000"/>
                </a:solidFill>
                <a:latin typeface="Adobe Caslon Pro"/>
              </a:rPr>
              <a:t>. </a:t>
            </a:r>
            <a:r>
              <a:rPr lang="tr-TR" sz="3200" dirty="0" smtClean="0">
                <a:solidFill>
                  <a:srgbClr val="FF0000"/>
                </a:solidFill>
                <a:latin typeface="Adobe Caslon Pro"/>
              </a:rPr>
              <a:t>GÜNÜMÜZDE KELAM </a:t>
            </a:r>
            <a:r>
              <a:rPr lang="tr-TR" sz="3200" dirty="0">
                <a:solidFill>
                  <a:srgbClr val="FF0000"/>
                </a:solidFill>
                <a:latin typeface="Adobe Caslon Pro"/>
              </a:rPr>
              <a:t>İLMİ</a:t>
            </a:r>
          </a:p>
          <a:p>
            <a:r>
              <a:rPr lang="tr-TR" sz="3200" dirty="0" smtClean="0">
                <a:latin typeface="Adobe Caslon Pro"/>
              </a:rPr>
              <a:t>	1</a:t>
            </a:r>
            <a:r>
              <a:rPr lang="tr-TR" sz="3200" dirty="0">
                <a:latin typeface="Adobe Caslon Pro"/>
              </a:rPr>
              <a:t>. Kelam İlmi</a:t>
            </a:r>
          </a:p>
          <a:p>
            <a:r>
              <a:rPr lang="tr-TR" sz="3200" dirty="0" smtClean="0">
                <a:latin typeface="Adobe Caslon Pro"/>
              </a:rPr>
              <a:t>	2</a:t>
            </a:r>
            <a:r>
              <a:rPr lang="tr-TR" sz="3200" dirty="0">
                <a:latin typeface="Adobe Caslon Pro"/>
              </a:rPr>
              <a:t>. Günümüz </a:t>
            </a:r>
            <a:r>
              <a:rPr lang="tr-TR" sz="3200" dirty="0" smtClean="0">
                <a:latin typeface="Adobe Caslon Pro"/>
              </a:rPr>
              <a:t>Kelam Problemleri</a:t>
            </a:r>
            <a:endParaRPr lang="tr-TR" sz="3200" dirty="0">
              <a:latin typeface="Adobe Caslon Pro"/>
            </a:endParaRPr>
          </a:p>
          <a:p>
            <a:r>
              <a:rPr lang="tr-TR" sz="3200" dirty="0" smtClean="0">
                <a:latin typeface="Adobe Caslon Pro"/>
              </a:rPr>
              <a:t>	3</a:t>
            </a:r>
            <a:r>
              <a:rPr lang="tr-TR" sz="3200" dirty="0">
                <a:latin typeface="Adobe Caslon Pro"/>
              </a:rPr>
              <a:t>. Yeni Kelam </a:t>
            </a:r>
            <a:r>
              <a:rPr lang="tr-TR" sz="3200" dirty="0" smtClean="0">
                <a:latin typeface="Adobe Caslon Pro"/>
              </a:rPr>
              <a:t>İlmi</a:t>
            </a:r>
          </a:p>
          <a:p>
            <a:endParaRPr lang="tr-TR" sz="3200" dirty="0">
              <a:latin typeface="Adobe Caslon Pro"/>
            </a:endParaRPr>
          </a:p>
          <a:p>
            <a:r>
              <a:rPr lang="tr-TR" sz="3200" dirty="0" smtClean="0">
                <a:solidFill>
                  <a:srgbClr val="FF0000"/>
                </a:solidFill>
                <a:latin typeface="Adobe Caslon Pro"/>
              </a:rPr>
              <a:t>		G</a:t>
            </a:r>
            <a:r>
              <a:rPr lang="tr-TR" sz="3200" dirty="0">
                <a:solidFill>
                  <a:srgbClr val="FF0000"/>
                </a:solidFill>
                <a:latin typeface="Adobe Caslon Pro"/>
              </a:rPr>
              <a:t>. DİN VE VİCDAN</a:t>
            </a:r>
          </a:p>
          <a:p>
            <a:r>
              <a:rPr lang="tr-TR" sz="3200" dirty="0" smtClean="0">
                <a:latin typeface="Adobe Caslon Pro"/>
              </a:rPr>
              <a:t>			1</a:t>
            </a:r>
            <a:r>
              <a:rPr lang="tr-TR" sz="3200" dirty="0">
                <a:latin typeface="Adobe Caslon Pro"/>
              </a:rPr>
              <a:t>. İslam ve Özgürlük</a:t>
            </a:r>
          </a:p>
          <a:p>
            <a:r>
              <a:rPr lang="tr-TR" sz="3200" dirty="0" smtClean="0">
                <a:latin typeface="Adobe Caslon Pro"/>
              </a:rPr>
              <a:t>			2</a:t>
            </a:r>
            <a:r>
              <a:rPr lang="tr-TR" sz="3200" dirty="0">
                <a:latin typeface="Adobe Caslon Pro"/>
              </a:rPr>
              <a:t>. Din Seçme Özgürlüğü</a:t>
            </a:r>
          </a:p>
          <a:p>
            <a:r>
              <a:rPr lang="tr-TR" sz="3200" dirty="0" smtClean="0">
                <a:latin typeface="Adobe Caslon Pro"/>
              </a:rPr>
              <a:t>			3</a:t>
            </a:r>
            <a:r>
              <a:rPr lang="tr-TR" sz="3200" dirty="0">
                <a:latin typeface="Adobe Caslon Pro"/>
              </a:rPr>
              <a:t>. Din İçinde Özgürlük</a:t>
            </a:r>
          </a:p>
          <a:p>
            <a:r>
              <a:rPr lang="tr-TR" sz="3200" dirty="0" smtClean="0">
                <a:latin typeface="Adobe Caslon Pro"/>
              </a:rPr>
              <a:t>			4</a:t>
            </a:r>
            <a:r>
              <a:rPr lang="tr-TR" sz="3200" dirty="0">
                <a:latin typeface="Adobe Caslon Pro"/>
              </a:rPr>
              <a:t>. Laiklik</a:t>
            </a:r>
          </a:p>
        </p:txBody>
      </p:sp>
    </p:spTree>
    <p:extLst>
      <p:ext uri="{BB962C8B-B14F-4D97-AF65-F5344CB8AC3E}">
        <p14:creationId xmlns:p14="http://schemas.microsoft.com/office/powerpoint/2010/main" val="1195807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714103"/>
            <a:ext cx="9577251" cy="4493538"/>
          </a:xfrm>
          <a:prstGeom prst="rect">
            <a:avLst/>
          </a:prstGeom>
        </p:spPr>
        <p:txBody>
          <a:bodyPr wrap="square">
            <a:spAutoFit/>
          </a:bodyPr>
          <a:lstStyle/>
          <a:p>
            <a:r>
              <a:rPr lang="tr-TR" sz="2800" dirty="0">
                <a:solidFill>
                  <a:srgbClr val="FF0000"/>
                </a:solidFill>
                <a:latin typeface="Adobe Caslon Pro"/>
              </a:rPr>
              <a:t>EMANET (GÜVENİLİR OLMAK):</a:t>
            </a:r>
          </a:p>
          <a:p>
            <a:r>
              <a:rPr lang="tr-TR" sz="2800" dirty="0">
                <a:latin typeface="Adobe Caslon Pro"/>
              </a:rPr>
              <a:t>Peygamberlere verilen en önemli emanet, Allah’ın buyruklarının </a:t>
            </a:r>
            <a:r>
              <a:rPr lang="tr-TR" sz="2800" dirty="0" smtClean="0">
                <a:latin typeface="Adobe Caslon Pro"/>
              </a:rPr>
              <a:t>insanlara ulaştırılmasıdır</a:t>
            </a:r>
            <a:r>
              <a:rPr lang="tr-TR" sz="2800" dirty="0">
                <a:latin typeface="Adobe Caslon Pro"/>
              </a:rPr>
              <a:t>. </a:t>
            </a:r>
            <a:endParaRPr lang="tr-TR" sz="2800" dirty="0" smtClean="0">
              <a:latin typeface="Adobe Caslon Pro"/>
            </a:endParaRPr>
          </a:p>
          <a:p>
            <a:endParaRPr lang="tr-TR" sz="2800" dirty="0" smtClean="0">
              <a:latin typeface="Adobe Caslon Pro"/>
            </a:endParaRPr>
          </a:p>
          <a:p>
            <a:r>
              <a:rPr lang="tr-TR" sz="2800" dirty="0" smtClean="0">
                <a:latin typeface="Adobe Caslon Pro"/>
              </a:rPr>
              <a:t>Onlar </a:t>
            </a:r>
            <a:r>
              <a:rPr lang="tr-TR" sz="2800" dirty="0">
                <a:latin typeface="Adobe Caslon Pro"/>
              </a:rPr>
              <a:t>hem Risâlet ve nübüvvet görevlerinde hem de diğer </a:t>
            </a:r>
            <a:r>
              <a:rPr lang="tr-TR" sz="2800" dirty="0" smtClean="0">
                <a:latin typeface="Adobe Caslon Pro"/>
              </a:rPr>
              <a:t>bütün işlerinde </a:t>
            </a:r>
            <a:r>
              <a:rPr lang="tr-TR" sz="2800" dirty="0">
                <a:latin typeface="Adobe Caslon Pro"/>
              </a:rPr>
              <a:t>güvenilir ve emin kişilerdir. </a:t>
            </a:r>
            <a:endParaRPr lang="tr-TR" sz="2800" dirty="0" smtClean="0">
              <a:latin typeface="Adobe Caslon Pro"/>
            </a:endParaRPr>
          </a:p>
          <a:p>
            <a:endParaRPr lang="tr-TR" sz="2800" dirty="0" smtClean="0">
              <a:latin typeface="Adobe Caslon Pro"/>
            </a:endParaRPr>
          </a:p>
          <a:p>
            <a:r>
              <a:rPr lang="tr-TR" sz="2800" dirty="0" smtClean="0">
                <a:latin typeface="Adobe Caslon Pro"/>
              </a:rPr>
              <a:t>Peygamberimize </a:t>
            </a:r>
            <a:r>
              <a:rPr lang="tr-TR" sz="2800" dirty="0">
                <a:latin typeface="Adobe Caslon Pro"/>
              </a:rPr>
              <a:t>İslam öncesi “emin” isminin</a:t>
            </a:r>
          </a:p>
          <a:p>
            <a:r>
              <a:rPr lang="tr-TR" sz="2800" dirty="0">
                <a:latin typeface="Adobe Caslon Pro"/>
              </a:rPr>
              <a:t>verilmesi, onun hayatının her anında güvenilir bir kimse olmasıyla ilgilidir.</a:t>
            </a:r>
          </a:p>
        </p:txBody>
      </p:sp>
    </p:spTree>
    <p:extLst>
      <p:ext uri="{BB962C8B-B14F-4D97-AF65-F5344CB8AC3E}">
        <p14:creationId xmlns:p14="http://schemas.microsoft.com/office/powerpoint/2010/main" val="17615839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1"/>
          </a:xfrm>
        </p:spPr>
      </p:pic>
      <p:sp>
        <p:nvSpPr>
          <p:cNvPr id="3" name="Dikdörtgen 2"/>
          <p:cNvSpPr/>
          <p:nvPr/>
        </p:nvSpPr>
        <p:spPr>
          <a:xfrm>
            <a:off x="731519" y="766354"/>
            <a:ext cx="10622281" cy="3539430"/>
          </a:xfrm>
          <a:prstGeom prst="rect">
            <a:avLst/>
          </a:prstGeom>
        </p:spPr>
        <p:txBody>
          <a:bodyPr wrap="square">
            <a:spAutoFit/>
          </a:bodyPr>
          <a:lstStyle/>
          <a:p>
            <a:r>
              <a:rPr lang="tr-TR" sz="2800" dirty="0">
                <a:solidFill>
                  <a:srgbClr val="FF0000"/>
                </a:solidFill>
                <a:latin typeface="Adobe Caslon Pro"/>
              </a:rPr>
              <a:t>FETANET (AKILLI VE ZEKİ OLMAK):</a:t>
            </a:r>
          </a:p>
          <a:p>
            <a:r>
              <a:rPr lang="tr-TR" sz="2800" dirty="0">
                <a:latin typeface="Adobe Caslon Pro"/>
              </a:rPr>
              <a:t>Peygambere Allah’ın emirlerini uygulatmaları ve ikna edici olmaları için </a:t>
            </a:r>
            <a:r>
              <a:rPr lang="tr-TR" sz="2800" dirty="0" smtClean="0">
                <a:latin typeface="Adobe Caslon Pro"/>
              </a:rPr>
              <a:t>yüksek zekâ </a:t>
            </a:r>
            <a:r>
              <a:rPr lang="tr-TR" sz="2800" dirty="0">
                <a:latin typeface="Adobe Caslon Pro"/>
              </a:rPr>
              <a:t>ve durumları kolayca çözme yeteneği verilmiştir. </a:t>
            </a:r>
            <a:endParaRPr lang="tr-TR" sz="2800" dirty="0" smtClean="0">
              <a:latin typeface="Adobe Caslon Pro"/>
            </a:endParaRPr>
          </a:p>
          <a:p>
            <a:r>
              <a:rPr lang="tr-TR" sz="2800" dirty="0" smtClean="0">
                <a:latin typeface="Adobe Caslon Pro"/>
              </a:rPr>
              <a:t>Bu </a:t>
            </a:r>
            <a:r>
              <a:rPr lang="tr-TR" sz="2800" dirty="0">
                <a:latin typeface="Adobe Caslon Pro"/>
              </a:rPr>
              <a:t>sayede onlar </a:t>
            </a:r>
            <a:r>
              <a:rPr lang="tr-TR" sz="2800" dirty="0" smtClean="0">
                <a:latin typeface="Adobe Caslon Pro"/>
              </a:rPr>
              <a:t>vazifelerini hakkıyla </a:t>
            </a:r>
            <a:r>
              <a:rPr lang="tr-TR" sz="2800" dirty="0">
                <a:latin typeface="Adobe Caslon Pro"/>
              </a:rPr>
              <a:t>yerine getirip ilahi buyrukları insanlara aktarmışlardır. </a:t>
            </a:r>
            <a:endParaRPr lang="tr-TR" sz="2800" dirty="0" smtClean="0">
              <a:latin typeface="Adobe Caslon Pro"/>
            </a:endParaRPr>
          </a:p>
          <a:p>
            <a:r>
              <a:rPr lang="tr-TR" sz="2800" dirty="0" smtClean="0">
                <a:latin typeface="Adobe Caslon Pro"/>
              </a:rPr>
              <a:t>Peygamber seçilen kişiye </a:t>
            </a:r>
            <a:r>
              <a:rPr lang="tr-TR" sz="2800" dirty="0">
                <a:latin typeface="Adobe Caslon Pro"/>
              </a:rPr>
              <a:t>büyük bir sorumluluk yüklenir. </a:t>
            </a:r>
            <a:endParaRPr lang="tr-TR" sz="2800" dirty="0" smtClean="0">
              <a:latin typeface="Adobe Caslon Pro"/>
            </a:endParaRPr>
          </a:p>
          <a:p>
            <a:r>
              <a:rPr lang="tr-TR" sz="2800" dirty="0" smtClean="0">
                <a:latin typeface="Adobe Caslon Pro"/>
              </a:rPr>
              <a:t>Zekâlarının </a:t>
            </a:r>
            <a:r>
              <a:rPr lang="tr-TR" sz="2800" dirty="0">
                <a:latin typeface="Adobe Caslon Pro"/>
              </a:rPr>
              <a:t>yüksek </a:t>
            </a:r>
            <a:r>
              <a:rPr lang="tr-TR" sz="2800" dirty="0" smtClean="0">
                <a:latin typeface="Adobe Caslon Pro"/>
              </a:rPr>
              <a:t>olması, sorumluluklarının altından </a:t>
            </a:r>
            <a:r>
              <a:rPr lang="tr-TR" sz="2800" dirty="0">
                <a:latin typeface="Adobe Caslon Pro"/>
              </a:rPr>
              <a:t>kalkabilmelerini sağlar.</a:t>
            </a:r>
          </a:p>
        </p:txBody>
      </p:sp>
    </p:spTree>
    <p:extLst>
      <p:ext uri="{BB962C8B-B14F-4D97-AF65-F5344CB8AC3E}">
        <p14:creationId xmlns:p14="http://schemas.microsoft.com/office/powerpoint/2010/main" val="353841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83474" y="792480"/>
            <a:ext cx="10511246" cy="4401205"/>
          </a:xfrm>
          <a:prstGeom prst="rect">
            <a:avLst/>
          </a:prstGeom>
        </p:spPr>
        <p:txBody>
          <a:bodyPr wrap="square">
            <a:spAutoFit/>
          </a:bodyPr>
          <a:lstStyle/>
          <a:p>
            <a:r>
              <a:rPr lang="tr-TR" sz="2800" dirty="0">
                <a:solidFill>
                  <a:srgbClr val="FF0000"/>
                </a:solidFill>
                <a:latin typeface="Adobe Caslon Pro"/>
              </a:rPr>
              <a:t>İSMET (GÜNAHLARDAN KORUNMA):</a:t>
            </a:r>
          </a:p>
          <a:p>
            <a:r>
              <a:rPr lang="tr-TR" sz="2800" dirty="0">
                <a:latin typeface="Adobe Caslon Pro"/>
              </a:rPr>
              <a:t>Peygamberler hayatları boyunca her türlü küfür, şirk ve büyük günahlardan </a:t>
            </a:r>
            <a:r>
              <a:rPr lang="tr-TR" sz="2800" dirty="0" smtClean="0">
                <a:latin typeface="Adobe Caslon Pro"/>
              </a:rPr>
              <a:t>uzak durmuşlardır</a:t>
            </a:r>
            <a:r>
              <a:rPr lang="tr-TR" sz="2800" dirty="0">
                <a:latin typeface="Adobe Caslon Pro"/>
              </a:rPr>
              <a:t>. Hayatlarında bilerek hiçbir günah işlememişlerdir</a:t>
            </a:r>
            <a:r>
              <a:rPr lang="tr-TR" sz="2800" dirty="0" smtClean="0">
                <a:latin typeface="Adobe Caslon Pro"/>
              </a:rPr>
              <a:t>.</a:t>
            </a:r>
          </a:p>
          <a:p>
            <a:r>
              <a:rPr lang="tr-TR" sz="2800" dirty="0" smtClean="0">
                <a:latin typeface="Adobe Caslon Pro"/>
              </a:rPr>
              <a:t>Allah’tan aldıkları vahyi insanlara tebliğ etmek hususunda her türlü hata ve kusurdan korunmuş olup masumdurlar.</a:t>
            </a:r>
          </a:p>
          <a:p>
            <a:endParaRPr lang="tr-TR" sz="2800" dirty="0" smtClean="0">
              <a:latin typeface="Adobe Caslon Pro"/>
            </a:endParaRPr>
          </a:p>
          <a:p>
            <a:r>
              <a:rPr lang="tr-TR" sz="2800" dirty="0" smtClean="0">
                <a:latin typeface="Adobe Caslon Pro"/>
              </a:rPr>
              <a:t>İnsan olmaları hasebiyle </a:t>
            </a:r>
            <a:r>
              <a:rPr lang="tr-TR" sz="2800" dirty="0">
                <a:latin typeface="Adobe Caslon Pro"/>
              </a:rPr>
              <a:t>“</a:t>
            </a:r>
            <a:r>
              <a:rPr lang="tr-TR" sz="2800" i="1" dirty="0" err="1">
                <a:latin typeface="Adobe Caslon Pro"/>
              </a:rPr>
              <a:t>zelle</a:t>
            </a:r>
            <a:r>
              <a:rPr lang="tr-TR" sz="2800" dirty="0">
                <a:latin typeface="Adobe Caslon Pro"/>
              </a:rPr>
              <a:t>” adı verilen küçük hatalar yaptıklarında bunları düzeltmeleri için </a:t>
            </a:r>
            <a:r>
              <a:rPr lang="tr-TR" sz="2800" dirty="0" err="1" smtClean="0">
                <a:latin typeface="Adobe Caslon Pro"/>
              </a:rPr>
              <a:t>Allahu</a:t>
            </a:r>
            <a:r>
              <a:rPr lang="tr-TR" sz="2800" dirty="0" smtClean="0">
                <a:latin typeface="Adobe Caslon Pro"/>
              </a:rPr>
              <a:t> </a:t>
            </a:r>
            <a:r>
              <a:rPr lang="tr-TR" sz="2800" dirty="0">
                <a:latin typeface="Adobe Caslon Pro"/>
              </a:rPr>
              <a:t>T</a:t>
            </a:r>
            <a:r>
              <a:rPr lang="tr-TR" sz="2800" dirty="0" smtClean="0">
                <a:latin typeface="Adobe Caslon Pro"/>
              </a:rPr>
              <a:t>eala tarafından </a:t>
            </a:r>
            <a:r>
              <a:rPr lang="tr-TR" sz="2800" dirty="0">
                <a:latin typeface="Adobe Caslon Pro"/>
              </a:rPr>
              <a:t>uyarılmışlardır.</a:t>
            </a:r>
          </a:p>
        </p:txBody>
      </p:sp>
    </p:spTree>
    <p:extLst>
      <p:ext uri="{BB962C8B-B14F-4D97-AF65-F5344CB8AC3E}">
        <p14:creationId xmlns:p14="http://schemas.microsoft.com/office/powerpoint/2010/main" val="2789858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87977" y="661851"/>
            <a:ext cx="10232572" cy="4708981"/>
          </a:xfrm>
          <a:prstGeom prst="rect">
            <a:avLst/>
          </a:prstGeom>
        </p:spPr>
        <p:txBody>
          <a:bodyPr wrap="square">
            <a:spAutoFit/>
          </a:bodyPr>
          <a:lstStyle/>
          <a:p>
            <a:r>
              <a:rPr lang="tr-TR" sz="3200" dirty="0">
                <a:solidFill>
                  <a:srgbClr val="FF0000"/>
                </a:solidFill>
                <a:latin typeface="Adobe Caslon Pro"/>
              </a:rPr>
              <a:t>TEBLİĞ </a:t>
            </a:r>
            <a:r>
              <a:rPr lang="tr-TR" sz="3200" dirty="0" smtClean="0">
                <a:solidFill>
                  <a:srgbClr val="FF0000"/>
                </a:solidFill>
                <a:latin typeface="Adobe Caslon Pro"/>
              </a:rPr>
              <a:t>(</a:t>
            </a:r>
            <a:r>
              <a:rPr lang="tr-TR" sz="3200" dirty="0">
                <a:solidFill>
                  <a:srgbClr val="FF0000"/>
                </a:solidFill>
                <a:latin typeface="Adobe Caslon Pro"/>
              </a:rPr>
              <a:t>ALLAH’TAN ALDIĞI MESAJLARI İNSANLARA BİLDİRMEK</a:t>
            </a:r>
            <a:r>
              <a:rPr lang="tr-TR" sz="3200" dirty="0" smtClean="0">
                <a:solidFill>
                  <a:srgbClr val="FF0000"/>
                </a:solidFill>
                <a:latin typeface="Adobe Caslon Pro"/>
              </a:rPr>
              <a:t>):</a:t>
            </a:r>
          </a:p>
          <a:p>
            <a:endParaRPr lang="tr-TR" sz="1200" dirty="0">
              <a:solidFill>
                <a:srgbClr val="FF0000"/>
              </a:solidFill>
              <a:latin typeface="Adobe Caslon Pro"/>
            </a:endParaRPr>
          </a:p>
          <a:p>
            <a:r>
              <a:rPr lang="tr-TR" sz="3200" dirty="0">
                <a:latin typeface="Adobe Caslon Pro"/>
              </a:rPr>
              <a:t>Peygamberler Allah’tan aldıkları emirleri hiç değişiklik yapmadan, söylendiği </a:t>
            </a:r>
            <a:r>
              <a:rPr lang="tr-TR" sz="3200" dirty="0" smtClean="0">
                <a:latin typeface="Adobe Caslon Pro"/>
              </a:rPr>
              <a:t>gibi insanlığa </a:t>
            </a:r>
            <a:r>
              <a:rPr lang="tr-TR" sz="3200" dirty="0">
                <a:latin typeface="Adobe Caslon Pro"/>
              </a:rPr>
              <a:t>iletmişlerdir. </a:t>
            </a:r>
            <a:endParaRPr lang="tr-TR" sz="3200" dirty="0" smtClean="0">
              <a:latin typeface="Adobe Caslon Pro"/>
            </a:endParaRPr>
          </a:p>
          <a:p>
            <a:r>
              <a:rPr lang="tr-TR" sz="3200" dirty="0" smtClean="0">
                <a:latin typeface="Adobe Caslon Pro"/>
              </a:rPr>
              <a:t>Hiç </a:t>
            </a:r>
            <a:r>
              <a:rPr lang="tr-TR" sz="3200" dirty="0">
                <a:latin typeface="Adobe Caslon Pro"/>
              </a:rPr>
              <a:t>bir buyruğu gizlememiş, eksik veya yanlış anlatmamışlardır.</a:t>
            </a:r>
          </a:p>
          <a:p>
            <a:r>
              <a:rPr lang="tr-TR" sz="3200" dirty="0">
                <a:latin typeface="Adobe Caslon Pro"/>
              </a:rPr>
              <a:t>İnsanlara aktardıkları buyrukları kendileri de harfiyen yerine getirmişler ve onların </a:t>
            </a:r>
            <a:r>
              <a:rPr lang="tr-TR" sz="3200" dirty="0" smtClean="0">
                <a:latin typeface="Adobe Caslon Pro"/>
              </a:rPr>
              <a:t>da buna </a:t>
            </a:r>
            <a:r>
              <a:rPr lang="tr-TR" sz="3200" dirty="0">
                <a:latin typeface="Adobe Caslon Pro"/>
              </a:rPr>
              <a:t>uymasını istemişlerdir.</a:t>
            </a:r>
          </a:p>
        </p:txBody>
      </p:sp>
    </p:spTree>
    <p:extLst>
      <p:ext uri="{BB962C8B-B14F-4D97-AF65-F5344CB8AC3E}">
        <p14:creationId xmlns:p14="http://schemas.microsoft.com/office/powerpoint/2010/main" val="23001659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01783" y="653143"/>
            <a:ext cx="9988731" cy="4031873"/>
          </a:xfrm>
          <a:prstGeom prst="rect">
            <a:avLst/>
          </a:prstGeom>
        </p:spPr>
        <p:txBody>
          <a:bodyPr wrap="square">
            <a:spAutoFit/>
          </a:bodyPr>
          <a:lstStyle/>
          <a:p>
            <a:r>
              <a:rPr lang="tr-TR" sz="3200" dirty="0" smtClean="0">
                <a:solidFill>
                  <a:srgbClr val="FF0000"/>
                </a:solidFill>
                <a:latin typeface="Adobe Caslon Pro"/>
              </a:rPr>
              <a:t>MUCİZE</a:t>
            </a:r>
          </a:p>
          <a:p>
            <a:endParaRPr lang="tr-TR" sz="3200" dirty="0">
              <a:solidFill>
                <a:srgbClr val="FF0000"/>
              </a:solidFill>
              <a:latin typeface="Adobe Caslon Pro"/>
            </a:endParaRPr>
          </a:p>
          <a:p>
            <a:r>
              <a:rPr lang="tr-TR" sz="3200" dirty="0">
                <a:latin typeface="Adobe Caslon Pro"/>
              </a:rPr>
              <a:t>Sözlükte “aciz bırakan, karşı konulmaz, harikulade olay” anlamlarına gelen mucize,</a:t>
            </a:r>
          </a:p>
          <a:p>
            <a:r>
              <a:rPr lang="tr-TR" sz="3200" dirty="0">
                <a:latin typeface="Adobe Caslon Pro"/>
              </a:rPr>
              <a:t>terim olarak “</a:t>
            </a:r>
            <a:r>
              <a:rPr lang="tr-TR" sz="3200" i="1" dirty="0">
                <a:latin typeface="Adobe Caslon Pro"/>
              </a:rPr>
              <a:t>peygamberlik iddiasında bulunan kişinin doğruluğunu ispat ve </a:t>
            </a:r>
            <a:r>
              <a:rPr lang="tr-TR" sz="3200" i="1" dirty="0" smtClean="0">
                <a:latin typeface="Adobe Caslon Pro"/>
              </a:rPr>
              <a:t>inkârcıları aciz </a:t>
            </a:r>
            <a:r>
              <a:rPr lang="tr-TR" sz="3200" i="1" dirty="0">
                <a:latin typeface="Adobe Caslon Pro"/>
              </a:rPr>
              <a:t>bırakmak için Allah’ın izniyle peygamberlerce ortaya konulan olağanüstü </a:t>
            </a:r>
            <a:r>
              <a:rPr lang="tr-TR" sz="3200" i="1" dirty="0" smtClean="0">
                <a:latin typeface="Adobe Caslon Pro"/>
              </a:rPr>
              <a:t>olay</a:t>
            </a:r>
            <a:r>
              <a:rPr lang="tr-TR" sz="3200" dirty="0" smtClean="0">
                <a:latin typeface="Adobe Caslon Pro"/>
              </a:rPr>
              <a:t>” anlamına </a:t>
            </a:r>
            <a:r>
              <a:rPr lang="tr-TR" sz="3200" dirty="0">
                <a:latin typeface="Adobe Caslon Pro"/>
              </a:rPr>
              <a:t>gelir.</a:t>
            </a:r>
          </a:p>
        </p:txBody>
      </p:sp>
    </p:spTree>
    <p:extLst>
      <p:ext uri="{BB962C8B-B14F-4D97-AF65-F5344CB8AC3E}">
        <p14:creationId xmlns:p14="http://schemas.microsoft.com/office/powerpoint/2010/main" val="22814777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0526" y="705394"/>
            <a:ext cx="10413274" cy="4832092"/>
          </a:xfrm>
          <a:prstGeom prst="rect">
            <a:avLst/>
          </a:prstGeom>
        </p:spPr>
        <p:txBody>
          <a:bodyPr wrap="square">
            <a:spAutoFit/>
          </a:bodyPr>
          <a:lstStyle/>
          <a:p>
            <a:r>
              <a:rPr lang="tr-TR" sz="2800" dirty="0">
                <a:solidFill>
                  <a:srgbClr val="FF0000"/>
                </a:solidFill>
                <a:latin typeface="Adobe Caslon Pro"/>
              </a:rPr>
              <a:t>Mucizenin bazı özellikleri şöyledir:</a:t>
            </a:r>
          </a:p>
          <a:p>
            <a:r>
              <a:rPr lang="tr-TR" sz="2800" dirty="0">
                <a:solidFill>
                  <a:srgbClr val="FF0000"/>
                </a:solidFill>
                <a:latin typeface="Adobe Caslon Pro"/>
              </a:rPr>
              <a:t>a. </a:t>
            </a:r>
            <a:r>
              <a:rPr lang="tr-TR" sz="2800" dirty="0">
                <a:latin typeface="Adobe Caslon Pro"/>
              </a:rPr>
              <a:t>Doğa kanunlarının çok üstünde ve onlara aykırıdır. Akıl ile izah edilemez.</a:t>
            </a:r>
          </a:p>
          <a:p>
            <a:r>
              <a:rPr lang="tr-TR" sz="2800" dirty="0">
                <a:solidFill>
                  <a:srgbClr val="FF0000"/>
                </a:solidFill>
                <a:latin typeface="Adobe Caslon Pro"/>
              </a:rPr>
              <a:t>b. </a:t>
            </a:r>
            <a:r>
              <a:rPr lang="tr-TR" sz="2800" dirty="0">
                <a:latin typeface="Adobe Caslon Pro"/>
              </a:rPr>
              <a:t>“Peygamber mucizesi” denmesi mecazi olup mucizenin asıl faili Allah’tır.</a:t>
            </a:r>
          </a:p>
          <a:p>
            <a:r>
              <a:rPr lang="tr-TR" sz="2800" dirty="0">
                <a:solidFill>
                  <a:srgbClr val="FF0000"/>
                </a:solidFill>
                <a:latin typeface="Adobe Caslon Pro"/>
              </a:rPr>
              <a:t>c. </a:t>
            </a:r>
            <a:r>
              <a:rPr lang="tr-TR" sz="2800" dirty="0">
                <a:latin typeface="Adobe Caslon Pro"/>
              </a:rPr>
              <a:t>Allah’ın izni ve yardımı olmadan hiçbir peygamber kendiliğinden </a:t>
            </a:r>
            <a:r>
              <a:rPr lang="tr-TR" sz="2800" dirty="0" smtClean="0">
                <a:latin typeface="Adobe Caslon Pro"/>
              </a:rPr>
              <a:t>mucize gösteremez</a:t>
            </a:r>
            <a:r>
              <a:rPr lang="tr-TR" sz="2800" dirty="0">
                <a:latin typeface="Adobe Caslon Pro"/>
              </a:rPr>
              <a:t>.</a:t>
            </a:r>
          </a:p>
          <a:p>
            <a:r>
              <a:rPr lang="tr-TR" sz="2800" dirty="0">
                <a:solidFill>
                  <a:srgbClr val="FF0000"/>
                </a:solidFill>
                <a:latin typeface="Adobe Caslon Pro"/>
              </a:rPr>
              <a:t>d. </a:t>
            </a:r>
            <a:r>
              <a:rPr lang="tr-TR" sz="2800" dirty="0">
                <a:latin typeface="Adobe Caslon Pro"/>
              </a:rPr>
              <a:t>Vuku bulduğunda itiraza mahal vermeyecek tarzda kesin, açık ve etkileyicidir.</a:t>
            </a:r>
          </a:p>
          <a:p>
            <a:r>
              <a:rPr lang="tr-TR" sz="2800" dirty="0">
                <a:solidFill>
                  <a:srgbClr val="FF0000"/>
                </a:solidFill>
                <a:latin typeface="Adobe Caslon Pro"/>
              </a:rPr>
              <a:t>e. </a:t>
            </a:r>
            <a:r>
              <a:rPr lang="tr-TR" sz="2800" dirty="0">
                <a:latin typeface="Adobe Caslon Pro"/>
              </a:rPr>
              <a:t>İnkâr veya yalanlama olayından sonra gerçekleşir ve karşıdakileri aciz bırakır.</a:t>
            </a:r>
          </a:p>
        </p:txBody>
      </p:sp>
    </p:spTree>
    <p:extLst>
      <p:ext uri="{BB962C8B-B14F-4D97-AF65-F5344CB8AC3E}">
        <p14:creationId xmlns:p14="http://schemas.microsoft.com/office/powerpoint/2010/main" val="13323249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Dikdörtgen 4"/>
          <p:cNvSpPr/>
          <p:nvPr/>
        </p:nvSpPr>
        <p:spPr>
          <a:xfrm>
            <a:off x="1236617" y="925286"/>
            <a:ext cx="10334897" cy="4832092"/>
          </a:xfrm>
          <a:prstGeom prst="rect">
            <a:avLst/>
          </a:prstGeom>
        </p:spPr>
        <p:txBody>
          <a:bodyPr wrap="square">
            <a:spAutoFit/>
          </a:bodyPr>
          <a:lstStyle/>
          <a:p>
            <a:pPr marL="457200" indent="-457200">
              <a:buFont typeface="Arial" panose="020B0604020202020204" pitchFamily="34" charset="0"/>
              <a:buChar char="•"/>
            </a:pPr>
            <a:r>
              <a:rPr lang="tr-TR" sz="2800" dirty="0" smtClean="0">
                <a:solidFill>
                  <a:srgbClr val="FF0000"/>
                </a:solidFill>
                <a:latin typeface="Adobe Caslon Pro"/>
              </a:rPr>
              <a:t>Hissî </a:t>
            </a:r>
            <a:r>
              <a:rPr lang="tr-TR" sz="2800" dirty="0">
                <a:solidFill>
                  <a:srgbClr val="FF0000"/>
                </a:solidFill>
                <a:latin typeface="Adobe Caslon Pro"/>
              </a:rPr>
              <a:t>(Maddî) Mucizeler: </a:t>
            </a:r>
            <a:r>
              <a:rPr lang="tr-TR" sz="2800" dirty="0">
                <a:latin typeface="Adobe Caslon Pro"/>
              </a:rPr>
              <a:t>İnsanların duyularına hitap </a:t>
            </a:r>
            <a:r>
              <a:rPr lang="tr-TR" sz="2800" dirty="0" smtClean="0">
                <a:latin typeface="Adobe Caslon Pro"/>
              </a:rPr>
              <a:t>eden mucizelerdir</a:t>
            </a:r>
            <a:r>
              <a:rPr lang="tr-TR" sz="2800" dirty="0">
                <a:latin typeface="Adobe Caslon Pro"/>
              </a:rPr>
              <a:t>. Allah’ın izni, iradesi ve gücüne bağlı olarak </a:t>
            </a:r>
            <a:r>
              <a:rPr lang="tr-TR" sz="2800" dirty="0" smtClean="0">
                <a:latin typeface="Adobe Caslon Pro"/>
              </a:rPr>
              <a:t>gerçekleşen hissi </a:t>
            </a:r>
            <a:r>
              <a:rPr lang="tr-TR" sz="2800" dirty="0">
                <a:latin typeface="Adobe Caslon Pro"/>
              </a:rPr>
              <a:t>mucizeler tabiat kanunlarını değiştiren ilahi </a:t>
            </a:r>
            <a:r>
              <a:rPr lang="tr-TR" sz="2800" dirty="0" smtClean="0">
                <a:latin typeface="Adobe Caslon Pro"/>
              </a:rPr>
              <a:t>fiillerdir.</a:t>
            </a:r>
          </a:p>
          <a:p>
            <a:pPr marL="457200" indent="-457200">
              <a:buFont typeface="Arial" panose="020B0604020202020204" pitchFamily="34" charset="0"/>
              <a:buChar char="•"/>
            </a:pPr>
            <a:r>
              <a:rPr lang="tr-TR" sz="2800" dirty="0" smtClean="0">
                <a:solidFill>
                  <a:srgbClr val="FF0000"/>
                </a:solidFill>
                <a:latin typeface="Adobe Caslon Pro"/>
              </a:rPr>
              <a:t>Aklî </a:t>
            </a:r>
            <a:r>
              <a:rPr lang="tr-TR" sz="2800" dirty="0">
                <a:solidFill>
                  <a:srgbClr val="FF0000"/>
                </a:solidFill>
                <a:latin typeface="Adobe Caslon Pro"/>
              </a:rPr>
              <a:t>(Manevî) Mucizeler: </a:t>
            </a:r>
            <a:r>
              <a:rPr lang="tr-TR" sz="2800" dirty="0" err="1">
                <a:latin typeface="Adobe Caslon Pro"/>
              </a:rPr>
              <a:t>Mânevî</a:t>
            </a:r>
            <a:r>
              <a:rPr lang="tr-TR" sz="2800" dirty="0">
                <a:latin typeface="Adobe Caslon Pro"/>
              </a:rPr>
              <a:t> </a:t>
            </a:r>
            <a:r>
              <a:rPr lang="tr-TR" sz="2800" dirty="0" err="1">
                <a:latin typeface="Adobe Caslon Pro"/>
              </a:rPr>
              <a:t>mûcize</a:t>
            </a:r>
            <a:r>
              <a:rPr lang="tr-TR" sz="2800" dirty="0">
                <a:latin typeface="Adobe Caslon Pro"/>
              </a:rPr>
              <a:t> veya bilgi </a:t>
            </a:r>
            <a:r>
              <a:rPr lang="tr-TR" sz="2800" dirty="0" err="1">
                <a:latin typeface="Adobe Caslon Pro"/>
              </a:rPr>
              <a:t>mûcizesi</a:t>
            </a:r>
            <a:r>
              <a:rPr lang="tr-TR" sz="2800" dirty="0">
                <a:latin typeface="Adobe Caslon Pro"/>
              </a:rPr>
              <a:t> diye </a:t>
            </a:r>
            <a:r>
              <a:rPr lang="tr-TR" sz="2800" dirty="0" smtClean="0">
                <a:latin typeface="Adobe Caslon Pro"/>
              </a:rPr>
              <a:t>de anılan </a:t>
            </a:r>
            <a:r>
              <a:rPr lang="tr-TR" sz="2800" dirty="0">
                <a:latin typeface="Adobe Caslon Pro"/>
              </a:rPr>
              <a:t>bu grup insanların akıl yürütme gücüne hitap eden ve </a:t>
            </a:r>
            <a:r>
              <a:rPr lang="tr-TR" sz="2800" dirty="0" smtClean="0">
                <a:latin typeface="Adobe Caslon Pro"/>
              </a:rPr>
              <a:t>onları aklî </a:t>
            </a:r>
            <a:r>
              <a:rPr lang="tr-TR" sz="2800" dirty="0">
                <a:latin typeface="Adobe Caslon Pro"/>
              </a:rPr>
              <a:t>kanıtlarla baş başa bırakan gerçeklerde </a:t>
            </a:r>
            <a:r>
              <a:rPr lang="tr-TR" sz="2800" dirty="0" smtClean="0">
                <a:latin typeface="Adobe Caslon Pro"/>
              </a:rPr>
              <a:t>oluşur.</a:t>
            </a:r>
          </a:p>
          <a:p>
            <a:pPr marL="457200" indent="-457200">
              <a:buFont typeface="Arial" panose="020B0604020202020204" pitchFamily="34" charset="0"/>
              <a:buChar char="•"/>
            </a:pPr>
            <a:r>
              <a:rPr lang="tr-TR" sz="2800" dirty="0" err="1" smtClean="0">
                <a:solidFill>
                  <a:srgbClr val="FF0000"/>
                </a:solidFill>
                <a:latin typeface="Adobe Caslon Pro"/>
              </a:rPr>
              <a:t>Haberî</a:t>
            </a:r>
            <a:r>
              <a:rPr lang="tr-TR" sz="2800" dirty="0" smtClean="0">
                <a:solidFill>
                  <a:srgbClr val="FF0000"/>
                </a:solidFill>
                <a:latin typeface="Adobe Caslon Pro"/>
              </a:rPr>
              <a:t> </a:t>
            </a:r>
            <a:r>
              <a:rPr lang="tr-TR" sz="2800" dirty="0" err="1">
                <a:solidFill>
                  <a:srgbClr val="FF0000"/>
                </a:solidFill>
                <a:latin typeface="Adobe Caslon Pro"/>
              </a:rPr>
              <a:t>Mûcizeler</a:t>
            </a:r>
            <a:r>
              <a:rPr lang="tr-TR" sz="2800" dirty="0">
                <a:latin typeface="Adobe Caslon Pro"/>
              </a:rPr>
              <a:t>: Peygamberlerin doğrudan Allah’tan veya </a:t>
            </a:r>
            <a:r>
              <a:rPr lang="tr-TR" sz="2800" dirty="0" smtClean="0">
                <a:latin typeface="Adobe Caslon Pro"/>
              </a:rPr>
              <a:t>melek aracılığıyla </a:t>
            </a:r>
            <a:r>
              <a:rPr lang="tr-TR" sz="2800" dirty="0">
                <a:latin typeface="Adobe Caslon Pro"/>
              </a:rPr>
              <a:t>aldıkları vahiylere dayanarak verdikleri haberlerden oluşur.</a:t>
            </a:r>
          </a:p>
        </p:txBody>
      </p:sp>
    </p:spTree>
    <p:extLst>
      <p:ext uri="{BB962C8B-B14F-4D97-AF65-F5344CB8AC3E}">
        <p14:creationId xmlns:p14="http://schemas.microsoft.com/office/powerpoint/2010/main" val="2738943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748937"/>
            <a:ext cx="9866812" cy="523220"/>
          </a:xfrm>
          <a:prstGeom prst="rect">
            <a:avLst/>
          </a:prstGeom>
        </p:spPr>
        <p:txBody>
          <a:bodyPr wrap="square">
            <a:spAutoFit/>
          </a:bodyPr>
          <a:lstStyle/>
          <a:p>
            <a:r>
              <a:rPr lang="tr-TR" sz="2800" dirty="0" smtClean="0">
                <a:solidFill>
                  <a:srgbClr val="00B050"/>
                </a:solidFill>
                <a:latin typeface="Adobe Caslon Pro"/>
              </a:rPr>
              <a:t> </a:t>
            </a:r>
            <a:endParaRPr lang="tr-TR" sz="2800" dirty="0">
              <a:solidFill>
                <a:srgbClr val="00B050"/>
              </a:solidFill>
              <a:latin typeface="Adobe Caslon Pro"/>
            </a:endParaRPr>
          </a:p>
        </p:txBody>
      </p:sp>
      <p:sp>
        <p:nvSpPr>
          <p:cNvPr id="4" name="Dikdörtgen 3"/>
          <p:cNvSpPr/>
          <p:nvPr/>
        </p:nvSpPr>
        <p:spPr>
          <a:xfrm>
            <a:off x="2133600" y="2751909"/>
            <a:ext cx="9144000" cy="523220"/>
          </a:xfrm>
          <a:prstGeom prst="rect">
            <a:avLst/>
          </a:prstGeom>
        </p:spPr>
        <p:txBody>
          <a:bodyPr wrap="square">
            <a:spAutoFit/>
          </a:bodyPr>
          <a:lstStyle/>
          <a:p>
            <a:r>
              <a:rPr lang="tr-TR" sz="2800" dirty="0" smtClean="0">
                <a:solidFill>
                  <a:srgbClr val="FF0000"/>
                </a:solidFill>
                <a:latin typeface="Adobe Caslon Pro"/>
              </a:rPr>
              <a:t> </a:t>
            </a:r>
            <a:endParaRPr lang="tr-TR" sz="2800" dirty="0">
              <a:latin typeface="Adobe Caslon Pro"/>
            </a:endParaRPr>
          </a:p>
        </p:txBody>
      </p:sp>
      <p:sp>
        <p:nvSpPr>
          <p:cNvPr id="6" name="Dikdörtgen 5"/>
          <p:cNvSpPr/>
          <p:nvPr/>
        </p:nvSpPr>
        <p:spPr>
          <a:xfrm>
            <a:off x="838199" y="748937"/>
            <a:ext cx="10036630" cy="5262979"/>
          </a:xfrm>
          <a:prstGeom prst="rect">
            <a:avLst/>
          </a:prstGeom>
        </p:spPr>
        <p:txBody>
          <a:bodyPr wrap="square">
            <a:spAutoFit/>
          </a:bodyPr>
          <a:lstStyle/>
          <a:p>
            <a:r>
              <a:rPr lang="tr-TR" sz="2800" dirty="0">
                <a:solidFill>
                  <a:srgbClr val="FF0000"/>
                </a:solidFill>
                <a:latin typeface="Adobe Caslon Pro"/>
              </a:rPr>
              <a:t>Olağanüstü durumlar ile ilgili kavramlar;</a:t>
            </a:r>
          </a:p>
          <a:p>
            <a:r>
              <a:rPr lang="tr-TR" sz="2800" dirty="0" err="1" smtClean="0">
                <a:solidFill>
                  <a:srgbClr val="FF0000"/>
                </a:solidFill>
                <a:latin typeface="Adobe Caslon Pro"/>
              </a:rPr>
              <a:t>İstidrac</a:t>
            </a:r>
            <a:r>
              <a:rPr lang="tr-TR" sz="2800" dirty="0">
                <a:solidFill>
                  <a:srgbClr val="FF0000"/>
                </a:solidFill>
                <a:latin typeface="Adobe Caslon Pro"/>
              </a:rPr>
              <a:t>, </a:t>
            </a:r>
            <a:r>
              <a:rPr lang="tr-TR" sz="2800" dirty="0">
                <a:latin typeface="Adobe Caslon Pro"/>
              </a:rPr>
              <a:t>Kafir, günahkar kişilerin arzularına uygun olarak </a:t>
            </a:r>
            <a:r>
              <a:rPr lang="tr-TR" sz="2800" dirty="0" smtClean="0">
                <a:latin typeface="Adobe Caslon Pro"/>
              </a:rPr>
              <a:t>meydana gelen </a:t>
            </a:r>
            <a:r>
              <a:rPr lang="tr-TR" sz="2800" dirty="0">
                <a:latin typeface="Adobe Caslon Pro"/>
              </a:rPr>
              <a:t>olaylardır.</a:t>
            </a:r>
          </a:p>
          <a:p>
            <a:r>
              <a:rPr lang="tr-TR" sz="2800" dirty="0" smtClean="0">
                <a:solidFill>
                  <a:srgbClr val="FF0000"/>
                </a:solidFill>
                <a:latin typeface="Adobe Caslon Pro"/>
              </a:rPr>
              <a:t>Keramet</a:t>
            </a:r>
            <a:r>
              <a:rPr lang="tr-TR" sz="2800" dirty="0">
                <a:latin typeface="Adobe Caslon Pro"/>
              </a:rPr>
              <a:t>, Allah’ın veli kullarının göstermiş oldukları olağanüstü haller.</a:t>
            </a:r>
          </a:p>
          <a:p>
            <a:r>
              <a:rPr lang="tr-TR" sz="2800" dirty="0" err="1" smtClean="0">
                <a:solidFill>
                  <a:srgbClr val="FF0000"/>
                </a:solidFill>
                <a:latin typeface="Adobe Caslon Pro"/>
              </a:rPr>
              <a:t>İrhas</a:t>
            </a:r>
            <a:r>
              <a:rPr lang="tr-TR" sz="2800" dirty="0">
                <a:solidFill>
                  <a:srgbClr val="FF0000"/>
                </a:solidFill>
                <a:latin typeface="Adobe Caslon Pro"/>
              </a:rPr>
              <a:t>, </a:t>
            </a:r>
            <a:r>
              <a:rPr lang="tr-TR" sz="2800" dirty="0">
                <a:latin typeface="Adobe Caslon Pro"/>
              </a:rPr>
              <a:t>Peygamberlerin peygamber olmadan önce </a:t>
            </a:r>
            <a:r>
              <a:rPr lang="tr-TR" sz="2800" dirty="0" smtClean="0">
                <a:latin typeface="Adobe Caslon Pro"/>
              </a:rPr>
              <a:t>gösterdikleri olağanüstü </a:t>
            </a:r>
            <a:r>
              <a:rPr lang="tr-TR" sz="2800" dirty="0">
                <a:latin typeface="Adobe Caslon Pro"/>
              </a:rPr>
              <a:t>olaylardır</a:t>
            </a:r>
            <a:r>
              <a:rPr lang="tr-TR" sz="2800" dirty="0" smtClean="0">
                <a:latin typeface="Adobe Caslon Pro"/>
              </a:rPr>
              <a:t>.</a:t>
            </a:r>
            <a:r>
              <a:rPr lang="tr-TR" sz="2800" dirty="0">
                <a:latin typeface="Adobe Caslon Pro"/>
              </a:rPr>
              <a:t> </a:t>
            </a:r>
            <a:endParaRPr lang="tr-TR" sz="2800" dirty="0" smtClean="0">
              <a:latin typeface="Adobe Caslon Pro"/>
            </a:endParaRPr>
          </a:p>
          <a:p>
            <a:r>
              <a:rPr lang="tr-TR" sz="2800" dirty="0" smtClean="0">
                <a:solidFill>
                  <a:srgbClr val="FF0000"/>
                </a:solidFill>
                <a:latin typeface="Adobe Caslon Pro"/>
              </a:rPr>
              <a:t>İhanet</a:t>
            </a:r>
            <a:r>
              <a:rPr lang="tr-TR" sz="2800" dirty="0">
                <a:latin typeface="Adobe Caslon Pro"/>
              </a:rPr>
              <a:t>, Kafir ve günahkar kişilerin arzu ve isteklerine aykırı </a:t>
            </a:r>
            <a:r>
              <a:rPr lang="tr-TR" sz="2800" dirty="0" smtClean="0">
                <a:latin typeface="Adobe Caslon Pro"/>
              </a:rPr>
              <a:t>olarak meydana </a:t>
            </a:r>
            <a:r>
              <a:rPr lang="tr-TR" sz="2800" dirty="0">
                <a:latin typeface="Adobe Caslon Pro"/>
              </a:rPr>
              <a:t>gelen olaylardır.</a:t>
            </a:r>
          </a:p>
          <a:p>
            <a:r>
              <a:rPr lang="tr-TR" sz="2800" dirty="0" err="1" smtClean="0">
                <a:solidFill>
                  <a:srgbClr val="FF0000"/>
                </a:solidFill>
                <a:latin typeface="Adobe Caslon Pro"/>
              </a:rPr>
              <a:t>Maunet</a:t>
            </a:r>
            <a:r>
              <a:rPr lang="tr-TR" sz="2800" dirty="0">
                <a:solidFill>
                  <a:srgbClr val="FF0000"/>
                </a:solidFill>
                <a:latin typeface="Adobe Caslon Pro"/>
              </a:rPr>
              <a:t>, </a:t>
            </a:r>
            <a:r>
              <a:rPr lang="tr-TR" sz="2800" dirty="0">
                <a:latin typeface="Adobe Caslon Pro"/>
              </a:rPr>
              <a:t>Allah’ın veli olmayan bir kulunu darda kaldığı bir </a:t>
            </a:r>
            <a:r>
              <a:rPr lang="tr-TR" sz="2800" dirty="0" smtClean="0">
                <a:latin typeface="Adobe Caslon Pro"/>
              </a:rPr>
              <a:t>sırada olağanüstü </a:t>
            </a:r>
            <a:r>
              <a:rPr lang="tr-TR" sz="2800" dirty="0">
                <a:latin typeface="Adobe Caslon Pro"/>
              </a:rPr>
              <a:t>bir şekilde bu durumdan kurtarmasıdır.</a:t>
            </a:r>
          </a:p>
          <a:p>
            <a:r>
              <a:rPr lang="tr-TR" sz="2800" dirty="0" smtClean="0">
                <a:latin typeface="Adobe Caslon Pro"/>
              </a:rPr>
              <a:t> </a:t>
            </a:r>
            <a:endParaRPr lang="tr-TR" sz="2800" dirty="0">
              <a:latin typeface="Adobe Caslon Pro"/>
            </a:endParaRPr>
          </a:p>
        </p:txBody>
      </p:sp>
    </p:spTree>
    <p:extLst>
      <p:ext uri="{BB962C8B-B14F-4D97-AF65-F5344CB8AC3E}">
        <p14:creationId xmlns:p14="http://schemas.microsoft.com/office/powerpoint/2010/main" val="976697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748937"/>
            <a:ext cx="9866812" cy="523220"/>
          </a:xfrm>
          <a:prstGeom prst="rect">
            <a:avLst/>
          </a:prstGeom>
        </p:spPr>
        <p:txBody>
          <a:bodyPr wrap="square">
            <a:spAutoFit/>
          </a:bodyPr>
          <a:lstStyle/>
          <a:p>
            <a:r>
              <a:rPr lang="tr-TR" sz="2800" dirty="0" smtClean="0">
                <a:solidFill>
                  <a:srgbClr val="00B050"/>
                </a:solidFill>
                <a:latin typeface="Adobe Caslon Pro"/>
              </a:rPr>
              <a:t> </a:t>
            </a:r>
            <a:endParaRPr lang="tr-TR" sz="2800" dirty="0">
              <a:solidFill>
                <a:srgbClr val="00B050"/>
              </a:solidFill>
              <a:latin typeface="Adobe Caslon Pro"/>
            </a:endParaRPr>
          </a:p>
        </p:txBody>
      </p:sp>
      <p:sp>
        <p:nvSpPr>
          <p:cNvPr id="4" name="Dikdörtgen 3"/>
          <p:cNvSpPr/>
          <p:nvPr/>
        </p:nvSpPr>
        <p:spPr>
          <a:xfrm>
            <a:off x="2133600" y="2751909"/>
            <a:ext cx="9144000" cy="523220"/>
          </a:xfrm>
          <a:prstGeom prst="rect">
            <a:avLst/>
          </a:prstGeom>
        </p:spPr>
        <p:txBody>
          <a:bodyPr wrap="square">
            <a:spAutoFit/>
          </a:bodyPr>
          <a:lstStyle/>
          <a:p>
            <a:r>
              <a:rPr lang="tr-TR" sz="2800" dirty="0" smtClean="0">
                <a:solidFill>
                  <a:srgbClr val="FF0000"/>
                </a:solidFill>
                <a:latin typeface="Adobe Caslon Pro"/>
              </a:rPr>
              <a:t> </a:t>
            </a:r>
            <a:endParaRPr lang="tr-TR" sz="2800" dirty="0">
              <a:latin typeface="Adobe Caslon Pro"/>
            </a:endParaRPr>
          </a:p>
        </p:txBody>
      </p:sp>
      <p:sp>
        <p:nvSpPr>
          <p:cNvPr id="5" name="Dikdörtgen 4"/>
          <p:cNvSpPr/>
          <p:nvPr/>
        </p:nvSpPr>
        <p:spPr>
          <a:xfrm>
            <a:off x="1454331" y="748937"/>
            <a:ext cx="8116389" cy="4893647"/>
          </a:xfrm>
          <a:prstGeom prst="rect">
            <a:avLst/>
          </a:prstGeom>
        </p:spPr>
        <p:txBody>
          <a:bodyPr wrap="square">
            <a:spAutoFit/>
          </a:bodyPr>
          <a:lstStyle/>
          <a:p>
            <a:r>
              <a:rPr lang="tr-TR" sz="2400" u="sng" dirty="0" smtClean="0">
                <a:solidFill>
                  <a:srgbClr val="FF0000"/>
                </a:solidFill>
              </a:rPr>
              <a:t>SORU</a:t>
            </a:r>
          </a:p>
          <a:p>
            <a:r>
              <a:rPr lang="tr-TR" sz="2400" dirty="0" smtClean="0">
                <a:solidFill>
                  <a:srgbClr val="FF0000"/>
                </a:solidFill>
              </a:rPr>
              <a:t>I</a:t>
            </a:r>
            <a:r>
              <a:rPr lang="tr-TR" sz="2400" dirty="0">
                <a:solidFill>
                  <a:srgbClr val="FF0000"/>
                </a:solidFill>
              </a:rPr>
              <a:t>. </a:t>
            </a:r>
            <a:r>
              <a:rPr lang="tr-TR" sz="2400" dirty="0"/>
              <a:t>İnsanın yaratıcısına </a:t>
            </a:r>
            <a:r>
              <a:rPr lang="tr-TR" sz="2400" dirty="0" smtClean="0"/>
              <a:t>kulluk ederken </a:t>
            </a:r>
            <a:r>
              <a:rPr lang="tr-TR" sz="2400" dirty="0"/>
              <a:t>bir rehbere </a:t>
            </a:r>
            <a:r>
              <a:rPr lang="tr-TR" sz="2400" dirty="0" smtClean="0"/>
              <a:t>ihtiyaç duyması,</a:t>
            </a:r>
            <a:endParaRPr lang="tr-TR" sz="2400" dirty="0"/>
          </a:p>
          <a:p>
            <a:r>
              <a:rPr lang="tr-TR" sz="2400" dirty="0">
                <a:solidFill>
                  <a:srgbClr val="FF0000"/>
                </a:solidFill>
              </a:rPr>
              <a:t>II. </a:t>
            </a:r>
            <a:r>
              <a:rPr lang="tr-TR" sz="2400" dirty="0"/>
              <a:t>İnsanın kolayca </a:t>
            </a:r>
            <a:r>
              <a:rPr lang="tr-TR" sz="2400" dirty="0" smtClean="0"/>
              <a:t>hataya düşebilecek </a:t>
            </a:r>
            <a:r>
              <a:rPr lang="tr-TR" sz="2400" dirty="0"/>
              <a:t>yapıda </a:t>
            </a:r>
            <a:r>
              <a:rPr lang="tr-TR" sz="2400" dirty="0" smtClean="0"/>
              <a:t>olması,</a:t>
            </a:r>
            <a:endParaRPr lang="tr-TR" sz="2400" dirty="0"/>
          </a:p>
          <a:p>
            <a:r>
              <a:rPr lang="tr-TR" sz="2400" dirty="0">
                <a:solidFill>
                  <a:srgbClr val="FF0000"/>
                </a:solidFill>
              </a:rPr>
              <a:t>III. </a:t>
            </a:r>
            <a:r>
              <a:rPr lang="tr-TR" sz="2400" dirty="0"/>
              <a:t>Allah’ın, kulluk </a:t>
            </a:r>
            <a:r>
              <a:rPr lang="tr-TR" sz="2400" dirty="0" smtClean="0"/>
              <a:t>göreviyle yarattığı </a:t>
            </a:r>
            <a:r>
              <a:rPr lang="tr-TR" sz="2400" dirty="0"/>
              <a:t>insanı kurtuluşa</a:t>
            </a:r>
          </a:p>
          <a:p>
            <a:r>
              <a:rPr lang="tr-TR" sz="2400" dirty="0"/>
              <a:t>erdirmeyi </a:t>
            </a:r>
            <a:r>
              <a:rPr lang="tr-TR" sz="2400" dirty="0" err="1"/>
              <a:t>murad</a:t>
            </a:r>
            <a:r>
              <a:rPr lang="tr-TR" sz="2400" dirty="0"/>
              <a:t> </a:t>
            </a:r>
            <a:r>
              <a:rPr lang="tr-TR" sz="2400" dirty="0" smtClean="0"/>
              <a:t>etmesi,</a:t>
            </a:r>
            <a:endParaRPr lang="tr-TR" sz="2400" dirty="0"/>
          </a:p>
          <a:p>
            <a:r>
              <a:rPr lang="tr-TR" sz="2400" dirty="0">
                <a:solidFill>
                  <a:srgbClr val="FF0000"/>
                </a:solidFill>
              </a:rPr>
              <a:t>Bunlardan hangileri Allah’ın </a:t>
            </a:r>
            <a:r>
              <a:rPr lang="tr-TR" sz="2400" dirty="0" smtClean="0">
                <a:solidFill>
                  <a:srgbClr val="FF0000"/>
                </a:solidFill>
              </a:rPr>
              <a:t>Peygamber göndermesinin </a:t>
            </a:r>
            <a:r>
              <a:rPr lang="tr-TR" sz="2400" dirty="0">
                <a:solidFill>
                  <a:srgbClr val="FF0000"/>
                </a:solidFill>
              </a:rPr>
              <a:t>nedenlerindendir?</a:t>
            </a:r>
          </a:p>
          <a:p>
            <a:r>
              <a:rPr lang="tr-TR" sz="2400" dirty="0"/>
              <a:t>A) Yalnız I</a:t>
            </a:r>
          </a:p>
          <a:p>
            <a:r>
              <a:rPr lang="tr-TR" sz="2400" dirty="0"/>
              <a:t>B) Yalnız III</a:t>
            </a:r>
          </a:p>
          <a:p>
            <a:r>
              <a:rPr lang="tr-TR" sz="2400" dirty="0"/>
              <a:t>C) I ve III</a:t>
            </a:r>
          </a:p>
          <a:p>
            <a:r>
              <a:rPr lang="tr-TR" sz="2400" dirty="0"/>
              <a:t>D) II, III</a:t>
            </a:r>
          </a:p>
          <a:p>
            <a:r>
              <a:rPr lang="tr-TR" sz="2400" dirty="0"/>
              <a:t>E) I, II, III</a:t>
            </a:r>
          </a:p>
        </p:txBody>
      </p:sp>
    </p:spTree>
    <p:extLst>
      <p:ext uri="{BB962C8B-B14F-4D97-AF65-F5344CB8AC3E}">
        <p14:creationId xmlns:p14="http://schemas.microsoft.com/office/powerpoint/2010/main" val="948171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748937"/>
            <a:ext cx="9866812" cy="523220"/>
          </a:xfrm>
          <a:prstGeom prst="rect">
            <a:avLst/>
          </a:prstGeom>
        </p:spPr>
        <p:txBody>
          <a:bodyPr wrap="square">
            <a:spAutoFit/>
          </a:bodyPr>
          <a:lstStyle/>
          <a:p>
            <a:r>
              <a:rPr lang="tr-TR" sz="2800" dirty="0" smtClean="0">
                <a:solidFill>
                  <a:srgbClr val="00B050"/>
                </a:solidFill>
                <a:latin typeface="Adobe Caslon Pro"/>
              </a:rPr>
              <a:t> </a:t>
            </a:r>
            <a:endParaRPr lang="tr-TR" sz="2800" dirty="0">
              <a:solidFill>
                <a:srgbClr val="00B050"/>
              </a:solidFill>
              <a:latin typeface="Adobe Caslon Pro"/>
            </a:endParaRPr>
          </a:p>
        </p:txBody>
      </p:sp>
      <p:sp>
        <p:nvSpPr>
          <p:cNvPr id="4" name="Dikdörtgen 3"/>
          <p:cNvSpPr/>
          <p:nvPr/>
        </p:nvSpPr>
        <p:spPr>
          <a:xfrm>
            <a:off x="2133600" y="2751909"/>
            <a:ext cx="9144000" cy="523220"/>
          </a:xfrm>
          <a:prstGeom prst="rect">
            <a:avLst/>
          </a:prstGeom>
        </p:spPr>
        <p:txBody>
          <a:bodyPr wrap="square">
            <a:spAutoFit/>
          </a:bodyPr>
          <a:lstStyle/>
          <a:p>
            <a:r>
              <a:rPr lang="tr-TR" sz="2800" dirty="0" smtClean="0">
                <a:solidFill>
                  <a:srgbClr val="FF0000"/>
                </a:solidFill>
                <a:latin typeface="Adobe Caslon Pro"/>
              </a:rPr>
              <a:t> </a:t>
            </a:r>
            <a:endParaRPr lang="tr-TR" sz="2800" dirty="0">
              <a:latin typeface="Adobe Caslon Pro"/>
            </a:endParaRPr>
          </a:p>
        </p:txBody>
      </p:sp>
      <p:sp>
        <p:nvSpPr>
          <p:cNvPr id="6" name="Dikdörtgen 5"/>
          <p:cNvSpPr/>
          <p:nvPr/>
        </p:nvSpPr>
        <p:spPr>
          <a:xfrm>
            <a:off x="1140823" y="566058"/>
            <a:ext cx="9117874" cy="4524315"/>
          </a:xfrm>
          <a:prstGeom prst="rect">
            <a:avLst/>
          </a:prstGeom>
        </p:spPr>
        <p:txBody>
          <a:bodyPr wrap="square">
            <a:spAutoFit/>
          </a:bodyPr>
          <a:lstStyle/>
          <a:p>
            <a:r>
              <a:rPr lang="tr-TR" sz="2400" u="sng" dirty="0" smtClean="0">
                <a:solidFill>
                  <a:srgbClr val="FF0000"/>
                </a:solidFill>
                <a:latin typeface="Adobe Caslon Pro"/>
              </a:rPr>
              <a:t>SORU</a:t>
            </a:r>
          </a:p>
          <a:p>
            <a:r>
              <a:rPr lang="tr-TR" sz="2400" dirty="0" smtClean="0">
                <a:solidFill>
                  <a:srgbClr val="FF0000"/>
                </a:solidFill>
                <a:latin typeface="Adobe Caslon Pro"/>
              </a:rPr>
              <a:t>I</a:t>
            </a:r>
            <a:r>
              <a:rPr lang="tr-TR" sz="2400" dirty="0">
                <a:solidFill>
                  <a:srgbClr val="FF0000"/>
                </a:solidFill>
                <a:latin typeface="Adobe Caslon Pro"/>
              </a:rPr>
              <a:t>. </a:t>
            </a:r>
            <a:r>
              <a:rPr lang="tr-TR" sz="2400" dirty="0">
                <a:latin typeface="Adobe Caslon Pro"/>
              </a:rPr>
              <a:t>Doğa kanunlarının çok </a:t>
            </a:r>
            <a:r>
              <a:rPr lang="tr-TR" sz="2400" dirty="0" smtClean="0">
                <a:latin typeface="Adobe Caslon Pro"/>
              </a:rPr>
              <a:t>üstünde ve </a:t>
            </a:r>
            <a:r>
              <a:rPr lang="tr-TR" sz="2400" dirty="0">
                <a:latin typeface="Adobe Caslon Pro"/>
              </a:rPr>
              <a:t>onlara aykırıdır.</a:t>
            </a:r>
          </a:p>
          <a:p>
            <a:r>
              <a:rPr lang="tr-TR" sz="2400" dirty="0">
                <a:solidFill>
                  <a:srgbClr val="FF0000"/>
                </a:solidFill>
                <a:latin typeface="Adobe Caslon Pro"/>
              </a:rPr>
              <a:t>II. </a:t>
            </a:r>
            <a:r>
              <a:rPr lang="tr-TR" sz="2400" dirty="0">
                <a:latin typeface="Adobe Caslon Pro"/>
              </a:rPr>
              <a:t>Akıl ile izah edilemez.</a:t>
            </a:r>
          </a:p>
          <a:p>
            <a:r>
              <a:rPr lang="tr-TR" sz="2400" dirty="0">
                <a:solidFill>
                  <a:srgbClr val="FF0000"/>
                </a:solidFill>
                <a:latin typeface="Adobe Caslon Pro"/>
              </a:rPr>
              <a:t>III. </a:t>
            </a:r>
            <a:r>
              <a:rPr lang="tr-TR" sz="2400" dirty="0">
                <a:latin typeface="Adobe Caslon Pro"/>
              </a:rPr>
              <a:t>Peygamberler dışında da </a:t>
            </a:r>
            <a:r>
              <a:rPr lang="tr-TR" sz="2400" dirty="0" smtClean="0">
                <a:latin typeface="Adobe Caslon Pro"/>
              </a:rPr>
              <a:t>mucize gösteren </a:t>
            </a:r>
            <a:r>
              <a:rPr lang="tr-TR" sz="2400" dirty="0">
                <a:latin typeface="Adobe Caslon Pro"/>
              </a:rPr>
              <a:t>şahsiyetler vardır.</a:t>
            </a:r>
          </a:p>
          <a:p>
            <a:r>
              <a:rPr lang="tr-TR" sz="2400" dirty="0">
                <a:solidFill>
                  <a:srgbClr val="FF0000"/>
                </a:solidFill>
                <a:latin typeface="Adobe Caslon Pro"/>
              </a:rPr>
              <a:t>IV. </a:t>
            </a:r>
            <a:r>
              <a:rPr lang="tr-TR" sz="2400" dirty="0">
                <a:latin typeface="Adobe Caslon Pro"/>
              </a:rPr>
              <a:t>Allah’ın izni ve yardımı </a:t>
            </a:r>
            <a:r>
              <a:rPr lang="tr-TR" sz="2400" dirty="0" smtClean="0">
                <a:latin typeface="Adobe Caslon Pro"/>
              </a:rPr>
              <a:t>olmadan hiçbir </a:t>
            </a:r>
            <a:r>
              <a:rPr lang="tr-TR" sz="2400" dirty="0">
                <a:latin typeface="Adobe Caslon Pro"/>
              </a:rPr>
              <a:t>peygamber </a:t>
            </a:r>
            <a:r>
              <a:rPr lang="tr-TR" sz="2400" dirty="0" smtClean="0">
                <a:latin typeface="Adobe Caslon Pro"/>
              </a:rPr>
              <a:t>kendiliğinden mucize </a:t>
            </a:r>
            <a:r>
              <a:rPr lang="tr-TR" sz="2400" dirty="0">
                <a:latin typeface="Adobe Caslon Pro"/>
              </a:rPr>
              <a:t>gösteremez.</a:t>
            </a:r>
          </a:p>
          <a:p>
            <a:r>
              <a:rPr lang="tr-TR" sz="2400" dirty="0">
                <a:solidFill>
                  <a:srgbClr val="FF0000"/>
                </a:solidFill>
                <a:latin typeface="Adobe Caslon Pro"/>
              </a:rPr>
              <a:t>Mucize ile ilgili bu ifadelerden </a:t>
            </a:r>
            <a:r>
              <a:rPr lang="tr-TR" sz="2400" dirty="0" smtClean="0">
                <a:solidFill>
                  <a:srgbClr val="FF0000"/>
                </a:solidFill>
                <a:latin typeface="Adobe Caslon Pro"/>
              </a:rPr>
              <a:t>hangileri doğrudur</a:t>
            </a:r>
            <a:r>
              <a:rPr lang="tr-TR" sz="2400" dirty="0">
                <a:solidFill>
                  <a:srgbClr val="FF0000"/>
                </a:solidFill>
                <a:latin typeface="Adobe Caslon Pro"/>
              </a:rPr>
              <a:t>?</a:t>
            </a:r>
          </a:p>
          <a:p>
            <a:r>
              <a:rPr lang="tr-TR" sz="2400" dirty="0">
                <a:latin typeface="Adobe Caslon Pro"/>
              </a:rPr>
              <a:t>A) I ve II</a:t>
            </a:r>
          </a:p>
          <a:p>
            <a:r>
              <a:rPr lang="tr-TR" sz="2400" dirty="0">
                <a:latin typeface="Adobe Caslon Pro"/>
              </a:rPr>
              <a:t>B) I, II ve IV</a:t>
            </a:r>
          </a:p>
          <a:p>
            <a:r>
              <a:rPr lang="tr-TR" sz="2400" dirty="0">
                <a:latin typeface="Adobe Caslon Pro"/>
              </a:rPr>
              <a:t>C) I, II ve III</a:t>
            </a:r>
          </a:p>
          <a:p>
            <a:r>
              <a:rPr lang="tr-TR" sz="2400" dirty="0">
                <a:latin typeface="Adobe Caslon Pro"/>
              </a:rPr>
              <a:t>D) II, III ve IV</a:t>
            </a:r>
          </a:p>
          <a:p>
            <a:r>
              <a:rPr lang="tr-TR" sz="2400" dirty="0">
                <a:latin typeface="Adobe Caslon Pro"/>
              </a:rPr>
              <a:t>E) I, II, III ve IV</a:t>
            </a:r>
          </a:p>
        </p:txBody>
      </p:sp>
    </p:spTree>
    <p:extLst>
      <p:ext uri="{BB962C8B-B14F-4D97-AF65-F5344CB8AC3E}">
        <p14:creationId xmlns:p14="http://schemas.microsoft.com/office/powerpoint/2010/main" val="1998903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2394858" y="365125"/>
            <a:ext cx="6165668" cy="584775"/>
          </a:xfrm>
          <a:prstGeom prst="rect">
            <a:avLst/>
          </a:prstGeom>
        </p:spPr>
        <p:txBody>
          <a:bodyPr wrap="square">
            <a:spAutoFit/>
          </a:bodyPr>
          <a:lstStyle/>
          <a:p>
            <a:r>
              <a:rPr lang="tr-TR" sz="3200" dirty="0">
                <a:solidFill>
                  <a:srgbClr val="FF0000"/>
                </a:solidFill>
                <a:latin typeface="Adobe Caslon Pro" panose="0205050205050A020403"/>
              </a:rPr>
              <a:t>ALLAH’IN VARLIĞI VE BİRLİĞİ</a:t>
            </a:r>
          </a:p>
        </p:txBody>
      </p:sp>
      <p:sp>
        <p:nvSpPr>
          <p:cNvPr id="4" name="Dikdörtgen 3"/>
          <p:cNvSpPr/>
          <p:nvPr/>
        </p:nvSpPr>
        <p:spPr>
          <a:xfrm>
            <a:off x="957943" y="1254034"/>
            <a:ext cx="5976257" cy="584775"/>
          </a:xfrm>
          <a:prstGeom prst="rect">
            <a:avLst/>
          </a:prstGeom>
        </p:spPr>
        <p:txBody>
          <a:bodyPr wrap="square">
            <a:spAutoFit/>
          </a:bodyPr>
          <a:lstStyle/>
          <a:p>
            <a:r>
              <a:rPr lang="tr-TR" sz="3200" dirty="0">
                <a:solidFill>
                  <a:srgbClr val="FF0000"/>
                </a:solidFill>
                <a:latin typeface="Adobe Caslon Pro" panose="0205050205050A020403"/>
              </a:rPr>
              <a:t>VARLIK DELİLLERİ</a:t>
            </a:r>
          </a:p>
        </p:txBody>
      </p:sp>
      <p:sp>
        <p:nvSpPr>
          <p:cNvPr id="5" name="Dikdörtgen 4"/>
          <p:cNvSpPr/>
          <p:nvPr/>
        </p:nvSpPr>
        <p:spPr>
          <a:xfrm>
            <a:off x="957943" y="2142943"/>
            <a:ext cx="9133114" cy="3539430"/>
          </a:xfrm>
          <a:prstGeom prst="rect">
            <a:avLst/>
          </a:prstGeom>
        </p:spPr>
        <p:txBody>
          <a:bodyPr wrap="square">
            <a:spAutoFit/>
          </a:bodyPr>
          <a:lstStyle/>
          <a:p>
            <a:r>
              <a:rPr lang="tr-TR" sz="3200" u="sng" dirty="0" err="1">
                <a:latin typeface="Adobe Caslon Pro" panose="0205050205050A020403"/>
              </a:rPr>
              <a:t>Tevhid</a:t>
            </a:r>
            <a:r>
              <a:rPr lang="tr-TR" sz="3200" u="sng" dirty="0">
                <a:latin typeface="Adobe Caslon Pro" panose="0205050205050A020403"/>
              </a:rPr>
              <a:t> inancı</a:t>
            </a:r>
            <a:r>
              <a:rPr lang="tr-TR" sz="3200" dirty="0">
                <a:latin typeface="Adobe Caslon Pro" panose="0205050205050A020403"/>
              </a:rPr>
              <a:t>, İslam dininin özüdür. Allah, kendi varlığının ve birliğinin delillerini</a:t>
            </a:r>
          </a:p>
          <a:p>
            <a:r>
              <a:rPr lang="tr-TR" sz="3200" dirty="0" smtClean="0">
                <a:latin typeface="Adobe Caslon Pro" panose="0205050205050A020403"/>
              </a:rPr>
              <a:t>Kur’an’da</a:t>
            </a:r>
            <a:r>
              <a:rPr lang="tr-TR" sz="3200" dirty="0">
                <a:latin typeface="Adobe Caslon Pro" panose="0205050205050A020403"/>
              </a:rPr>
              <a:t>, insanın kendi nefsinde ve yarattığı tabiatta göstermiş ve bunlar üzerinde</a:t>
            </a:r>
          </a:p>
          <a:p>
            <a:r>
              <a:rPr lang="tr-TR" sz="3200" dirty="0">
                <a:latin typeface="Adobe Caslon Pro" panose="0205050205050A020403"/>
              </a:rPr>
              <a:t>düşünülmesini istemiştir</a:t>
            </a:r>
            <a:r>
              <a:rPr lang="tr-TR" sz="3200" dirty="0" smtClean="0">
                <a:latin typeface="Adobe Caslon Pro" panose="0205050205050A020403"/>
              </a:rPr>
              <a:t>.</a:t>
            </a:r>
          </a:p>
          <a:p>
            <a:r>
              <a:rPr lang="tr-TR" sz="3200" dirty="0" smtClean="0">
                <a:latin typeface="Adobe Caslon Pro" panose="0205050205050A020403"/>
              </a:rPr>
              <a:t>Allah’ın varlığını ispatlamayı hedefleyen deliller </a:t>
            </a:r>
            <a:r>
              <a:rPr lang="tr-TR" sz="3200" i="1" dirty="0" err="1" smtClean="0">
                <a:latin typeface="Adobe Caslon Pro" panose="0205050205050A020403"/>
              </a:rPr>
              <a:t>isbat</a:t>
            </a:r>
            <a:r>
              <a:rPr lang="tr-TR" sz="3200" i="1" dirty="0" smtClean="0">
                <a:latin typeface="Adobe Caslon Pro" panose="0205050205050A020403"/>
              </a:rPr>
              <a:t>-ı vacip </a:t>
            </a:r>
            <a:r>
              <a:rPr lang="tr-TR" sz="3200" dirty="0" smtClean="0">
                <a:latin typeface="Adobe Caslon Pro" panose="0205050205050A020403"/>
              </a:rPr>
              <a:t>kavramıyla ifade edilir.</a:t>
            </a:r>
            <a:endParaRPr lang="tr-TR" sz="3200" dirty="0">
              <a:latin typeface="Adobe Caslon Pro" panose="0205050205050A020403"/>
            </a:endParaRPr>
          </a:p>
        </p:txBody>
      </p:sp>
    </p:spTree>
    <p:extLst>
      <p:ext uri="{BB962C8B-B14F-4D97-AF65-F5344CB8AC3E}">
        <p14:creationId xmlns:p14="http://schemas.microsoft.com/office/powerpoint/2010/main" val="2521108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748937"/>
            <a:ext cx="9866812" cy="523220"/>
          </a:xfrm>
          <a:prstGeom prst="rect">
            <a:avLst/>
          </a:prstGeom>
        </p:spPr>
        <p:txBody>
          <a:bodyPr wrap="square">
            <a:spAutoFit/>
          </a:bodyPr>
          <a:lstStyle/>
          <a:p>
            <a:r>
              <a:rPr lang="tr-TR" sz="2800" dirty="0" smtClean="0">
                <a:solidFill>
                  <a:srgbClr val="00B050"/>
                </a:solidFill>
                <a:latin typeface="Adobe Caslon Pro"/>
              </a:rPr>
              <a:t> </a:t>
            </a:r>
            <a:endParaRPr lang="tr-TR" sz="2800" dirty="0">
              <a:solidFill>
                <a:srgbClr val="00B050"/>
              </a:solidFill>
              <a:latin typeface="Adobe Caslon Pro"/>
            </a:endParaRPr>
          </a:p>
        </p:txBody>
      </p:sp>
      <p:sp>
        <p:nvSpPr>
          <p:cNvPr id="4" name="Dikdörtgen 3"/>
          <p:cNvSpPr/>
          <p:nvPr/>
        </p:nvSpPr>
        <p:spPr>
          <a:xfrm>
            <a:off x="2133600" y="2751909"/>
            <a:ext cx="9144000" cy="523220"/>
          </a:xfrm>
          <a:prstGeom prst="rect">
            <a:avLst/>
          </a:prstGeom>
        </p:spPr>
        <p:txBody>
          <a:bodyPr wrap="square">
            <a:spAutoFit/>
          </a:bodyPr>
          <a:lstStyle/>
          <a:p>
            <a:r>
              <a:rPr lang="tr-TR" sz="2800" dirty="0" smtClean="0">
                <a:solidFill>
                  <a:srgbClr val="FF0000"/>
                </a:solidFill>
                <a:latin typeface="Adobe Caslon Pro"/>
              </a:rPr>
              <a:t> </a:t>
            </a:r>
            <a:endParaRPr lang="tr-TR" sz="2800" dirty="0">
              <a:latin typeface="Adobe Caslon Pro"/>
            </a:endParaRPr>
          </a:p>
        </p:txBody>
      </p:sp>
      <p:sp>
        <p:nvSpPr>
          <p:cNvPr id="6" name="Dikdörtgen 5"/>
          <p:cNvSpPr/>
          <p:nvPr/>
        </p:nvSpPr>
        <p:spPr>
          <a:xfrm>
            <a:off x="1140823" y="566058"/>
            <a:ext cx="9117874" cy="5632311"/>
          </a:xfrm>
          <a:prstGeom prst="rect">
            <a:avLst/>
          </a:prstGeom>
        </p:spPr>
        <p:txBody>
          <a:bodyPr wrap="square">
            <a:spAutoFit/>
          </a:bodyPr>
          <a:lstStyle/>
          <a:p>
            <a:r>
              <a:rPr lang="tr-TR" sz="2400" u="sng" dirty="0" smtClean="0">
                <a:solidFill>
                  <a:srgbClr val="FF0000"/>
                </a:solidFill>
                <a:latin typeface="Adobe Caslon Pro"/>
              </a:rPr>
              <a:t>SORU (2014 DHBT)</a:t>
            </a:r>
          </a:p>
          <a:p>
            <a:r>
              <a:rPr lang="tr-TR" sz="2400" dirty="0">
                <a:latin typeface="Adobe Caslon Pro"/>
              </a:rPr>
              <a:t>Mucizeler, peygamber olduğunu ileri süren </a:t>
            </a:r>
            <a:r>
              <a:rPr lang="tr-TR" sz="2400" dirty="0" smtClean="0">
                <a:latin typeface="Adobe Caslon Pro"/>
              </a:rPr>
              <a:t>kimsenin doğruluğunu </a:t>
            </a:r>
            <a:r>
              <a:rPr lang="tr-TR" sz="2400" dirty="0">
                <a:latin typeface="Adobe Caslon Pro"/>
              </a:rPr>
              <a:t>kanıtlamak için Yüce Allah </a:t>
            </a:r>
            <a:r>
              <a:rPr lang="tr-TR" sz="2400" dirty="0" smtClean="0">
                <a:latin typeface="Adobe Caslon Pro"/>
              </a:rPr>
              <a:t>tarafından gerçekleştirilen </a:t>
            </a:r>
            <a:r>
              <a:rPr lang="tr-TR" sz="2400" dirty="0">
                <a:latin typeface="Adobe Caslon Pro"/>
              </a:rPr>
              <a:t>harikulade olaylardır. Mucizeler; </a:t>
            </a:r>
            <a:r>
              <a:rPr lang="tr-TR" sz="2400" dirty="0" smtClean="0">
                <a:latin typeface="Adobe Caslon Pro"/>
              </a:rPr>
              <a:t>idrak edilme </a:t>
            </a:r>
            <a:r>
              <a:rPr lang="tr-TR" sz="2400" dirty="0">
                <a:latin typeface="Adobe Caslon Pro"/>
              </a:rPr>
              <a:t>biçimleri açısından hissî, </a:t>
            </a:r>
            <a:r>
              <a:rPr lang="tr-TR" sz="2400" dirty="0" err="1">
                <a:latin typeface="Adobe Caslon Pro"/>
              </a:rPr>
              <a:t>haberî</a:t>
            </a:r>
            <a:r>
              <a:rPr lang="tr-TR" sz="2400" dirty="0">
                <a:latin typeface="Adobe Caslon Pro"/>
              </a:rPr>
              <a:t> ve akli </a:t>
            </a:r>
            <a:r>
              <a:rPr lang="tr-TR" sz="2400" dirty="0" smtClean="0">
                <a:latin typeface="Adobe Caslon Pro"/>
              </a:rPr>
              <a:t>olmak üzere </a:t>
            </a:r>
            <a:r>
              <a:rPr lang="tr-TR" sz="2400" dirty="0">
                <a:latin typeface="Adobe Caslon Pro"/>
              </a:rPr>
              <a:t>üçe ayrılmıştır. Bunlardan hissî olanları, </a:t>
            </a:r>
            <a:r>
              <a:rPr lang="tr-TR" sz="2400" dirty="0" smtClean="0">
                <a:latin typeface="Adobe Caslon Pro"/>
              </a:rPr>
              <a:t>insanların duyularına </a:t>
            </a:r>
            <a:r>
              <a:rPr lang="tr-TR" sz="2400" dirty="0">
                <a:latin typeface="Adobe Caslon Pro"/>
              </a:rPr>
              <a:t>hitap eden olağanüstü tecrübelerdir. </a:t>
            </a:r>
            <a:r>
              <a:rPr lang="tr-TR" sz="2400" dirty="0" smtClean="0">
                <a:latin typeface="Adobe Caslon Pro"/>
              </a:rPr>
              <a:t>Tabiatla ilişkili </a:t>
            </a:r>
            <a:r>
              <a:rPr lang="tr-TR" sz="2400" dirty="0">
                <a:latin typeface="Adobe Caslon Pro"/>
              </a:rPr>
              <a:t>oldukları için </a:t>
            </a:r>
            <a:r>
              <a:rPr lang="tr-TR" sz="2400" dirty="0" err="1">
                <a:latin typeface="Adobe Caslon Pro"/>
              </a:rPr>
              <a:t>kevnî</a:t>
            </a:r>
            <a:r>
              <a:rPr lang="tr-TR" sz="2400" dirty="0">
                <a:latin typeface="Adobe Caslon Pro"/>
              </a:rPr>
              <a:t> mucizeler olarak </a:t>
            </a:r>
            <a:r>
              <a:rPr lang="tr-TR" sz="2400" dirty="0" smtClean="0">
                <a:latin typeface="Adobe Caslon Pro"/>
              </a:rPr>
              <a:t>da nitelendirilmişlerdir</a:t>
            </a:r>
            <a:r>
              <a:rPr lang="tr-TR" sz="2400" dirty="0">
                <a:latin typeface="Adobe Caslon Pro"/>
              </a:rPr>
              <a:t>.</a:t>
            </a:r>
          </a:p>
          <a:p>
            <a:r>
              <a:rPr lang="tr-TR" sz="2400" dirty="0">
                <a:solidFill>
                  <a:srgbClr val="FF0000"/>
                </a:solidFill>
                <a:latin typeface="Adobe Caslon Pro"/>
              </a:rPr>
              <a:t>Buna göre aşağıdakilerden hangisi hissî mucize</a:t>
            </a:r>
          </a:p>
          <a:p>
            <a:r>
              <a:rPr lang="tr-TR" sz="2400" dirty="0">
                <a:solidFill>
                  <a:srgbClr val="FF0000"/>
                </a:solidFill>
                <a:latin typeface="Adobe Caslon Pro"/>
              </a:rPr>
              <a:t>olarak değerlendirilemez?</a:t>
            </a:r>
          </a:p>
          <a:p>
            <a:pPr marL="457200" indent="-457200">
              <a:buAutoNum type="alphaUcParenR"/>
            </a:pPr>
            <a:r>
              <a:rPr lang="tr-TR" sz="2400" dirty="0" smtClean="0">
                <a:latin typeface="Adobe Caslon Pro"/>
              </a:rPr>
              <a:t>Hz</a:t>
            </a:r>
            <a:r>
              <a:rPr lang="tr-TR" sz="2400" dirty="0">
                <a:latin typeface="Adobe Caslon Pro"/>
              </a:rPr>
              <a:t>. Salih’in kayalık yerden bir deve çıkarması </a:t>
            </a:r>
            <a:endParaRPr lang="tr-TR" sz="2400" dirty="0" smtClean="0">
              <a:latin typeface="Adobe Caslon Pro"/>
            </a:endParaRPr>
          </a:p>
          <a:p>
            <a:pPr marL="457200" indent="-457200">
              <a:buAutoNum type="alphaUcParenR"/>
            </a:pPr>
            <a:r>
              <a:rPr lang="tr-TR" sz="2400" dirty="0" smtClean="0">
                <a:latin typeface="Adobe Caslon Pro"/>
              </a:rPr>
              <a:t>Hz</a:t>
            </a:r>
            <a:r>
              <a:rPr lang="tr-TR" sz="2400" dirty="0">
                <a:latin typeface="Adobe Caslon Pro"/>
              </a:rPr>
              <a:t>. Musa’nın asasının bir canlıya dönüşmesi </a:t>
            </a:r>
            <a:endParaRPr lang="tr-TR" sz="2400" dirty="0" smtClean="0">
              <a:latin typeface="Adobe Caslon Pro"/>
            </a:endParaRPr>
          </a:p>
          <a:p>
            <a:pPr marL="457200" indent="-457200">
              <a:buAutoNum type="alphaUcParenR"/>
            </a:pPr>
            <a:r>
              <a:rPr lang="tr-TR" sz="2400" dirty="0" smtClean="0">
                <a:latin typeface="Adobe Caslon Pro"/>
              </a:rPr>
              <a:t>Hz</a:t>
            </a:r>
            <a:r>
              <a:rPr lang="tr-TR" sz="2400" dirty="0">
                <a:latin typeface="Adobe Caslon Pro"/>
              </a:rPr>
              <a:t>. İsa’nın ölüleri diriltmesi </a:t>
            </a:r>
            <a:endParaRPr lang="tr-TR" sz="2400" dirty="0" smtClean="0">
              <a:latin typeface="Adobe Caslon Pro"/>
            </a:endParaRPr>
          </a:p>
          <a:p>
            <a:pPr marL="457200" indent="-457200">
              <a:buAutoNum type="alphaUcParenR"/>
            </a:pPr>
            <a:r>
              <a:rPr lang="tr-TR" sz="2400" dirty="0" smtClean="0">
                <a:latin typeface="Adobe Caslon Pro"/>
              </a:rPr>
              <a:t>Ateşin </a:t>
            </a:r>
            <a:r>
              <a:rPr lang="tr-TR" sz="2400" dirty="0">
                <a:latin typeface="Adobe Caslon Pro"/>
              </a:rPr>
              <a:t>Hz. İbrahim’i yakmaması </a:t>
            </a:r>
            <a:endParaRPr lang="tr-TR" sz="2400" dirty="0" smtClean="0">
              <a:latin typeface="Adobe Caslon Pro"/>
            </a:endParaRPr>
          </a:p>
          <a:p>
            <a:pPr marL="457200" indent="-457200">
              <a:buAutoNum type="alphaUcParenR"/>
            </a:pPr>
            <a:r>
              <a:rPr lang="tr-TR" sz="2400" dirty="0" smtClean="0">
                <a:latin typeface="Adobe Caslon Pro"/>
              </a:rPr>
              <a:t>Hz</a:t>
            </a:r>
            <a:r>
              <a:rPr lang="tr-TR" sz="2400" dirty="0">
                <a:latin typeface="Adobe Caslon Pro"/>
              </a:rPr>
              <a:t>. Muhammed’in Mekke’nin fethini </a:t>
            </a:r>
            <a:r>
              <a:rPr lang="tr-TR" sz="2400" dirty="0" smtClean="0">
                <a:latin typeface="Adobe Caslon Pro"/>
              </a:rPr>
              <a:t>önceden bildirmesi</a:t>
            </a:r>
            <a:endParaRPr lang="tr-TR" sz="2400" dirty="0">
              <a:latin typeface="Adobe Caslon Pro"/>
            </a:endParaRPr>
          </a:p>
        </p:txBody>
      </p:sp>
    </p:spTree>
    <p:extLst>
      <p:ext uri="{BB962C8B-B14F-4D97-AF65-F5344CB8AC3E}">
        <p14:creationId xmlns:p14="http://schemas.microsoft.com/office/powerpoint/2010/main" val="893187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31520" y="539931"/>
            <a:ext cx="10328366" cy="5262979"/>
          </a:xfrm>
          <a:prstGeom prst="rect">
            <a:avLst/>
          </a:prstGeom>
        </p:spPr>
        <p:txBody>
          <a:bodyPr wrap="square">
            <a:spAutoFit/>
          </a:bodyPr>
          <a:lstStyle/>
          <a:p>
            <a:r>
              <a:rPr lang="tr-TR" sz="2800" dirty="0">
                <a:solidFill>
                  <a:srgbClr val="FF0000"/>
                </a:solidFill>
                <a:latin typeface="Adobe Caslon Pro"/>
              </a:rPr>
              <a:t>KİTAPLAR</a:t>
            </a:r>
          </a:p>
          <a:p>
            <a:r>
              <a:rPr lang="tr-TR" sz="2800" dirty="0" err="1" smtClean="0">
                <a:latin typeface="Adobe Caslon Pro"/>
              </a:rPr>
              <a:t>Allah’u</a:t>
            </a:r>
            <a:r>
              <a:rPr lang="tr-TR" sz="2800" dirty="0" smtClean="0">
                <a:latin typeface="Adobe Caslon Pro"/>
              </a:rPr>
              <a:t> </a:t>
            </a:r>
            <a:r>
              <a:rPr lang="tr-TR" sz="2800" dirty="0" err="1" smtClean="0">
                <a:latin typeface="Adobe Caslon Pro"/>
              </a:rPr>
              <a:t>Teâla</a:t>
            </a:r>
            <a:r>
              <a:rPr lang="tr-TR" sz="2800" dirty="0" smtClean="0">
                <a:latin typeface="Adobe Caslon Pro"/>
              </a:rPr>
              <a:t> insanlar arasından seçtiği nebileri vasıtasıyla insanlara yollarını aydınlatacak hidayet rehberi olarak ilahi kitaplar göndermiştir.</a:t>
            </a:r>
          </a:p>
          <a:p>
            <a:r>
              <a:rPr lang="tr-TR" sz="2800" dirty="0" smtClean="0">
                <a:latin typeface="Adobe Caslon Pro"/>
              </a:rPr>
              <a:t>Kur’an-ı Kerim’de </a:t>
            </a:r>
            <a:r>
              <a:rPr lang="tr-TR" sz="2800" dirty="0">
                <a:latin typeface="Adobe Caslon Pro"/>
              </a:rPr>
              <a:t>Allah’ın insanlara buyruklarını; </a:t>
            </a:r>
            <a:endParaRPr lang="tr-TR" sz="2800" dirty="0" smtClean="0">
              <a:latin typeface="Adobe Caslon Pro"/>
            </a:endParaRPr>
          </a:p>
          <a:p>
            <a:r>
              <a:rPr lang="tr-TR" sz="2800" dirty="0" smtClean="0">
                <a:latin typeface="Adobe Caslon Pro"/>
              </a:rPr>
              <a:t>vahiy </a:t>
            </a:r>
            <a:r>
              <a:rPr lang="tr-TR" sz="2800" dirty="0">
                <a:latin typeface="Adobe Caslon Pro"/>
              </a:rPr>
              <a:t>yoluyla doğrudan, </a:t>
            </a:r>
            <a:r>
              <a:rPr lang="tr-TR" sz="2800" dirty="0" smtClean="0">
                <a:latin typeface="Adobe Caslon Pro"/>
              </a:rPr>
              <a:t>perde arkasından konuşarak </a:t>
            </a:r>
            <a:r>
              <a:rPr lang="tr-TR" sz="2800" dirty="0">
                <a:latin typeface="Adobe Caslon Pro"/>
              </a:rPr>
              <a:t>veya </a:t>
            </a:r>
            <a:endParaRPr lang="tr-TR" sz="2800" dirty="0" smtClean="0">
              <a:latin typeface="Adobe Caslon Pro"/>
            </a:endParaRPr>
          </a:p>
          <a:p>
            <a:r>
              <a:rPr lang="tr-TR" sz="2800" dirty="0" smtClean="0">
                <a:latin typeface="Adobe Caslon Pro"/>
              </a:rPr>
              <a:t>elçi </a:t>
            </a:r>
            <a:r>
              <a:rPr lang="tr-TR" sz="2800" dirty="0">
                <a:latin typeface="Adobe Caslon Pro"/>
              </a:rPr>
              <a:t>olarak gönderdiği melek aracılığıyla olmak üzere üç şekilde </a:t>
            </a:r>
            <a:r>
              <a:rPr lang="tr-TR" sz="2800" dirty="0" smtClean="0">
                <a:latin typeface="Adobe Caslon Pro"/>
              </a:rPr>
              <a:t>ilettiği bildirilir</a:t>
            </a:r>
            <a:r>
              <a:rPr lang="tr-TR" sz="2800" dirty="0">
                <a:latin typeface="Adobe Caslon Pro"/>
              </a:rPr>
              <a:t>. </a:t>
            </a:r>
            <a:endParaRPr lang="tr-TR" sz="2800" dirty="0" smtClean="0">
              <a:latin typeface="Adobe Caslon Pro"/>
            </a:endParaRPr>
          </a:p>
          <a:p>
            <a:endParaRPr lang="tr-TR" sz="2800" dirty="0">
              <a:latin typeface="Adobe Caslon Pro"/>
            </a:endParaRPr>
          </a:p>
          <a:p>
            <a:r>
              <a:rPr lang="tr-TR" sz="2800" dirty="0" smtClean="0">
                <a:latin typeface="Adobe Caslon Pro"/>
              </a:rPr>
              <a:t>İnsanlara </a:t>
            </a:r>
            <a:r>
              <a:rPr lang="tr-TR" sz="2800" dirty="0">
                <a:latin typeface="Adobe Caslon Pro"/>
              </a:rPr>
              <a:t>ilahi kitap gönderilmesinin temel nedenleri ise onlara iyiyi ve </a:t>
            </a:r>
            <a:r>
              <a:rPr lang="tr-TR" sz="2800" dirty="0" smtClean="0">
                <a:latin typeface="Adobe Caslon Pro"/>
              </a:rPr>
              <a:t>güzeli öğretmek</a:t>
            </a:r>
            <a:r>
              <a:rPr lang="tr-TR" sz="2800" dirty="0">
                <a:latin typeface="Adobe Caslon Pro"/>
              </a:rPr>
              <a:t>, Allah’ın emir ve yasaklarını bildirmek ve onları uyarmaktır.</a:t>
            </a:r>
          </a:p>
        </p:txBody>
      </p:sp>
    </p:spTree>
    <p:extLst>
      <p:ext uri="{BB962C8B-B14F-4D97-AF65-F5344CB8AC3E}">
        <p14:creationId xmlns:p14="http://schemas.microsoft.com/office/powerpoint/2010/main" val="78785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7" y="1010194"/>
            <a:ext cx="10276114" cy="4524315"/>
          </a:xfrm>
          <a:prstGeom prst="rect">
            <a:avLst/>
          </a:prstGeom>
        </p:spPr>
        <p:txBody>
          <a:bodyPr wrap="square">
            <a:spAutoFit/>
          </a:bodyPr>
          <a:lstStyle/>
          <a:p>
            <a:r>
              <a:rPr lang="tr-TR" sz="3200" dirty="0" err="1">
                <a:solidFill>
                  <a:srgbClr val="FF0000"/>
                </a:solidFill>
              </a:rPr>
              <a:t>Suhuf</a:t>
            </a:r>
            <a:r>
              <a:rPr lang="tr-TR" sz="3200" dirty="0">
                <a:solidFill>
                  <a:srgbClr val="FF0000"/>
                </a:solidFill>
              </a:rPr>
              <a:t> </a:t>
            </a:r>
            <a:r>
              <a:rPr lang="tr-TR" sz="3200" dirty="0" smtClean="0"/>
              <a:t>				</a:t>
            </a:r>
            <a:r>
              <a:rPr lang="tr-TR" sz="3200" dirty="0" smtClean="0">
                <a:solidFill>
                  <a:srgbClr val="FF0000"/>
                </a:solidFill>
              </a:rPr>
              <a:t>Kitaplar</a:t>
            </a:r>
            <a:endParaRPr lang="tr-TR" sz="3200" dirty="0">
              <a:solidFill>
                <a:srgbClr val="FF0000"/>
              </a:solidFill>
            </a:endParaRPr>
          </a:p>
          <a:p>
            <a:r>
              <a:rPr lang="tr-TR" sz="3200" dirty="0"/>
              <a:t>Hz. Âdem 10 sahife </a:t>
            </a:r>
            <a:r>
              <a:rPr lang="tr-TR" sz="3200" dirty="0" smtClean="0"/>
              <a:t>		Hz</a:t>
            </a:r>
            <a:r>
              <a:rPr lang="tr-TR" sz="3200" dirty="0"/>
              <a:t>. Musa Tevrat</a:t>
            </a:r>
          </a:p>
          <a:p>
            <a:r>
              <a:rPr lang="tr-TR" sz="3200" dirty="0"/>
              <a:t>Hz. </a:t>
            </a:r>
            <a:r>
              <a:rPr lang="tr-TR" sz="3200" dirty="0" err="1"/>
              <a:t>Şit</a:t>
            </a:r>
            <a:r>
              <a:rPr lang="tr-TR" sz="3200" dirty="0"/>
              <a:t> 50 sahife </a:t>
            </a:r>
            <a:r>
              <a:rPr lang="tr-TR" sz="3200" dirty="0" smtClean="0"/>
              <a:t>			Hz</a:t>
            </a:r>
            <a:r>
              <a:rPr lang="tr-TR" sz="3200" dirty="0"/>
              <a:t>. Davud Zebur</a:t>
            </a:r>
          </a:p>
          <a:p>
            <a:r>
              <a:rPr lang="tr-TR" sz="3200" dirty="0"/>
              <a:t>Hz. İdris 30 sahife </a:t>
            </a:r>
            <a:r>
              <a:rPr lang="tr-TR" sz="3200" dirty="0" smtClean="0"/>
              <a:t>		Hz</a:t>
            </a:r>
            <a:r>
              <a:rPr lang="tr-TR" sz="3200" dirty="0"/>
              <a:t>. İsa İncil</a:t>
            </a:r>
          </a:p>
          <a:p>
            <a:r>
              <a:rPr lang="tr-TR" sz="3200" dirty="0"/>
              <a:t>Hz. İbrahim 10 sahife </a:t>
            </a:r>
            <a:r>
              <a:rPr lang="tr-TR" sz="3200" dirty="0" smtClean="0"/>
              <a:t>		Hz</a:t>
            </a:r>
            <a:r>
              <a:rPr lang="tr-TR" sz="3200" dirty="0"/>
              <a:t>. Muhammed Kur’an-ı Kerim</a:t>
            </a:r>
          </a:p>
          <a:p>
            <a:endParaRPr lang="tr-TR" sz="3200" dirty="0" smtClean="0"/>
          </a:p>
          <a:p>
            <a:r>
              <a:rPr lang="tr-TR" sz="3200" dirty="0" smtClean="0"/>
              <a:t>Allah’ın </a:t>
            </a:r>
            <a:r>
              <a:rPr lang="tr-TR" sz="3200" dirty="0"/>
              <a:t>kullarına yol göstermek üzere peygamberlerine </a:t>
            </a:r>
            <a:r>
              <a:rPr lang="tr-TR" sz="3200" dirty="0" err="1"/>
              <a:t>vahyettiği</a:t>
            </a:r>
            <a:r>
              <a:rPr lang="tr-TR" sz="3200" dirty="0"/>
              <a:t> sözlere veya bunun </a:t>
            </a:r>
            <a:r>
              <a:rPr lang="tr-TR" sz="3200" dirty="0" smtClean="0"/>
              <a:t>yazıya geçirilmiş </a:t>
            </a:r>
            <a:r>
              <a:rPr lang="tr-TR" sz="3200" dirty="0"/>
              <a:t>şekline “ilahî/semavî kitaplar” denir.</a:t>
            </a:r>
          </a:p>
        </p:txBody>
      </p:sp>
    </p:spTree>
    <p:extLst>
      <p:ext uri="{BB962C8B-B14F-4D97-AF65-F5344CB8AC3E}">
        <p14:creationId xmlns:p14="http://schemas.microsoft.com/office/powerpoint/2010/main" val="2089211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62446" y="836023"/>
            <a:ext cx="9361714" cy="4524315"/>
          </a:xfrm>
          <a:prstGeom prst="rect">
            <a:avLst/>
          </a:prstGeom>
        </p:spPr>
        <p:txBody>
          <a:bodyPr wrap="square">
            <a:spAutoFit/>
          </a:bodyPr>
          <a:lstStyle/>
          <a:p>
            <a:pPr algn="ctr"/>
            <a:r>
              <a:rPr lang="tr-TR" sz="3200" dirty="0">
                <a:solidFill>
                  <a:srgbClr val="FF0000"/>
                </a:solidFill>
                <a:latin typeface="Adobe Caslon Pro"/>
              </a:rPr>
              <a:t>TEVRAT</a:t>
            </a:r>
            <a:r>
              <a:rPr lang="tr-TR" sz="3200" dirty="0" smtClean="0">
                <a:solidFill>
                  <a:srgbClr val="FF0000"/>
                </a:solidFill>
                <a:latin typeface="Adobe Caslon Pro"/>
              </a:rPr>
              <a:t>:</a:t>
            </a:r>
          </a:p>
          <a:p>
            <a:endParaRPr lang="tr-TR" sz="3200" dirty="0">
              <a:solidFill>
                <a:srgbClr val="FF0000"/>
              </a:solidFill>
              <a:latin typeface="Adobe Caslon Pro"/>
            </a:endParaRPr>
          </a:p>
          <a:p>
            <a:r>
              <a:rPr lang="tr-TR" sz="3200" dirty="0">
                <a:latin typeface="Adobe Caslon Pro"/>
              </a:rPr>
              <a:t>Tevrat, “kanun, şeriat ve öğreti” anlamlarına gelir. Hz. Mûsâ’ya indirilmiştir.</a:t>
            </a:r>
          </a:p>
          <a:p>
            <a:r>
              <a:rPr lang="tr-TR" sz="3200" dirty="0">
                <a:latin typeface="Adobe Caslon Pro"/>
              </a:rPr>
              <a:t>Tevrat’a </a:t>
            </a:r>
            <a:r>
              <a:rPr lang="tr-TR" sz="3200" i="1" dirty="0" err="1">
                <a:latin typeface="Adobe Caslon Pro"/>
              </a:rPr>
              <a:t>Ahd</a:t>
            </a:r>
            <a:r>
              <a:rPr lang="tr-TR" sz="3200" i="1" dirty="0">
                <a:latin typeface="Adobe Caslon Pro"/>
              </a:rPr>
              <a:t>-i </a:t>
            </a:r>
            <a:r>
              <a:rPr lang="tr-TR" sz="3200" i="1" dirty="0" err="1">
                <a:latin typeface="Adobe Caslon Pro"/>
              </a:rPr>
              <a:t>Atîk</a:t>
            </a:r>
            <a:r>
              <a:rPr lang="tr-TR" sz="3200" i="1" dirty="0">
                <a:latin typeface="Adobe Caslon Pro"/>
              </a:rPr>
              <a:t> </a:t>
            </a:r>
            <a:r>
              <a:rPr lang="tr-TR" sz="3200" dirty="0">
                <a:latin typeface="Adobe Caslon Pro"/>
              </a:rPr>
              <a:t>ve </a:t>
            </a:r>
            <a:r>
              <a:rPr lang="tr-TR" sz="3200" i="1" dirty="0" err="1">
                <a:latin typeface="Adobe Caslon Pro"/>
              </a:rPr>
              <a:t>Ahd</a:t>
            </a:r>
            <a:r>
              <a:rPr lang="tr-TR" sz="3200" i="1" dirty="0">
                <a:latin typeface="Adobe Caslon Pro"/>
              </a:rPr>
              <a:t>-i </a:t>
            </a:r>
            <a:r>
              <a:rPr lang="tr-TR" sz="3200" i="1" dirty="0" err="1">
                <a:latin typeface="Adobe Caslon Pro"/>
              </a:rPr>
              <a:t>Kadîm</a:t>
            </a:r>
            <a:r>
              <a:rPr lang="tr-TR" sz="3200" i="1" dirty="0">
                <a:latin typeface="Adobe Caslon Pro"/>
              </a:rPr>
              <a:t> </a:t>
            </a:r>
            <a:r>
              <a:rPr lang="tr-TR" sz="3200" dirty="0">
                <a:latin typeface="Adobe Caslon Pro"/>
              </a:rPr>
              <a:t>de (Eski Ahit) denilir. </a:t>
            </a:r>
            <a:endParaRPr lang="tr-TR" sz="3200" dirty="0" smtClean="0">
              <a:latin typeface="Adobe Caslon Pro"/>
            </a:endParaRPr>
          </a:p>
          <a:p>
            <a:r>
              <a:rPr lang="tr-TR" sz="3200" dirty="0" smtClean="0">
                <a:latin typeface="Adobe Caslon Pro"/>
              </a:rPr>
              <a:t>Yahudiler </a:t>
            </a:r>
            <a:r>
              <a:rPr lang="tr-TR" sz="3200" dirty="0">
                <a:latin typeface="Adobe Caslon Pro"/>
              </a:rPr>
              <a:t>“Tora” </a:t>
            </a:r>
            <a:r>
              <a:rPr lang="tr-TR" sz="3200" dirty="0" smtClean="0">
                <a:latin typeface="Adobe Caslon Pro"/>
              </a:rPr>
              <a:t>olarak isimlendirir</a:t>
            </a:r>
            <a:r>
              <a:rPr lang="tr-TR" sz="3200" dirty="0">
                <a:latin typeface="Adobe Caslon Pro"/>
              </a:rPr>
              <a:t>. </a:t>
            </a:r>
            <a:endParaRPr lang="tr-TR" sz="3200" dirty="0" smtClean="0">
              <a:latin typeface="Adobe Caslon Pro"/>
            </a:endParaRPr>
          </a:p>
          <a:p>
            <a:r>
              <a:rPr lang="tr-TR" sz="3200" dirty="0" smtClean="0">
                <a:latin typeface="Adobe Caslon Pro"/>
              </a:rPr>
              <a:t>Tevrat/Tora</a:t>
            </a:r>
            <a:r>
              <a:rPr lang="tr-TR" sz="3200" dirty="0">
                <a:latin typeface="Adobe Caslon Pro"/>
              </a:rPr>
              <a:t>; Yaratılış, Çıkış, </a:t>
            </a:r>
            <a:r>
              <a:rPr lang="tr-TR" sz="3200" dirty="0" err="1">
                <a:latin typeface="Adobe Caslon Pro"/>
              </a:rPr>
              <a:t>Levililer</a:t>
            </a:r>
            <a:r>
              <a:rPr lang="tr-TR" sz="3200" dirty="0">
                <a:latin typeface="Adobe Caslon Pro"/>
              </a:rPr>
              <a:t>, Sayılar ve </a:t>
            </a:r>
            <a:r>
              <a:rPr lang="tr-TR" sz="3200" dirty="0" err="1">
                <a:latin typeface="Adobe Caslon Pro"/>
              </a:rPr>
              <a:t>Tesniye</a:t>
            </a:r>
            <a:r>
              <a:rPr lang="tr-TR" sz="3200" dirty="0">
                <a:latin typeface="Adobe Caslon Pro"/>
              </a:rPr>
              <a:t> </a:t>
            </a:r>
            <a:r>
              <a:rPr lang="tr-TR" sz="3200" dirty="0" smtClean="0">
                <a:latin typeface="Adobe Caslon Pro"/>
              </a:rPr>
              <a:t>bölümlerinden oluşur</a:t>
            </a:r>
            <a:r>
              <a:rPr lang="tr-TR" sz="3200" dirty="0">
                <a:latin typeface="Adobe Caslon Pro"/>
              </a:rPr>
              <a:t>.</a:t>
            </a:r>
          </a:p>
        </p:txBody>
      </p:sp>
    </p:spTree>
    <p:extLst>
      <p:ext uri="{BB962C8B-B14F-4D97-AF65-F5344CB8AC3E}">
        <p14:creationId xmlns:p14="http://schemas.microsoft.com/office/powerpoint/2010/main" val="41767159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7714" y="-1"/>
            <a:ext cx="12192000" cy="6858001"/>
          </a:xfrm>
        </p:spPr>
      </p:pic>
      <p:sp>
        <p:nvSpPr>
          <p:cNvPr id="3" name="Dikdörtgen 2"/>
          <p:cNvSpPr/>
          <p:nvPr/>
        </p:nvSpPr>
        <p:spPr>
          <a:xfrm>
            <a:off x="957943" y="844732"/>
            <a:ext cx="9649097" cy="4524315"/>
          </a:xfrm>
          <a:prstGeom prst="rect">
            <a:avLst/>
          </a:prstGeom>
        </p:spPr>
        <p:txBody>
          <a:bodyPr wrap="square">
            <a:spAutoFit/>
          </a:bodyPr>
          <a:lstStyle/>
          <a:p>
            <a:r>
              <a:rPr lang="tr-TR" sz="3200" dirty="0">
                <a:latin typeface="Adobe Caslon Pro"/>
              </a:rPr>
              <a:t>Tevrat’ın aslının Allah kelamı ve peygambere indirdiği kutsal bir kitap </a:t>
            </a:r>
            <a:r>
              <a:rPr lang="tr-TR" sz="3200" dirty="0" smtClean="0">
                <a:latin typeface="Adobe Caslon Pro"/>
              </a:rPr>
              <a:t>olduğuna inanmak </a:t>
            </a:r>
            <a:r>
              <a:rPr lang="tr-TR" sz="3200" dirty="0">
                <a:latin typeface="Adobe Caslon Pro"/>
              </a:rPr>
              <a:t>her Müslümana farz olup, bunu inkâr etmek kişiyi küfre düşürür. </a:t>
            </a:r>
            <a:endParaRPr lang="tr-TR" sz="3200" dirty="0" smtClean="0">
              <a:latin typeface="Adobe Caslon Pro"/>
            </a:endParaRPr>
          </a:p>
          <a:p>
            <a:r>
              <a:rPr lang="tr-TR" sz="3200" dirty="0" smtClean="0">
                <a:latin typeface="Adobe Caslon Pro"/>
              </a:rPr>
              <a:t>Çünkü Kur’an-ı Kerim’de </a:t>
            </a:r>
            <a:r>
              <a:rPr lang="tr-TR" sz="3200" dirty="0">
                <a:latin typeface="Adobe Caslon Pro"/>
              </a:rPr>
              <a:t>Tevrat’ın Allah’ın indirdiği kutsal kitaplardan biri olduğu açıklanmıştır: </a:t>
            </a:r>
            <a:endParaRPr lang="tr-TR" sz="3200" dirty="0" smtClean="0">
              <a:latin typeface="Adobe Caslon Pro"/>
            </a:endParaRPr>
          </a:p>
          <a:p>
            <a:endParaRPr lang="tr-TR" sz="3200" dirty="0" smtClean="0">
              <a:latin typeface="Adobe Caslon Pro"/>
            </a:endParaRPr>
          </a:p>
          <a:p>
            <a:pPr algn="ctr"/>
            <a:r>
              <a:rPr lang="tr-TR" sz="3200" dirty="0" smtClean="0">
                <a:latin typeface="Adobe Caslon Pro"/>
              </a:rPr>
              <a:t>“</a:t>
            </a:r>
            <a:r>
              <a:rPr lang="tr-TR" sz="3200" dirty="0" smtClean="0">
                <a:solidFill>
                  <a:srgbClr val="7030A0"/>
                </a:solidFill>
                <a:latin typeface="Adobe Caslon Pro"/>
              </a:rPr>
              <a:t>Biz, içinde </a:t>
            </a:r>
            <a:r>
              <a:rPr lang="tr-TR" sz="3200" dirty="0">
                <a:solidFill>
                  <a:srgbClr val="7030A0"/>
                </a:solidFill>
                <a:latin typeface="Adobe Caslon Pro"/>
              </a:rPr>
              <a:t>doğruya rehberlik ve nur olduğu halde Tevrat’ı indirdik...” </a:t>
            </a:r>
            <a:r>
              <a:rPr lang="tr-TR" sz="3200" dirty="0" smtClean="0">
                <a:solidFill>
                  <a:srgbClr val="7030A0"/>
                </a:solidFill>
                <a:latin typeface="Adobe Caslon Pro"/>
              </a:rPr>
              <a:t>(Maide, 5/44</a:t>
            </a:r>
            <a:r>
              <a:rPr lang="tr-TR" sz="3200" dirty="0">
                <a:solidFill>
                  <a:srgbClr val="7030A0"/>
                </a:solidFill>
                <a:latin typeface="Adobe Caslon Pro"/>
              </a:rPr>
              <a:t>).</a:t>
            </a:r>
          </a:p>
        </p:txBody>
      </p:sp>
    </p:spTree>
    <p:extLst>
      <p:ext uri="{BB962C8B-B14F-4D97-AF65-F5344CB8AC3E}">
        <p14:creationId xmlns:p14="http://schemas.microsoft.com/office/powerpoint/2010/main" val="21242306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71155" y="1036320"/>
            <a:ext cx="10162902" cy="4524315"/>
          </a:xfrm>
          <a:prstGeom prst="rect">
            <a:avLst/>
          </a:prstGeom>
        </p:spPr>
        <p:txBody>
          <a:bodyPr wrap="square">
            <a:spAutoFit/>
          </a:bodyPr>
          <a:lstStyle/>
          <a:p>
            <a:r>
              <a:rPr lang="tr-TR" sz="3200" dirty="0">
                <a:latin typeface="Adobe Caslon Pro"/>
              </a:rPr>
              <a:t>Tevrat, Musa (as) aracılığıyla </a:t>
            </a:r>
            <a:r>
              <a:rPr lang="tr-TR" sz="3200" dirty="0" err="1">
                <a:latin typeface="Adobe Caslon Pro"/>
              </a:rPr>
              <a:t>İsrâiloğulları’na</a:t>
            </a:r>
            <a:r>
              <a:rPr lang="tr-TR" sz="3200" dirty="0">
                <a:latin typeface="Adobe Caslon Pro"/>
              </a:rPr>
              <a:t> gönderilmiştir. Ancak </a:t>
            </a:r>
            <a:r>
              <a:rPr lang="tr-TR" sz="3200" dirty="0" smtClean="0">
                <a:latin typeface="Adobe Caslon Pro"/>
              </a:rPr>
              <a:t>onlar tarihte </a:t>
            </a:r>
            <a:r>
              <a:rPr lang="tr-TR" sz="3200" dirty="0">
                <a:latin typeface="Adobe Caslon Pro"/>
              </a:rPr>
              <a:t>yaşadıkları sürgün ve esirlik dönemlerinde Tevrat’ın Allah’tan gelen şeklini</a:t>
            </a:r>
          </a:p>
          <a:p>
            <a:r>
              <a:rPr lang="tr-TR" sz="3200" dirty="0">
                <a:latin typeface="Adobe Caslon Pro"/>
              </a:rPr>
              <a:t>koruyamamışlardır. </a:t>
            </a:r>
            <a:endParaRPr lang="tr-TR" sz="3200" dirty="0" smtClean="0">
              <a:latin typeface="Adobe Caslon Pro"/>
            </a:endParaRPr>
          </a:p>
          <a:p>
            <a:r>
              <a:rPr lang="tr-TR" sz="3200" dirty="0" smtClean="0">
                <a:latin typeface="Adobe Caslon Pro"/>
              </a:rPr>
              <a:t>Tevrat’ın </a:t>
            </a:r>
            <a:r>
              <a:rPr lang="tr-TR" sz="3200" dirty="0">
                <a:latin typeface="Adobe Caslon Pro"/>
              </a:rPr>
              <a:t>asıl nüshası kaybolunca, Yahudi din bilginleri </a:t>
            </a:r>
            <a:r>
              <a:rPr lang="tr-TR" sz="3200" dirty="0" smtClean="0">
                <a:latin typeface="Adobe Caslon Pro"/>
              </a:rPr>
              <a:t>tarafından sonradan </a:t>
            </a:r>
            <a:r>
              <a:rPr lang="tr-TR" sz="3200" dirty="0">
                <a:latin typeface="Adobe Caslon Pro"/>
              </a:rPr>
              <a:t>kaleme alınan Tevrat nüshaları ortaya çıkmıştır. </a:t>
            </a:r>
            <a:endParaRPr lang="tr-TR" sz="3200" dirty="0" smtClean="0">
              <a:latin typeface="Adobe Caslon Pro"/>
            </a:endParaRPr>
          </a:p>
          <a:p>
            <a:r>
              <a:rPr lang="tr-TR" sz="3200" dirty="0" smtClean="0">
                <a:latin typeface="Adobe Caslon Pro"/>
              </a:rPr>
              <a:t>Bugün </a:t>
            </a:r>
            <a:r>
              <a:rPr lang="tr-TR" sz="3200" dirty="0">
                <a:latin typeface="Adobe Caslon Pro"/>
              </a:rPr>
              <a:t>elde mevcut </a:t>
            </a:r>
            <a:r>
              <a:rPr lang="tr-TR" sz="3200" dirty="0" smtClean="0">
                <a:latin typeface="Adobe Caslon Pro"/>
              </a:rPr>
              <a:t>olan Tevrat, </a:t>
            </a:r>
            <a:r>
              <a:rPr lang="tr-TR" sz="3200" dirty="0">
                <a:latin typeface="Adobe Caslon Pro"/>
              </a:rPr>
              <a:t>tahrif edilmiş, bütünüyle ilâhî kitap olma özelliğini yitirmiştir.</a:t>
            </a:r>
          </a:p>
        </p:txBody>
      </p:sp>
    </p:spTree>
    <p:extLst>
      <p:ext uri="{BB962C8B-B14F-4D97-AF65-F5344CB8AC3E}">
        <p14:creationId xmlns:p14="http://schemas.microsoft.com/office/powerpoint/2010/main" val="8918800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35725" y="592183"/>
            <a:ext cx="10877005" cy="5509200"/>
          </a:xfrm>
          <a:prstGeom prst="rect">
            <a:avLst/>
          </a:prstGeom>
        </p:spPr>
        <p:txBody>
          <a:bodyPr wrap="square">
            <a:spAutoFit/>
          </a:bodyPr>
          <a:lstStyle/>
          <a:p>
            <a:r>
              <a:rPr lang="tr-TR" sz="3200" dirty="0">
                <a:solidFill>
                  <a:srgbClr val="FF0000"/>
                </a:solidFill>
                <a:latin typeface="Adobe Caslon Pro"/>
              </a:rPr>
              <a:t>ZEBUR:</a:t>
            </a:r>
          </a:p>
          <a:p>
            <a:r>
              <a:rPr lang="tr-TR" sz="3200" dirty="0">
                <a:latin typeface="Adobe Caslon Pro"/>
              </a:rPr>
              <a:t>Kelime olarak “yazılı şey ve kitap” anlamına gelen Zebur, Hz. Davud’a </a:t>
            </a:r>
            <a:r>
              <a:rPr lang="tr-TR" sz="3200" dirty="0" smtClean="0">
                <a:latin typeface="Adobe Caslon Pro"/>
              </a:rPr>
              <a:t>indirilmiş olan </a:t>
            </a:r>
            <a:r>
              <a:rPr lang="tr-TR" sz="3200" dirty="0">
                <a:latin typeface="Adobe Caslon Pro"/>
              </a:rPr>
              <a:t>ilâhî kitabın adıdır. </a:t>
            </a:r>
            <a:endParaRPr lang="tr-TR" sz="3200" dirty="0" smtClean="0">
              <a:latin typeface="Adobe Caslon Pro"/>
            </a:endParaRPr>
          </a:p>
          <a:p>
            <a:r>
              <a:rPr lang="tr-TR" sz="3200" dirty="0" smtClean="0">
                <a:latin typeface="Adobe Caslon Pro"/>
              </a:rPr>
              <a:t>Bu </a:t>
            </a:r>
            <a:r>
              <a:rPr lang="tr-TR" sz="3200" dirty="0">
                <a:latin typeface="Adobe Caslon Pro"/>
              </a:rPr>
              <a:t>konuda </a:t>
            </a:r>
            <a:r>
              <a:rPr lang="tr-TR" sz="3200" dirty="0" smtClean="0">
                <a:latin typeface="Adobe Caslon Pro"/>
              </a:rPr>
              <a:t>Kur’an-ı Kerim’de </a:t>
            </a:r>
            <a:r>
              <a:rPr lang="tr-TR" sz="3200" dirty="0">
                <a:latin typeface="Adobe Caslon Pro"/>
              </a:rPr>
              <a:t>şöyle buyurulur: </a:t>
            </a:r>
            <a:r>
              <a:rPr lang="tr-TR" sz="3200" dirty="0" smtClean="0">
                <a:latin typeface="Adobe Caslon Pro"/>
              </a:rPr>
              <a:t>“</a:t>
            </a:r>
          </a:p>
          <a:p>
            <a:r>
              <a:rPr lang="tr-TR" sz="3200" dirty="0" smtClean="0">
                <a:latin typeface="Adobe Caslon Pro"/>
              </a:rPr>
              <a:t>...</a:t>
            </a:r>
            <a:r>
              <a:rPr lang="tr-TR" sz="3200" dirty="0">
                <a:solidFill>
                  <a:srgbClr val="7030A0"/>
                </a:solidFill>
                <a:latin typeface="Adobe Caslon Pro"/>
              </a:rPr>
              <a:t>Gerçekten </a:t>
            </a:r>
            <a:r>
              <a:rPr lang="tr-TR" sz="3200" dirty="0" smtClean="0">
                <a:solidFill>
                  <a:srgbClr val="7030A0"/>
                </a:solidFill>
                <a:latin typeface="Adobe Caslon Pro"/>
              </a:rPr>
              <a:t>biz, peygamberlerin </a:t>
            </a:r>
            <a:r>
              <a:rPr lang="tr-TR" sz="3200" dirty="0">
                <a:solidFill>
                  <a:srgbClr val="7030A0"/>
                </a:solidFill>
                <a:latin typeface="Adobe Caslon Pro"/>
              </a:rPr>
              <a:t>kimini kiminden üstün kıldık. Davud’a da Zebur’u verdik” </a:t>
            </a:r>
            <a:r>
              <a:rPr lang="tr-TR" sz="3200" dirty="0" smtClean="0">
                <a:solidFill>
                  <a:srgbClr val="7030A0"/>
                </a:solidFill>
                <a:latin typeface="Adobe Caslon Pro"/>
              </a:rPr>
              <a:t>(İsrâ,17/55</a:t>
            </a:r>
            <a:r>
              <a:rPr lang="tr-TR" sz="3200" dirty="0">
                <a:solidFill>
                  <a:srgbClr val="7030A0"/>
                </a:solidFill>
                <a:latin typeface="Adobe Caslon Pro"/>
              </a:rPr>
              <a:t>).</a:t>
            </a:r>
          </a:p>
          <a:p>
            <a:r>
              <a:rPr lang="tr-TR" sz="3200" dirty="0">
                <a:latin typeface="Adobe Caslon Pro"/>
              </a:rPr>
              <a:t>Zebur, ilâhî kitapların en küçüğü olup, yeni dinî hükümler getirmemiştir. Bugün </a:t>
            </a:r>
            <a:r>
              <a:rPr lang="tr-TR" sz="3200" dirty="0" smtClean="0">
                <a:latin typeface="Adobe Caslon Pro"/>
              </a:rPr>
              <a:t>elde mevcut </a:t>
            </a:r>
            <a:r>
              <a:rPr lang="tr-TR" sz="3200" dirty="0">
                <a:latin typeface="Adobe Caslon Pro"/>
              </a:rPr>
              <a:t>olan Zebur nüshaları, lirik söyleyiş ve ilahilerden, Allah’a övgü ve </a:t>
            </a:r>
            <a:r>
              <a:rPr lang="tr-TR" sz="3200" dirty="0" smtClean="0">
                <a:latin typeface="Adobe Caslon Pro"/>
              </a:rPr>
              <a:t>hikmetli sözlerden </a:t>
            </a:r>
            <a:r>
              <a:rPr lang="tr-TR" sz="3200" dirty="0">
                <a:latin typeface="Adobe Caslon Pro"/>
              </a:rPr>
              <a:t>ve birtakım nasihatlerden müteşekkildir. </a:t>
            </a:r>
            <a:endParaRPr lang="tr-TR" sz="3200" dirty="0" smtClean="0">
              <a:latin typeface="Adobe Caslon Pro"/>
            </a:endParaRPr>
          </a:p>
          <a:p>
            <a:r>
              <a:rPr lang="tr-TR" sz="3200" dirty="0" smtClean="0">
                <a:latin typeface="Adobe Caslon Pro"/>
              </a:rPr>
              <a:t>“</a:t>
            </a:r>
            <a:r>
              <a:rPr lang="tr-TR" sz="3200" i="1" dirty="0" err="1">
                <a:latin typeface="Adobe Caslon Pro"/>
              </a:rPr>
              <a:t>Mezmurlar</a:t>
            </a:r>
            <a:r>
              <a:rPr lang="tr-TR" sz="3200" dirty="0">
                <a:latin typeface="Adobe Caslon Pro"/>
              </a:rPr>
              <a:t>” adıyla Eski </a:t>
            </a:r>
            <a:r>
              <a:rPr lang="tr-TR" sz="3200" dirty="0" err="1" smtClean="0">
                <a:latin typeface="Adobe Caslon Pro"/>
              </a:rPr>
              <a:t>Ahid’de</a:t>
            </a:r>
            <a:r>
              <a:rPr lang="tr-TR" sz="3200" dirty="0" smtClean="0">
                <a:latin typeface="Adobe Caslon Pro"/>
              </a:rPr>
              <a:t> yer </a:t>
            </a:r>
            <a:r>
              <a:rPr lang="tr-TR" sz="3200" dirty="0">
                <a:latin typeface="Adobe Caslon Pro"/>
              </a:rPr>
              <a:t>almaktadır.</a:t>
            </a:r>
          </a:p>
        </p:txBody>
      </p:sp>
    </p:spTree>
    <p:extLst>
      <p:ext uri="{BB962C8B-B14F-4D97-AF65-F5344CB8AC3E}">
        <p14:creationId xmlns:p14="http://schemas.microsoft.com/office/powerpoint/2010/main" val="957665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74766" y="522514"/>
            <a:ext cx="10779034" cy="5016758"/>
          </a:xfrm>
          <a:prstGeom prst="rect">
            <a:avLst/>
          </a:prstGeom>
        </p:spPr>
        <p:txBody>
          <a:bodyPr wrap="square">
            <a:spAutoFit/>
          </a:bodyPr>
          <a:lstStyle/>
          <a:p>
            <a:r>
              <a:rPr lang="tr-TR" sz="3200" dirty="0">
                <a:solidFill>
                  <a:srgbClr val="FF0000"/>
                </a:solidFill>
                <a:latin typeface="Adobe Caslon Pro"/>
              </a:rPr>
              <a:t>İNCİL:</a:t>
            </a:r>
          </a:p>
          <a:p>
            <a:r>
              <a:rPr lang="tr-TR" sz="3200" dirty="0">
                <a:latin typeface="Adobe Caslon Pro"/>
              </a:rPr>
              <a:t>İncil kelime olarak “müjde, talim ve öğretici” anlamına gelir. Hz. İsa </a:t>
            </a:r>
            <a:r>
              <a:rPr lang="tr-TR" sz="3200" dirty="0" smtClean="0">
                <a:latin typeface="Adobe Caslon Pro"/>
              </a:rPr>
              <a:t>aracılığıyla </a:t>
            </a:r>
            <a:r>
              <a:rPr lang="tr-TR" sz="3200" dirty="0" err="1" smtClean="0">
                <a:latin typeface="Adobe Caslon Pro"/>
              </a:rPr>
              <a:t>İsrâiloğulları’na</a:t>
            </a:r>
            <a:r>
              <a:rPr lang="tr-TR" sz="3200" dirty="0" smtClean="0">
                <a:latin typeface="Adobe Caslon Pro"/>
              </a:rPr>
              <a:t> </a:t>
            </a:r>
            <a:r>
              <a:rPr lang="tr-TR" sz="3200" dirty="0">
                <a:latin typeface="Adobe Caslon Pro"/>
              </a:rPr>
              <a:t>indirilmiştir. </a:t>
            </a:r>
            <a:endParaRPr lang="tr-TR" sz="3200" dirty="0" smtClean="0">
              <a:latin typeface="Adobe Caslon Pro"/>
            </a:endParaRPr>
          </a:p>
          <a:p>
            <a:r>
              <a:rPr lang="tr-TR" sz="3200" dirty="0" err="1" smtClean="0">
                <a:latin typeface="Adobe Caslon Pro"/>
              </a:rPr>
              <a:t>Kur’anı</a:t>
            </a:r>
            <a:r>
              <a:rPr lang="tr-TR" sz="3200" dirty="0" smtClean="0">
                <a:latin typeface="Adobe Caslon Pro"/>
              </a:rPr>
              <a:t> Kerim’de </a:t>
            </a:r>
            <a:r>
              <a:rPr lang="tr-TR" sz="3200" dirty="0">
                <a:latin typeface="Adobe Caslon Pro"/>
              </a:rPr>
              <a:t>şöyle buyurulur: </a:t>
            </a:r>
            <a:endParaRPr lang="tr-TR" sz="3200" dirty="0" smtClean="0">
              <a:latin typeface="Adobe Caslon Pro"/>
            </a:endParaRPr>
          </a:p>
          <a:p>
            <a:r>
              <a:rPr lang="tr-TR" sz="3200" dirty="0" smtClean="0">
                <a:solidFill>
                  <a:srgbClr val="7030A0"/>
                </a:solidFill>
                <a:latin typeface="Adobe Caslon Pro"/>
              </a:rPr>
              <a:t>“</a:t>
            </a:r>
            <a:r>
              <a:rPr lang="tr-TR" sz="3200" dirty="0">
                <a:solidFill>
                  <a:srgbClr val="7030A0"/>
                </a:solidFill>
                <a:latin typeface="Adobe Caslon Pro"/>
              </a:rPr>
              <a:t>Kendinden önce </a:t>
            </a:r>
            <a:r>
              <a:rPr lang="tr-TR" sz="3200" dirty="0" smtClean="0">
                <a:solidFill>
                  <a:srgbClr val="7030A0"/>
                </a:solidFill>
                <a:latin typeface="Adobe Caslon Pro"/>
              </a:rPr>
              <a:t>gelen Tevrat’ı </a:t>
            </a:r>
            <a:r>
              <a:rPr lang="tr-TR" sz="3200" dirty="0">
                <a:solidFill>
                  <a:srgbClr val="7030A0"/>
                </a:solidFill>
                <a:latin typeface="Adobe Caslon Pro"/>
              </a:rPr>
              <a:t>doğrulayıcı olarak peygamberlerin izleri üzerinde, Meryem oğlu İsa’yı</a:t>
            </a:r>
          </a:p>
          <a:p>
            <a:r>
              <a:rPr lang="tr-TR" sz="3200" dirty="0">
                <a:solidFill>
                  <a:srgbClr val="7030A0"/>
                </a:solidFill>
                <a:latin typeface="Adobe Caslon Pro"/>
              </a:rPr>
              <a:t>arkalarından gönderdik. Ve ona, içinde doğruya rehberlik ve nur </a:t>
            </a:r>
            <a:r>
              <a:rPr lang="tr-TR" sz="3200" dirty="0" smtClean="0">
                <a:solidFill>
                  <a:srgbClr val="7030A0"/>
                </a:solidFill>
                <a:latin typeface="Adobe Caslon Pro"/>
              </a:rPr>
              <a:t>bulunmak, önündeki </a:t>
            </a:r>
            <a:r>
              <a:rPr lang="tr-TR" sz="3200" dirty="0">
                <a:solidFill>
                  <a:srgbClr val="7030A0"/>
                </a:solidFill>
                <a:latin typeface="Adobe Caslon Pro"/>
              </a:rPr>
              <a:t>Tevrat’ı tasdik etmek, sakınanlara bir hidayet ve öğüt olmak üzere </a:t>
            </a:r>
            <a:r>
              <a:rPr lang="tr-TR" sz="3200" dirty="0" smtClean="0">
                <a:solidFill>
                  <a:srgbClr val="7030A0"/>
                </a:solidFill>
                <a:latin typeface="Adobe Caslon Pro"/>
              </a:rPr>
              <a:t>İncil’i verdik</a:t>
            </a:r>
            <a:r>
              <a:rPr lang="tr-TR" sz="3200" dirty="0">
                <a:solidFill>
                  <a:srgbClr val="7030A0"/>
                </a:solidFill>
                <a:latin typeface="Adobe Caslon Pro"/>
              </a:rPr>
              <a:t>.” </a:t>
            </a:r>
            <a:r>
              <a:rPr lang="tr-TR" sz="3200" dirty="0" smtClean="0">
                <a:solidFill>
                  <a:srgbClr val="7030A0"/>
                </a:solidFill>
                <a:latin typeface="Adobe Caslon Pro"/>
              </a:rPr>
              <a:t>(Maide, 5/46</a:t>
            </a:r>
            <a:r>
              <a:rPr lang="tr-TR" sz="3200" dirty="0">
                <a:solidFill>
                  <a:srgbClr val="7030A0"/>
                </a:solidFill>
                <a:latin typeface="Adobe Caslon Pro"/>
              </a:rPr>
              <a:t>).</a:t>
            </a:r>
          </a:p>
        </p:txBody>
      </p:sp>
    </p:spTree>
    <p:extLst>
      <p:ext uri="{BB962C8B-B14F-4D97-AF65-F5344CB8AC3E}">
        <p14:creationId xmlns:p14="http://schemas.microsoft.com/office/powerpoint/2010/main" val="3631464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05395" y="557349"/>
            <a:ext cx="10554788" cy="5016758"/>
          </a:xfrm>
          <a:prstGeom prst="rect">
            <a:avLst/>
          </a:prstGeom>
        </p:spPr>
        <p:txBody>
          <a:bodyPr wrap="square">
            <a:spAutoFit/>
          </a:bodyPr>
          <a:lstStyle/>
          <a:p>
            <a:r>
              <a:rPr lang="tr-TR" sz="3200" dirty="0">
                <a:latin typeface="Adobe Caslon Pro"/>
              </a:rPr>
              <a:t>İncil’e, Allah’tan Hz. İsa’ya indirildiği şekliyle inanmak </a:t>
            </a:r>
            <a:r>
              <a:rPr lang="tr-TR" sz="3200" dirty="0" smtClean="0">
                <a:latin typeface="Adobe Caslon Pro"/>
              </a:rPr>
              <a:t>imanın gereklerindendir</a:t>
            </a:r>
            <a:r>
              <a:rPr lang="tr-TR" sz="3200" dirty="0">
                <a:latin typeface="Adobe Caslon Pro"/>
              </a:rPr>
              <a:t>. </a:t>
            </a:r>
            <a:endParaRPr lang="tr-TR" sz="3200" dirty="0" smtClean="0">
              <a:latin typeface="Adobe Caslon Pro"/>
            </a:endParaRPr>
          </a:p>
          <a:p>
            <a:r>
              <a:rPr lang="tr-TR" sz="3200" dirty="0" smtClean="0">
                <a:latin typeface="Adobe Caslon Pro"/>
              </a:rPr>
              <a:t>Fakat </a:t>
            </a:r>
            <a:r>
              <a:rPr lang="tr-TR" sz="3200" dirty="0">
                <a:latin typeface="Adobe Caslon Pro"/>
              </a:rPr>
              <a:t>bugün İncil’in orijinal metni elde yoktur. İncil’in tahrif </a:t>
            </a:r>
            <a:r>
              <a:rPr lang="tr-TR" sz="3200" dirty="0" smtClean="0">
                <a:latin typeface="Adobe Caslon Pro"/>
              </a:rPr>
              <a:t>olmuş ve </a:t>
            </a:r>
            <a:r>
              <a:rPr lang="tr-TR" sz="3200" dirty="0">
                <a:latin typeface="Adobe Caslon Pro"/>
              </a:rPr>
              <a:t>insanlar tarafından müdahaleye maruz kalmış şekli vardır. </a:t>
            </a:r>
            <a:endParaRPr lang="tr-TR" sz="3200" dirty="0" smtClean="0">
              <a:latin typeface="Adobe Caslon Pro"/>
            </a:endParaRPr>
          </a:p>
          <a:p>
            <a:r>
              <a:rPr lang="tr-TR" sz="3200" dirty="0" smtClean="0">
                <a:latin typeface="Adobe Caslon Pro"/>
              </a:rPr>
              <a:t>İncil’e </a:t>
            </a:r>
            <a:r>
              <a:rPr lang="tr-TR" sz="3200" dirty="0">
                <a:latin typeface="Adobe Caslon Pro"/>
              </a:rPr>
              <a:t>“</a:t>
            </a:r>
            <a:r>
              <a:rPr lang="tr-TR" sz="3200" i="1" dirty="0" err="1">
                <a:latin typeface="Adobe Caslon Pro"/>
              </a:rPr>
              <a:t>Ahd</a:t>
            </a:r>
            <a:r>
              <a:rPr lang="tr-TR" sz="3200" i="1" dirty="0">
                <a:latin typeface="Adobe Caslon Pro"/>
              </a:rPr>
              <a:t>-i </a:t>
            </a:r>
            <a:r>
              <a:rPr lang="tr-TR" sz="3200" i="1" dirty="0" err="1">
                <a:latin typeface="Adobe Caslon Pro"/>
              </a:rPr>
              <a:t>Cedîd</a:t>
            </a:r>
            <a:r>
              <a:rPr lang="tr-TR" sz="3200" i="1" dirty="0" smtClean="0">
                <a:latin typeface="Adobe Caslon Pro"/>
              </a:rPr>
              <a:t>” (</a:t>
            </a:r>
            <a:r>
              <a:rPr lang="tr-TR" sz="3200" i="1" dirty="0">
                <a:latin typeface="Adobe Caslon Pro"/>
              </a:rPr>
              <a:t>Yeni Ahit) </a:t>
            </a:r>
            <a:r>
              <a:rPr lang="tr-TR" sz="3200" dirty="0">
                <a:latin typeface="Adobe Caslon Pro"/>
              </a:rPr>
              <a:t>de denilir. Matta, </a:t>
            </a:r>
            <a:r>
              <a:rPr lang="tr-TR" sz="3200" dirty="0" err="1">
                <a:latin typeface="Adobe Caslon Pro"/>
              </a:rPr>
              <a:t>Markos</a:t>
            </a:r>
            <a:r>
              <a:rPr lang="tr-TR" sz="3200" dirty="0">
                <a:latin typeface="Adobe Caslon Pro"/>
              </a:rPr>
              <a:t>, Luka ve </a:t>
            </a:r>
            <a:r>
              <a:rPr lang="tr-TR" sz="3200" dirty="0" err="1">
                <a:latin typeface="Adobe Caslon Pro"/>
              </a:rPr>
              <a:t>Yuhanna</a:t>
            </a:r>
            <a:r>
              <a:rPr lang="tr-TR" sz="3200" dirty="0">
                <a:latin typeface="Adobe Caslon Pro"/>
              </a:rPr>
              <a:t> İncilleri öne çıkar. </a:t>
            </a:r>
            <a:endParaRPr lang="tr-TR" sz="3200" dirty="0" smtClean="0">
              <a:latin typeface="Adobe Caslon Pro"/>
            </a:endParaRPr>
          </a:p>
          <a:p>
            <a:r>
              <a:rPr lang="tr-TR" sz="3200" dirty="0" smtClean="0">
                <a:latin typeface="Adobe Caslon Pro"/>
              </a:rPr>
              <a:t>Bunlarda Hz</a:t>
            </a:r>
            <a:r>
              <a:rPr lang="tr-TR" sz="3200" dirty="0">
                <a:latin typeface="Adobe Caslon Pro"/>
              </a:rPr>
              <a:t>. İsa’nın yaşantısı, davet esnasında </a:t>
            </a:r>
            <a:r>
              <a:rPr lang="tr-TR" sz="3200" dirty="0" smtClean="0">
                <a:latin typeface="Adobe Caslon Pro"/>
              </a:rPr>
              <a:t>karşılaştığı </a:t>
            </a:r>
            <a:r>
              <a:rPr lang="tr-TR" sz="3200" dirty="0">
                <a:latin typeface="Adobe Caslon Pro"/>
              </a:rPr>
              <a:t>güçlükler, sevgi ve </a:t>
            </a:r>
            <a:r>
              <a:rPr lang="tr-TR" sz="3200" dirty="0" smtClean="0">
                <a:latin typeface="Adobe Caslon Pro"/>
              </a:rPr>
              <a:t>dürüstlük gibi </a:t>
            </a:r>
            <a:r>
              <a:rPr lang="tr-TR" sz="3200" dirty="0">
                <a:latin typeface="Adobe Caslon Pro"/>
              </a:rPr>
              <a:t>ahlaki ilkeler yer alır.</a:t>
            </a:r>
          </a:p>
        </p:txBody>
      </p:sp>
    </p:spTree>
    <p:extLst>
      <p:ext uri="{BB962C8B-B14F-4D97-AF65-F5344CB8AC3E}">
        <p14:creationId xmlns:p14="http://schemas.microsoft.com/office/powerpoint/2010/main" val="3440059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496389" y="574766"/>
            <a:ext cx="11068593" cy="5016758"/>
          </a:xfrm>
          <a:prstGeom prst="rect">
            <a:avLst/>
          </a:prstGeom>
        </p:spPr>
        <p:txBody>
          <a:bodyPr wrap="square">
            <a:spAutoFit/>
          </a:bodyPr>
          <a:lstStyle/>
          <a:p>
            <a:r>
              <a:rPr lang="tr-TR" sz="3200" dirty="0" smtClean="0">
                <a:solidFill>
                  <a:srgbClr val="FF0000"/>
                </a:solidFill>
                <a:latin typeface="Adobe Caslon Pro"/>
              </a:rPr>
              <a:t>KUR’AN’I </a:t>
            </a:r>
            <a:r>
              <a:rPr lang="tr-TR" sz="3200" dirty="0">
                <a:solidFill>
                  <a:srgbClr val="FF0000"/>
                </a:solidFill>
                <a:latin typeface="Adobe Caslon Pro"/>
              </a:rPr>
              <a:t>KERİM:</a:t>
            </a:r>
          </a:p>
          <a:p>
            <a:r>
              <a:rPr lang="tr-TR" sz="3200" dirty="0">
                <a:latin typeface="Adobe Caslon Pro"/>
              </a:rPr>
              <a:t>Allah tarafından gönderilen ilâhî kitapların sonuncusu olan </a:t>
            </a:r>
            <a:r>
              <a:rPr lang="tr-TR" sz="3200" dirty="0" smtClean="0">
                <a:latin typeface="Adobe Caslon Pro"/>
              </a:rPr>
              <a:t>Kur’an-ı </a:t>
            </a:r>
            <a:r>
              <a:rPr lang="tr-TR" sz="3200" dirty="0">
                <a:latin typeface="Adobe Caslon Pro"/>
              </a:rPr>
              <a:t>Kerim, </a:t>
            </a:r>
            <a:r>
              <a:rPr lang="tr-TR" sz="3200" dirty="0" smtClean="0">
                <a:latin typeface="Adobe Caslon Pro"/>
              </a:rPr>
              <a:t>son peygamber </a:t>
            </a:r>
            <a:r>
              <a:rPr lang="tr-TR" sz="3200" dirty="0">
                <a:latin typeface="Adobe Caslon Pro"/>
              </a:rPr>
              <a:t>Hz. Muhammed’e indirilmiştir. </a:t>
            </a:r>
            <a:endParaRPr lang="tr-TR" sz="3200" dirty="0" smtClean="0">
              <a:latin typeface="Adobe Caslon Pro"/>
            </a:endParaRPr>
          </a:p>
          <a:p>
            <a:r>
              <a:rPr lang="tr-TR" sz="3200" dirty="0" smtClean="0">
                <a:latin typeface="Adobe Caslon Pro"/>
              </a:rPr>
              <a:t>Sözlükte </a:t>
            </a:r>
            <a:r>
              <a:rPr lang="tr-TR" sz="3200" dirty="0">
                <a:latin typeface="Adobe Caslon Pro"/>
              </a:rPr>
              <a:t>“</a:t>
            </a:r>
            <a:r>
              <a:rPr lang="tr-TR" sz="3200" i="1" dirty="0">
                <a:latin typeface="Adobe Caslon Pro"/>
              </a:rPr>
              <a:t>toplamak, okumak, bir </a:t>
            </a:r>
            <a:r>
              <a:rPr lang="tr-TR" sz="3200" i="1" dirty="0" smtClean="0">
                <a:latin typeface="Adobe Caslon Pro"/>
              </a:rPr>
              <a:t>araya getirmek</a:t>
            </a:r>
            <a:r>
              <a:rPr lang="tr-TR" sz="3200" dirty="0">
                <a:latin typeface="Adobe Caslon Pro"/>
              </a:rPr>
              <a:t>” anlamına gelen Kur’an, terim olarak şöyle tarif edilir: </a:t>
            </a:r>
            <a:endParaRPr lang="tr-TR" sz="3200" dirty="0" smtClean="0">
              <a:latin typeface="Adobe Caslon Pro"/>
            </a:endParaRPr>
          </a:p>
          <a:p>
            <a:r>
              <a:rPr lang="tr-TR" sz="3200" dirty="0" smtClean="0">
                <a:latin typeface="Adobe Caslon Pro"/>
              </a:rPr>
              <a:t>“</a:t>
            </a:r>
            <a:r>
              <a:rPr lang="tr-TR" sz="3200" dirty="0">
                <a:solidFill>
                  <a:srgbClr val="002060"/>
                </a:solidFill>
                <a:latin typeface="Adobe Caslon Pro"/>
              </a:rPr>
              <a:t>Hz. </a:t>
            </a:r>
            <a:r>
              <a:rPr lang="tr-TR" sz="3200" dirty="0" smtClean="0">
                <a:solidFill>
                  <a:srgbClr val="002060"/>
                </a:solidFill>
                <a:latin typeface="Adobe Caslon Pro"/>
              </a:rPr>
              <a:t>Peygamber’e indirilen</a:t>
            </a:r>
            <a:r>
              <a:rPr lang="tr-TR" sz="3200" dirty="0">
                <a:solidFill>
                  <a:srgbClr val="002060"/>
                </a:solidFill>
                <a:latin typeface="Adobe Caslon Pro"/>
              </a:rPr>
              <a:t>, </a:t>
            </a:r>
            <a:r>
              <a:rPr lang="tr-TR" sz="3200" dirty="0" err="1">
                <a:solidFill>
                  <a:srgbClr val="002060"/>
                </a:solidFill>
                <a:latin typeface="Adobe Caslon Pro"/>
              </a:rPr>
              <a:t>m</a:t>
            </a:r>
            <a:r>
              <a:rPr lang="tr-TR" sz="3200" dirty="0" err="1" smtClean="0">
                <a:solidFill>
                  <a:srgbClr val="002060"/>
                </a:solidFill>
                <a:latin typeface="Adobe Caslon Pro"/>
              </a:rPr>
              <a:t>ushaflarda</a:t>
            </a:r>
            <a:r>
              <a:rPr lang="tr-TR" sz="3200" dirty="0" smtClean="0">
                <a:solidFill>
                  <a:srgbClr val="002060"/>
                </a:solidFill>
                <a:latin typeface="Adobe Caslon Pro"/>
              </a:rPr>
              <a:t> </a:t>
            </a:r>
            <a:r>
              <a:rPr lang="tr-TR" sz="3200" dirty="0">
                <a:solidFill>
                  <a:srgbClr val="002060"/>
                </a:solidFill>
                <a:latin typeface="Adobe Caslon Pro"/>
              </a:rPr>
              <a:t>yazılı, Peygamberimizden bize kadar tevatür yoluyla nakledilmiş,</a:t>
            </a:r>
          </a:p>
          <a:p>
            <a:r>
              <a:rPr lang="tr-TR" sz="3200" dirty="0">
                <a:solidFill>
                  <a:srgbClr val="002060"/>
                </a:solidFill>
                <a:latin typeface="Adobe Caslon Pro"/>
              </a:rPr>
              <a:t>okunmasıyla ibadet edilen, insanlığın benzerini getirmekten âciz kaldığı ilâhî kelamdır”.</a:t>
            </a:r>
          </a:p>
        </p:txBody>
      </p:sp>
    </p:spTree>
    <p:extLst>
      <p:ext uri="{BB962C8B-B14F-4D97-AF65-F5344CB8AC3E}">
        <p14:creationId xmlns:p14="http://schemas.microsoft.com/office/powerpoint/2010/main" val="285931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461554"/>
            <a:ext cx="9969137" cy="4524315"/>
          </a:xfrm>
          <a:prstGeom prst="rect">
            <a:avLst/>
          </a:prstGeom>
        </p:spPr>
        <p:txBody>
          <a:bodyPr wrap="square">
            <a:spAutoFit/>
          </a:bodyPr>
          <a:lstStyle/>
          <a:p>
            <a:r>
              <a:rPr lang="tr-TR" sz="3200" dirty="0">
                <a:solidFill>
                  <a:srgbClr val="FF0000"/>
                </a:solidFill>
                <a:latin typeface="Adobe Caslon Pro" panose="0205050205050A020403"/>
              </a:rPr>
              <a:t>Tevhit;</a:t>
            </a:r>
          </a:p>
          <a:p>
            <a:r>
              <a:rPr lang="tr-TR" sz="3200" dirty="0">
                <a:latin typeface="Adobe Caslon Pro" panose="0205050205050A020403"/>
              </a:rPr>
              <a:t>• Bütün iyiliklerin ve </a:t>
            </a:r>
            <a:r>
              <a:rPr lang="tr-TR" sz="3200" dirty="0" smtClean="0">
                <a:latin typeface="Adobe Caslon Pro" panose="0205050205050A020403"/>
              </a:rPr>
              <a:t>güzelliklerin kaynağının bir </a:t>
            </a:r>
            <a:r>
              <a:rPr lang="tr-TR" sz="3200" dirty="0">
                <a:latin typeface="Adobe Caslon Pro" panose="0205050205050A020403"/>
              </a:rPr>
              <a:t>olduğunu anlatır.</a:t>
            </a:r>
          </a:p>
          <a:p>
            <a:r>
              <a:rPr lang="tr-TR" sz="3200" dirty="0">
                <a:latin typeface="Adobe Caslon Pro" panose="0205050205050A020403"/>
              </a:rPr>
              <a:t>• İslam dininin </a:t>
            </a:r>
            <a:r>
              <a:rPr lang="tr-TR" sz="3200" dirty="0" smtClean="0">
                <a:latin typeface="Adobe Caslon Pro" panose="0205050205050A020403"/>
              </a:rPr>
              <a:t>özünü oluşturur</a:t>
            </a:r>
            <a:r>
              <a:rPr lang="tr-TR" sz="3200" dirty="0">
                <a:latin typeface="Adobe Caslon Pro" panose="0205050205050A020403"/>
              </a:rPr>
              <a:t>.</a:t>
            </a:r>
          </a:p>
          <a:p>
            <a:r>
              <a:rPr lang="tr-TR" sz="3200" dirty="0">
                <a:latin typeface="Adobe Caslon Pro" panose="0205050205050A020403"/>
              </a:rPr>
              <a:t>• Bütün elçilerin </a:t>
            </a:r>
            <a:r>
              <a:rPr lang="tr-TR" sz="3200" dirty="0" smtClean="0">
                <a:latin typeface="Adobe Caslon Pro" panose="0205050205050A020403"/>
              </a:rPr>
              <a:t>üzerinde durduğu </a:t>
            </a:r>
            <a:r>
              <a:rPr lang="tr-TR" sz="3200" dirty="0">
                <a:latin typeface="Adobe Caslon Pro" panose="0205050205050A020403"/>
              </a:rPr>
              <a:t>ortak öğretidir.</a:t>
            </a:r>
          </a:p>
          <a:p>
            <a:r>
              <a:rPr lang="tr-TR" sz="3200" dirty="0">
                <a:latin typeface="Adobe Caslon Pro" panose="0205050205050A020403"/>
              </a:rPr>
              <a:t>• İnsanın güven </a:t>
            </a:r>
            <a:r>
              <a:rPr lang="tr-TR" sz="3200" dirty="0" smtClean="0">
                <a:latin typeface="Adobe Caslon Pro" panose="0205050205050A020403"/>
              </a:rPr>
              <a:t>duygusunu geliştirir</a:t>
            </a:r>
            <a:r>
              <a:rPr lang="tr-TR" sz="3200" dirty="0">
                <a:latin typeface="Adobe Caslon Pro" panose="0205050205050A020403"/>
              </a:rPr>
              <a:t>, onu emniyete</a:t>
            </a:r>
          </a:p>
          <a:p>
            <a:r>
              <a:rPr lang="tr-TR" sz="3200" dirty="0">
                <a:latin typeface="Adobe Caslon Pro" panose="0205050205050A020403"/>
              </a:rPr>
              <a:t>çıkarır.</a:t>
            </a:r>
          </a:p>
          <a:p>
            <a:r>
              <a:rPr lang="tr-TR" sz="3200" dirty="0">
                <a:latin typeface="Adobe Caslon Pro" panose="0205050205050A020403"/>
              </a:rPr>
              <a:t>• İnsanı özgürleştirir, </a:t>
            </a:r>
            <a:r>
              <a:rPr lang="tr-TR" sz="3200" dirty="0" smtClean="0">
                <a:latin typeface="Adobe Caslon Pro" panose="0205050205050A020403"/>
              </a:rPr>
              <a:t>kötülüklerden uzaklaştırır</a:t>
            </a:r>
            <a:r>
              <a:rPr lang="tr-TR" sz="3200" dirty="0">
                <a:latin typeface="Adobe Caslon Pro" panose="0205050205050A020403"/>
              </a:rPr>
              <a:t>,</a:t>
            </a:r>
          </a:p>
          <a:p>
            <a:r>
              <a:rPr lang="tr-TR" sz="3200" dirty="0">
                <a:latin typeface="Adobe Caslon Pro" panose="0205050205050A020403"/>
              </a:rPr>
              <a:t>ebedi kurtuluşa ve </a:t>
            </a:r>
            <a:r>
              <a:rPr lang="tr-TR" sz="3200" dirty="0" smtClean="0">
                <a:latin typeface="Adobe Caslon Pro" panose="0205050205050A020403"/>
              </a:rPr>
              <a:t>sayısız nimetlere </a:t>
            </a:r>
            <a:r>
              <a:rPr lang="tr-TR" sz="3200" dirty="0">
                <a:latin typeface="Adobe Caslon Pro" panose="0205050205050A020403"/>
              </a:rPr>
              <a:t>ulaştırır.</a:t>
            </a:r>
          </a:p>
        </p:txBody>
      </p:sp>
    </p:spTree>
    <p:extLst>
      <p:ext uri="{BB962C8B-B14F-4D97-AF65-F5344CB8AC3E}">
        <p14:creationId xmlns:p14="http://schemas.microsoft.com/office/powerpoint/2010/main" val="35492053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05097" y="365125"/>
            <a:ext cx="10598332" cy="4801314"/>
          </a:xfrm>
          <a:prstGeom prst="rect">
            <a:avLst/>
          </a:prstGeom>
        </p:spPr>
        <p:txBody>
          <a:bodyPr wrap="square">
            <a:spAutoFit/>
          </a:bodyPr>
          <a:lstStyle/>
          <a:p>
            <a:r>
              <a:rPr lang="tr-TR" sz="3200" dirty="0" smtClean="0">
                <a:solidFill>
                  <a:srgbClr val="FF0000"/>
                </a:solidFill>
                <a:latin typeface="Adobe Caslon Pro"/>
              </a:rPr>
              <a:t>Kur’an-ı </a:t>
            </a:r>
            <a:r>
              <a:rPr lang="tr-TR" sz="3200" dirty="0">
                <a:solidFill>
                  <a:srgbClr val="FF0000"/>
                </a:solidFill>
                <a:latin typeface="Adobe Caslon Pro"/>
              </a:rPr>
              <a:t>Kerim’in temel özellikleri şunlardır</a:t>
            </a:r>
            <a:r>
              <a:rPr lang="tr-TR" sz="3200" dirty="0" smtClean="0">
                <a:solidFill>
                  <a:srgbClr val="FF0000"/>
                </a:solidFill>
                <a:latin typeface="Adobe Caslon Pro"/>
              </a:rPr>
              <a:t>:</a:t>
            </a:r>
          </a:p>
          <a:p>
            <a:endParaRPr lang="tr-TR" dirty="0">
              <a:solidFill>
                <a:srgbClr val="FF0000"/>
              </a:solidFill>
              <a:latin typeface="Adobe Caslon Pro"/>
            </a:endParaRPr>
          </a:p>
          <a:p>
            <a:r>
              <a:rPr lang="tr-TR" sz="3200" dirty="0">
                <a:solidFill>
                  <a:srgbClr val="FF0000"/>
                </a:solidFill>
                <a:latin typeface="Adobe Caslon Pro"/>
              </a:rPr>
              <a:t>a. </a:t>
            </a:r>
            <a:r>
              <a:rPr lang="tr-TR" sz="3200" dirty="0">
                <a:latin typeface="Adobe Caslon Pro"/>
              </a:rPr>
              <a:t>Kitap, Nur, Furkan, Zikir gibi isimlerle de anılır.</a:t>
            </a:r>
          </a:p>
          <a:p>
            <a:r>
              <a:rPr lang="tr-TR" sz="3200" dirty="0">
                <a:solidFill>
                  <a:srgbClr val="FF0000"/>
                </a:solidFill>
                <a:latin typeface="Adobe Caslon Pro"/>
              </a:rPr>
              <a:t>b. </a:t>
            </a:r>
            <a:r>
              <a:rPr lang="tr-TR" sz="3200" dirty="0">
                <a:latin typeface="Adobe Caslon Pro"/>
              </a:rPr>
              <a:t>Lafız ve mana itibariyle mucizedir ve Allah’a aittir.</a:t>
            </a:r>
          </a:p>
          <a:p>
            <a:r>
              <a:rPr lang="tr-TR" sz="3200" dirty="0">
                <a:solidFill>
                  <a:srgbClr val="FF0000"/>
                </a:solidFill>
                <a:latin typeface="Adobe Caslon Pro"/>
              </a:rPr>
              <a:t>c. </a:t>
            </a:r>
            <a:r>
              <a:rPr lang="tr-TR" sz="3200" dirty="0">
                <a:latin typeface="Adobe Caslon Pro"/>
              </a:rPr>
              <a:t>Yüzlerce sahabe tarafından ezberlenmiş ve hafızalarda korunmuştur.</a:t>
            </a:r>
          </a:p>
          <a:p>
            <a:r>
              <a:rPr lang="tr-TR" sz="3200" dirty="0">
                <a:solidFill>
                  <a:srgbClr val="FF0000"/>
                </a:solidFill>
                <a:latin typeface="Adobe Caslon Pro"/>
              </a:rPr>
              <a:t>d. </a:t>
            </a:r>
            <a:r>
              <a:rPr lang="tr-TR" sz="3200" dirty="0">
                <a:latin typeface="Adobe Caslon Pro"/>
              </a:rPr>
              <a:t>Tevatür yoluyla (her devirde yalan üzerine </a:t>
            </a:r>
            <a:r>
              <a:rPr lang="tr-TR" sz="3200" dirty="0" smtClean="0">
                <a:latin typeface="Adobe Caslon Pro"/>
              </a:rPr>
              <a:t>birleşmelerini </a:t>
            </a:r>
            <a:r>
              <a:rPr lang="tr-TR" sz="3200" dirty="0">
                <a:latin typeface="Adobe Caslon Pro"/>
              </a:rPr>
              <a:t>aklın </a:t>
            </a:r>
            <a:r>
              <a:rPr lang="tr-TR" sz="3200" dirty="0" smtClean="0">
                <a:latin typeface="Adobe Caslon Pro"/>
              </a:rPr>
              <a:t>imkânsız gördüğü </a:t>
            </a:r>
            <a:r>
              <a:rPr lang="tr-TR" sz="3200" dirty="0">
                <a:latin typeface="Adobe Caslon Pro"/>
              </a:rPr>
              <a:t>bir topluluk tarafından nakledilip) günümüze kadar aslını koruyarak ulaşmıştır.</a:t>
            </a:r>
          </a:p>
        </p:txBody>
      </p:sp>
    </p:spTree>
    <p:extLst>
      <p:ext uri="{BB962C8B-B14F-4D97-AF65-F5344CB8AC3E}">
        <p14:creationId xmlns:p14="http://schemas.microsoft.com/office/powerpoint/2010/main" val="1099134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1105989"/>
            <a:ext cx="9126583" cy="3046988"/>
          </a:xfrm>
          <a:prstGeom prst="rect">
            <a:avLst/>
          </a:prstGeom>
        </p:spPr>
        <p:txBody>
          <a:bodyPr wrap="square">
            <a:spAutoFit/>
          </a:bodyPr>
          <a:lstStyle/>
          <a:p>
            <a:r>
              <a:rPr lang="tr-TR" sz="3200" dirty="0">
                <a:solidFill>
                  <a:srgbClr val="FF0000"/>
                </a:solidFill>
                <a:latin typeface="Adobe Caslon Pro"/>
              </a:rPr>
              <a:t>e. </a:t>
            </a:r>
            <a:r>
              <a:rPr lang="tr-TR" sz="3200" dirty="0">
                <a:latin typeface="Adobe Caslon Pro"/>
              </a:rPr>
              <a:t>Son ilahi kitaptır. İlahi vahyin son halkasıdır</a:t>
            </a:r>
            <a:r>
              <a:rPr lang="tr-TR" sz="3200" dirty="0" smtClean="0">
                <a:latin typeface="Adobe Caslon Pro"/>
              </a:rPr>
              <a:t>.</a:t>
            </a:r>
          </a:p>
          <a:p>
            <a:endParaRPr lang="tr-TR" sz="3200" dirty="0">
              <a:latin typeface="Adobe Caslon Pro"/>
            </a:endParaRPr>
          </a:p>
          <a:p>
            <a:r>
              <a:rPr lang="tr-TR" sz="3200" dirty="0">
                <a:solidFill>
                  <a:srgbClr val="FF0000"/>
                </a:solidFill>
                <a:latin typeface="Adobe Caslon Pro"/>
              </a:rPr>
              <a:t>f. </a:t>
            </a:r>
            <a:r>
              <a:rPr lang="tr-TR" sz="3200" dirty="0">
                <a:latin typeface="Adobe Caslon Pro"/>
              </a:rPr>
              <a:t>Lafzının okunması dahi ibadet sayılır</a:t>
            </a:r>
            <a:r>
              <a:rPr lang="tr-TR" sz="3200" dirty="0" smtClean="0">
                <a:latin typeface="Adobe Caslon Pro"/>
              </a:rPr>
              <a:t>.</a:t>
            </a:r>
          </a:p>
          <a:p>
            <a:endParaRPr lang="tr-TR" sz="3200" dirty="0">
              <a:latin typeface="Adobe Caslon Pro"/>
            </a:endParaRPr>
          </a:p>
          <a:p>
            <a:r>
              <a:rPr lang="tr-TR" sz="3200" dirty="0">
                <a:solidFill>
                  <a:srgbClr val="FF0000"/>
                </a:solidFill>
                <a:latin typeface="Adobe Caslon Pro"/>
              </a:rPr>
              <a:t>g. </a:t>
            </a:r>
            <a:r>
              <a:rPr lang="tr-TR" sz="3200" dirty="0">
                <a:latin typeface="Adobe Caslon Pro"/>
              </a:rPr>
              <a:t>İnsanı, eşyayı ve olayları izah edip hakikatlerini göstermek için insanlığa </a:t>
            </a:r>
            <a:r>
              <a:rPr lang="tr-TR" sz="3200" dirty="0" smtClean="0">
                <a:latin typeface="Adobe Caslon Pro"/>
              </a:rPr>
              <a:t>gelmiş bir </a:t>
            </a:r>
            <a:r>
              <a:rPr lang="tr-TR" sz="3200" dirty="0">
                <a:latin typeface="Adobe Caslon Pro"/>
              </a:rPr>
              <a:t>kitaptır.</a:t>
            </a:r>
          </a:p>
        </p:txBody>
      </p:sp>
    </p:spTree>
    <p:extLst>
      <p:ext uri="{BB962C8B-B14F-4D97-AF65-F5344CB8AC3E}">
        <p14:creationId xmlns:p14="http://schemas.microsoft.com/office/powerpoint/2010/main" val="16074576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767840" y="1306286"/>
            <a:ext cx="8534400" cy="3046988"/>
          </a:xfrm>
          <a:prstGeom prst="rect">
            <a:avLst/>
          </a:prstGeom>
        </p:spPr>
        <p:txBody>
          <a:bodyPr wrap="square">
            <a:spAutoFit/>
          </a:bodyPr>
          <a:lstStyle/>
          <a:p>
            <a:r>
              <a:rPr lang="tr-TR" sz="3200" dirty="0" smtClean="0">
                <a:solidFill>
                  <a:srgbClr val="FF0000"/>
                </a:solidFill>
                <a:latin typeface="Adobe Caslon Pro"/>
              </a:rPr>
              <a:t>NOT:</a:t>
            </a:r>
          </a:p>
          <a:p>
            <a:r>
              <a:rPr lang="tr-TR" sz="3200" dirty="0" smtClean="0">
                <a:latin typeface="Adobe Caslon Pro"/>
              </a:rPr>
              <a:t>Mekke’de </a:t>
            </a:r>
            <a:r>
              <a:rPr lang="tr-TR" sz="3200" dirty="0">
                <a:latin typeface="Adobe Caslon Pro"/>
              </a:rPr>
              <a:t>inen ayetler genelde insanları </a:t>
            </a:r>
            <a:r>
              <a:rPr lang="tr-TR" sz="3200" dirty="0" smtClean="0">
                <a:latin typeface="Adobe Caslon Pro"/>
              </a:rPr>
              <a:t>imana, ibadet </a:t>
            </a:r>
            <a:r>
              <a:rPr lang="tr-TR" sz="3200" dirty="0">
                <a:latin typeface="Adobe Caslon Pro"/>
              </a:rPr>
              <a:t>etmeye, dürüst davranmaya, adaletli </a:t>
            </a:r>
            <a:r>
              <a:rPr lang="tr-TR" sz="3200" dirty="0" smtClean="0">
                <a:latin typeface="Adobe Caslon Pro"/>
              </a:rPr>
              <a:t>ve yardımsever </a:t>
            </a:r>
            <a:r>
              <a:rPr lang="tr-TR" sz="3200" dirty="0">
                <a:latin typeface="Adobe Caslon Pro"/>
              </a:rPr>
              <a:t>olmaya çağırmaktadır. </a:t>
            </a:r>
            <a:endParaRPr lang="tr-TR" sz="3200" dirty="0" smtClean="0">
              <a:latin typeface="Adobe Caslon Pro"/>
            </a:endParaRPr>
          </a:p>
          <a:p>
            <a:r>
              <a:rPr lang="tr-TR" sz="3200" dirty="0" smtClean="0">
                <a:latin typeface="Adobe Caslon Pro"/>
              </a:rPr>
              <a:t>Medine </a:t>
            </a:r>
            <a:r>
              <a:rPr lang="tr-TR" sz="3200" dirty="0">
                <a:latin typeface="Adobe Caslon Pro"/>
              </a:rPr>
              <a:t>döneminde inen ayetlerde ise bir toplum ve </a:t>
            </a:r>
            <a:r>
              <a:rPr lang="tr-TR" sz="3200" dirty="0" smtClean="0">
                <a:latin typeface="Adobe Caslon Pro"/>
              </a:rPr>
              <a:t>kültür inşa </a:t>
            </a:r>
            <a:r>
              <a:rPr lang="tr-TR" sz="3200" dirty="0">
                <a:latin typeface="Adobe Caslon Pro"/>
              </a:rPr>
              <a:t>etme amacı vardır.</a:t>
            </a:r>
          </a:p>
        </p:txBody>
      </p:sp>
    </p:spTree>
    <p:extLst>
      <p:ext uri="{BB962C8B-B14F-4D97-AF65-F5344CB8AC3E}">
        <p14:creationId xmlns:p14="http://schemas.microsoft.com/office/powerpoint/2010/main" val="26475550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153886" y="966652"/>
            <a:ext cx="9383485" cy="5262979"/>
          </a:xfrm>
          <a:prstGeom prst="rect">
            <a:avLst/>
          </a:prstGeom>
        </p:spPr>
        <p:txBody>
          <a:bodyPr wrap="square">
            <a:spAutoFit/>
          </a:bodyPr>
          <a:lstStyle/>
          <a:p>
            <a:r>
              <a:rPr lang="tr-TR" sz="2400" dirty="0" smtClean="0">
                <a:solidFill>
                  <a:srgbClr val="FF0000"/>
                </a:solidFill>
                <a:latin typeface="Adobe Caslon Pro"/>
              </a:rPr>
              <a:t>SORU</a:t>
            </a:r>
          </a:p>
          <a:p>
            <a:r>
              <a:rPr lang="tr-TR" sz="2400" dirty="0" smtClean="0">
                <a:latin typeface="Adobe Caslon Pro"/>
              </a:rPr>
              <a:t>İlahi kitaplar konusu Allah’ın ………….… sıfatı ile ilgili olup O’nun bu sıfatının eseridir. İlahi kitaplar, peygamberlere vahiy yoluyla bildirdiği mesajları ihtiva ederler. Peygambere indirilen kitaplara ilahi kitap denilmesinin sebebi, bu kitapların Allah tarafından gönderilmesidir.  </a:t>
            </a:r>
            <a:endParaRPr lang="tr-TR" sz="2400" dirty="0">
              <a:latin typeface="Adobe Caslon Pro"/>
            </a:endParaRPr>
          </a:p>
          <a:p>
            <a:endParaRPr lang="tr-TR" sz="2400" dirty="0" smtClean="0">
              <a:solidFill>
                <a:srgbClr val="FF0000"/>
              </a:solidFill>
              <a:latin typeface="Adobe Caslon Pro"/>
            </a:endParaRPr>
          </a:p>
          <a:p>
            <a:r>
              <a:rPr lang="tr-TR" sz="2400" dirty="0" smtClean="0">
                <a:solidFill>
                  <a:srgbClr val="FF0000"/>
                </a:solidFill>
                <a:latin typeface="Adobe Caslon Pro"/>
              </a:rPr>
              <a:t>Yukarıdaki metinde boş bırakılan yere yerleştirilebilecek en uygun kelime aşağıdakilerden hangisidir?</a:t>
            </a:r>
            <a:endParaRPr lang="tr-TR" sz="2400" dirty="0">
              <a:solidFill>
                <a:srgbClr val="FF0000"/>
              </a:solidFill>
              <a:latin typeface="Adobe Caslon Pro"/>
            </a:endParaRPr>
          </a:p>
          <a:p>
            <a:r>
              <a:rPr lang="tr-TR" sz="2400" dirty="0">
                <a:latin typeface="Adobe Caslon Pro"/>
              </a:rPr>
              <a:t>A) </a:t>
            </a:r>
            <a:r>
              <a:rPr lang="tr-TR" sz="2400" dirty="0" smtClean="0">
                <a:latin typeface="Adobe Caslon Pro"/>
              </a:rPr>
              <a:t>Kudret</a:t>
            </a:r>
            <a:endParaRPr lang="tr-TR" sz="2400" dirty="0">
              <a:latin typeface="Adobe Caslon Pro"/>
            </a:endParaRPr>
          </a:p>
          <a:p>
            <a:r>
              <a:rPr lang="tr-TR" sz="2400" dirty="0">
                <a:latin typeface="Adobe Caslon Pro"/>
              </a:rPr>
              <a:t>B) </a:t>
            </a:r>
            <a:r>
              <a:rPr lang="tr-TR" sz="2400" dirty="0" smtClean="0">
                <a:latin typeface="Adobe Caslon Pro"/>
              </a:rPr>
              <a:t>Tekvin</a:t>
            </a:r>
            <a:endParaRPr lang="tr-TR" sz="2400" dirty="0">
              <a:latin typeface="Adobe Caslon Pro"/>
            </a:endParaRPr>
          </a:p>
          <a:p>
            <a:r>
              <a:rPr lang="tr-TR" sz="2400" dirty="0">
                <a:latin typeface="Adobe Caslon Pro"/>
              </a:rPr>
              <a:t>C) </a:t>
            </a:r>
            <a:r>
              <a:rPr lang="tr-TR" sz="2400" dirty="0" smtClean="0">
                <a:latin typeface="Adobe Caslon Pro"/>
              </a:rPr>
              <a:t>Semi</a:t>
            </a:r>
            <a:endParaRPr lang="tr-TR" sz="2400" dirty="0">
              <a:latin typeface="Adobe Caslon Pro"/>
            </a:endParaRPr>
          </a:p>
          <a:p>
            <a:r>
              <a:rPr lang="tr-TR" sz="2400" dirty="0">
                <a:latin typeface="Adobe Caslon Pro"/>
              </a:rPr>
              <a:t>D) </a:t>
            </a:r>
            <a:r>
              <a:rPr lang="tr-TR" sz="2400" dirty="0" smtClean="0">
                <a:latin typeface="Adobe Caslon Pro"/>
              </a:rPr>
              <a:t>İrade</a:t>
            </a:r>
            <a:endParaRPr lang="tr-TR" sz="2400" dirty="0">
              <a:latin typeface="Adobe Caslon Pro"/>
            </a:endParaRPr>
          </a:p>
          <a:p>
            <a:r>
              <a:rPr lang="tr-TR" sz="2400" dirty="0">
                <a:latin typeface="Adobe Caslon Pro"/>
              </a:rPr>
              <a:t>E) </a:t>
            </a:r>
            <a:r>
              <a:rPr lang="tr-TR" sz="2400" dirty="0" smtClean="0">
                <a:latin typeface="Adobe Caslon Pro"/>
              </a:rPr>
              <a:t>Kelam</a:t>
            </a:r>
            <a:endParaRPr lang="tr-TR" sz="2400" dirty="0">
              <a:latin typeface="Adobe Caslon Pro"/>
            </a:endParaRPr>
          </a:p>
        </p:txBody>
      </p:sp>
    </p:spTree>
    <p:extLst>
      <p:ext uri="{BB962C8B-B14F-4D97-AF65-F5344CB8AC3E}">
        <p14:creationId xmlns:p14="http://schemas.microsoft.com/office/powerpoint/2010/main" val="18821745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1654629" y="966652"/>
            <a:ext cx="7489371" cy="3785652"/>
          </a:xfrm>
          <a:prstGeom prst="rect">
            <a:avLst/>
          </a:prstGeom>
        </p:spPr>
        <p:txBody>
          <a:bodyPr wrap="square">
            <a:spAutoFit/>
          </a:bodyPr>
          <a:lstStyle/>
          <a:p>
            <a:r>
              <a:rPr lang="tr-TR" sz="2400" dirty="0" smtClean="0">
                <a:solidFill>
                  <a:srgbClr val="FF0000"/>
                </a:solidFill>
              </a:rPr>
              <a:t>SORU</a:t>
            </a:r>
          </a:p>
          <a:p>
            <a:r>
              <a:rPr lang="tr-TR" sz="2400" dirty="0" smtClean="0">
                <a:solidFill>
                  <a:srgbClr val="FF0000"/>
                </a:solidFill>
              </a:rPr>
              <a:t>I</a:t>
            </a:r>
            <a:r>
              <a:rPr lang="tr-TR" sz="2400" dirty="0">
                <a:solidFill>
                  <a:srgbClr val="FF0000"/>
                </a:solidFill>
              </a:rPr>
              <a:t>. </a:t>
            </a:r>
            <a:r>
              <a:rPr lang="tr-TR" sz="2400" dirty="0"/>
              <a:t>İnciller, Hz. İsa tarafından yazılmıştır.</a:t>
            </a:r>
          </a:p>
          <a:p>
            <a:r>
              <a:rPr lang="tr-TR" sz="2400" dirty="0">
                <a:solidFill>
                  <a:srgbClr val="FF0000"/>
                </a:solidFill>
              </a:rPr>
              <a:t>II. </a:t>
            </a:r>
            <a:r>
              <a:rPr lang="tr-TR" sz="2400" dirty="0"/>
              <a:t>Yahudiliğin yazılı ve sözlü </a:t>
            </a:r>
            <a:r>
              <a:rPr lang="tr-TR" sz="2400" dirty="0" smtClean="0"/>
              <a:t>kutsal metni </a:t>
            </a:r>
            <a:r>
              <a:rPr lang="tr-TR" sz="2400" dirty="0"/>
              <a:t>vardır.</a:t>
            </a:r>
          </a:p>
          <a:p>
            <a:r>
              <a:rPr lang="tr-TR" sz="2400" dirty="0">
                <a:solidFill>
                  <a:srgbClr val="FF0000"/>
                </a:solidFill>
              </a:rPr>
              <a:t>III. </a:t>
            </a:r>
            <a:r>
              <a:rPr lang="tr-TR" sz="2400" dirty="0" err="1"/>
              <a:t>Şit</a:t>
            </a:r>
            <a:r>
              <a:rPr lang="tr-TR" sz="2400" dirty="0"/>
              <a:t>, kendisine </a:t>
            </a:r>
            <a:r>
              <a:rPr lang="tr-TR" sz="2400" dirty="0" err="1"/>
              <a:t>suhuf</a:t>
            </a:r>
            <a:r>
              <a:rPr lang="tr-TR" sz="2400" dirty="0"/>
              <a:t> </a:t>
            </a:r>
            <a:r>
              <a:rPr lang="tr-TR" sz="2400" dirty="0" smtClean="0"/>
              <a:t>gönderilen peygamberlerdendir</a:t>
            </a:r>
            <a:r>
              <a:rPr lang="tr-TR" sz="2400" dirty="0"/>
              <a:t>.</a:t>
            </a:r>
          </a:p>
          <a:p>
            <a:r>
              <a:rPr lang="tr-TR" sz="2400" dirty="0">
                <a:solidFill>
                  <a:srgbClr val="FF0000"/>
                </a:solidFill>
              </a:rPr>
              <a:t>Bu ifadelerden hangileri doğrudur?</a:t>
            </a:r>
          </a:p>
          <a:p>
            <a:r>
              <a:rPr lang="tr-TR" sz="2400" dirty="0"/>
              <a:t>A) Yalnız II</a:t>
            </a:r>
          </a:p>
          <a:p>
            <a:r>
              <a:rPr lang="tr-TR" sz="2400" dirty="0"/>
              <a:t>B) I ve II</a:t>
            </a:r>
          </a:p>
          <a:p>
            <a:r>
              <a:rPr lang="tr-TR" sz="2400" dirty="0"/>
              <a:t>C) II ve III</a:t>
            </a:r>
          </a:p>
          <a:p>
            <a:r>
              <a:rPr lang="tr-TR" sz="2400" dirty="0"/>
              <a:t>D) I ve III</a:t>
            </a:r>
          </a:p>
          <a:p>
            <a:r>
              <a:rPr lang="tr-TR" sz="2400" dirty="0"/>
              <a:t>E) I, II, III</a:t>
            </a:r>
          </a:p>
        </p:txBody>
      </p:sp>
    </p:spTree>
    <p:extLst>
      <p:ext uri="{BB962C8B-B14F-4D97-AF65-F5344CB8AC3E}">
        <p14:creationId xmlns:p14="http://schemas.microsoft.com/office/powerpoint/2010/main" val="15352453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66353" y="714103"/>
            <a:ext cx="10284823" cy="4401205"/>
          </a:xfrm>
          <a:prstGeom prst="rect">
            <a:avLst/>
          </a:prstGeom>
        </p:spPr>
        <p:txBody>
          <a:bodyPr wrap="square">
            <a:spAutoFit/>
          </a:bodyPr>
          <a:lstStyle/>
          <a:p>
            <a:r>
              <a:rPr lang="tr-TR" sz="2800" dirty="0">
                <a:solidFill>
                  <a:srgbClr val="FF0000"/>
                </a:solidFill>
                <a:latin typeface="Adobe Caslon Pro"/>
              </a:rPr>
              <a:t>HZ. MUHAMMED’İN PEYGAMBERLİĞİ</a:t>
            </a:r>
          </a:p>
          <a:p>
            <a:r>
              <a:rPr lang="tr-TR" sz="2800" dirty="0" smtClean="0">
                <a:latin typeface="Adobe Caslon Pro"/>
              </a:rPr>
              <a:t>İslam, </a:t>
            </a:r>
            <a:r>
              <a:rPr lang="tr-TR" sz="2800" dirty="0">
                <a:latin typeface="Adobe Caslon Pro"/>
              </a:rPr>
              <a:t>insanı insan yapan yüksek ahlaki ve evrensel değerleri </a:t>
            </a:r>
            <a:r>
              <a:rPr lang="tr-TR" sz="2800" dirty="0" smtClean="0">
                <a:latin typeface="Adobe Caslon Pro"/>
              </a:rPr>
              <a:t>insanlara kazandırmak </a:t>
            </a:r>
            <a:r>
              <a:rPr lang="tr-TR" sz="2800" dirty="0">
                <a:latin typeface="Adobe Caslon Pro"/>
              </a:rPr>
              <a:t>için gelmiştir. </a:t>
            </a:r>
            <a:endParaRPr lang="tr-TR" sz="2800" dirty="0" smtClean="0">
              <a:latin typeface="Adobe Caslon Pro"/>
            </a:endParaRPr>
          </a:p>
          <a:p>
            <a:r>
              <a:rPr lang="tr-TR" sz="2800" dirty="0" smtClean="0">
                <a:latin typeface="Adobe Caslon Pro"/>
              </a:rPr>
              <a:t>İslam’ın </a:t>
            </a:r>
            <a:r>
              <a:rPr lang="tr-TR" sz="2800" dirty="0">
                <a:latin typeface="Adobe Caslon Pro"/>
              </a:rPr>
              <a:t>esas hedefi, ahlaklı bireylerden oluşan ahlaklı</a:t>
            </a:r>
          </a:p>
          <a:p>
            <a:r>
              <a:rPr lang="tr-TR" sz="2800" dirty="0">
                <a:latin typeface="Adobe Caslon Pro"/>
              </a:rPr>
              <a:t>toplumları oluşturmaktır. </a:t>
            </a:r>
            <a:endParaRPr lang="tr-TR" sz="2800" dirty="0" smtClean="0">
              <a:latin typeface="Adobe Caslon Pro"/>
            </a:endParaRPr>
          </a:p>
          <a:p>
            <a:r>
              <a:rPr lang="tr-TR" sz="2800" dirty="0" smtClean="0">
                <a:latin typeface="Adobe Caslon Pro"/>
              </a:rPr>
              <a:t>Bu </a:t>
            </a:r>
            <a:r>
              <a:rPr lang="tr-TR" sz="2800" dirty="0">
                <a:latin typeface="Adobe Caslon Pro"/>
              </a:rPr>
              <a:t>dinin tebliğcisi Hz. Muhammed (</a:t>
            </a:r>
            <a:r>
              <a:rPr lang="tr-TR" sz="2800" dirty="0" err="1">
                <a:latin typeface="Adobe Caslon Pro"/>
              </a:rPr>
              <a:t>s.a.v</a:t>
            </a:r>
            <a:r>
              <a:rPr lang="tr-TR" sz="2800" dirty="0">
                <a:latin typeface="Adobe Caslon Pro"/>
              </a:rPr>
              <a:t>.), </a:t>
            </a:r>
            <a:r>
              <a:rPr lang="tr-TR" sz="2800" dirty="0" smtClean="0">
                <a:latin typeface="Adobe Caslon Pro"/>
              </a:rPr>
              <a:t>söz, fiil ve davranışlarıyla insanlık </a:t>
            </a:r>
            <a:r>
              <a:rPr lang="tr-TR" sz="2800" dirty="0">
                <a:latin typeface="Adobe Caslon Pro"/>
              </a:rPr>
              <a:t>için örnekliğini ortaya koymuştur. </a:t>
            </a:r>
            <a:r>
              <a:rPr lang="tr-TR" sz="2800" dirty="0" smtClean="0">
                <a:latin typeface="Adobe Caslon Pro"/>
              </a:rPr>
              <a:t>O insanlık için en güzel örnektir.</a:t>
            </a:r>
          </a:p>
          <a:p>
            <a:r>
              <a:rPr lang="tr-TR" sz="2800" dirty="0" smtClean="0">
                <a:latin typeface="Adobe Caslon Pro"/>
              </a:rPr>
              <a:t>O</a:t>
            </a:r>
            <a:r>
              <a:rPr lang="tr-TR" sz="2800" dirty="0">
                <a:latin typeface="Adobe Caslon Pro"/>
              </a:rPr>
              <a:t>, kendisinin güzel </a:t>
            </a:r>
            <a:r>
              <a:rPr lang="tr-TR" sz="2800" dirty="0" smtClean="0">
                <a:latin typeface="Adobe Caslon Pro"/>
              </a:rPr>
              <a:t>ahlakı tamamlamak </a:t>
            </a:r>
            <a:r>
              <a:rPr lang="tr-TR" sz="2800" dirty="0">
                <a:latin typeface="Adobe Caslon Pro"/>
              </a:rPr>
              <a:t>üzere gönderildiğini bildirmiştir.</a:t>
            </a:r>
          </a:p>
        </p:txBody>
      </p:sp>
    </p:spTree>
    <p:extLst>
      <p:ext uri="{BB962C8B-B14F-4D97-AF65-F5344CB8AC3E}">
        <p14:creationId xmlns:p14="http://schemas.microsoft.com/office/powerpoint/2010/main" val="12425605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09600" y="426720"/>
            <a:ext cx="10744200" cy="4832092"/>
          </a:xfrm>
          <a:prstGeom prst="rect">
            <a:avLst/>
          </a:prstGeom>
        </p:spPr>
        <p:txBody>
          <a:bodyPr wrap="square">
            <a:spAutoFit/>
          </a:bodyPr>
          <a:lstStyle/>
          <a:p>
            <a:r>
              <a:rPr lang="tr-TR" sz="2800" dirty="0">
                <a:latin typeface="Adobe Caslon Pro"/>
              </a:rPr>
              <a:t>Hz. </a:t>
            </a:r>
            <a:r>
              <a:rPr lang="tr-TR" sz="2800" dirty="0" smtClean="0">
                <a:latin typeface="Adobe Caslon Pro"/>
              </a:rPr>
              <a:t>Peygamber’i </a:t>
            </a:r>
            <a:r>
              <a:rPr lang="tr-TR" sz="2800" dirty="0">
                <a:latin typeface="Adobe Caslon Pro"/>
              </a:rPr>
              <a:t>doğru örnek </a:t>
            </a:r>
            <a:r>
              <a:rPr lang="tr-TR" sz="2800" dirty="0" smtClean="0">
                <a:latin typeface="Adobe Caslon Pro"/>
              </a:rPr>
              <a:t>alabilmek için </a:t>
            </a:r>
            <a:r>
              <a:rPr lang="tr-TR" sz="2800" dirty="0">
                <a:latin typeface="Adobe Caslon Pro"/>
              </a:rPr>
              <a:t>onun temsil ettiği evrensel </a:t>
            </a:r>
            <a:r>
              <a:rPr lang="tr-TR" sz="2800" dirty="0" smtClean="0">
                <a:latin typeface="Adobe Caslon Pro"/>
              </a:rPr>
              <a:t>değerlerin </a:t>
            </a:r>
            <a:r>
              <a:rPr lang="tr-TR" sz="2800" dirty="0">
                <a:latin typeface="Adobe Caslon Pro"/>
              </a:rPr>
              <a:t>bütününü anlamak ve günümüzün şartlarına </a:t>
            </a:r>
            <a:r>
              <a:rPr lang="tr-TR" sz="2800" dirty="0" smtClean="0">
                <a:latin typeface="Adobe Caslon Pro"/>
              </a:rPr>
              <a:t>da uyarlayarak </a:t>
            </a:r>
            <a:r>
              <a:rPr lang="tr-TR" sz="2800" dirty="0">
                <a:latin typeface="Adobe Caslon Pro"/>
              </a:rPr>
              <a:t>hayatımıza katmak gerekir. </a:t>
            </a:r>
            <a:endParaRPr lang="tr-TR" sz="2800" dirty="0" smtClean="0">
              <a:latin typeface="Adobe Caslon Pro"/>
            </a:endParaRPr>
          </a:p>
          <a:p>
            <a:r>
              <a:rPr lang="tr-TR" sz="2800" dirty="0" smtClean="0">
                <a:latin typeface="Adobe Caslon Pro"/>
              </a:rPr>
              <a:t>Öte </a:t>
            </a:r>
            <a:r>
              <a:rPr lang="tr-TR" sz="2800" dirty="0">
                <a:latin typeface="Adobe Caslon Pro"/>
              </a:rPr>
              <a:t>taraftan Hz. Muhammed’in son </a:t>
            </a:r>
            <a:r>
              <a:rPr lang="tr-TR" sz="2800" dirty="0" smtClean="0">
                <a:latin typeface="Adobe Caslon Pro"/>
              </a:rPr>
              <a:t>Peygamber oluşu </a:t>
            </a:r>
            <a:r>
              <a:rPr lang="tr-TR" sz="2800" dirty="0">
                <a:latin typeface="Adobe Caslon Pro"/>
              </a:rPr>
              <a:t>(</a:t>
            </a:r>
            <a:r>
              <a:rPr lang="tr-TR" sz="2800" dirty="0" err="1">
                <a:latin typeface="Adobe Caslon Pro"/>
              </a:rPr>
              <a:t>hâtemu’l-enbiyâ</a:t>
            </a:r>
            <a:r>
              <a:rPr lang="tr-TR" sz="2800" dirty="0">
                <a:latin typeface="Adobe Caslon Pro"/>
              </a:rPr>
              <a:t>), Müslümanlara önemli sorumluluklar yüklemektedir. </a:t>
            </a:r>
            <a:endParaRPr lang="tr-TR" sz="2800" dirty="0" smtClean="0">
              <a:latin typeface="Adobe Caslon Pro"/>
            </a:endParaRPr>
          </a:p>
          <a:p>
            <a:r>
              <a:rPr lang="tr-TR" sz="2800" dirty="0" smtClean="0">
                <a:latin typeface="Adobe Caslon Pro"/>
              </a:rPr>
              <a:t>Her şeyden </a:t>
            </a:r>
            <a:r>
              <a:rPr lang="tr-TR" sz="2800" dirty="0">
                <a:latin typeface="Adobe Caslon Pro"/>
              </a:rPr>
              <a:t>önce her Müslüman, Hz. Peygamberin “tebliğ” görevini üstlenmek durumundadır.</a:t>
            </a:r>
          </a:p>
          <a:p>
            <a:r>
              <a:rPr lang="tr-TR" sz="2800" dirty="0">
                <a:latin typeface="Adobe Caslon Pro"/>
              </a:rPr>
              <a:t>Bunun için de İslam’ı vahye uygun olarak </a:t>
            </a:r>
            <a:r>
              <a:rPr lang="tr-TR" sz="2800" dirty="0" smtClean="0">
                <a:latin typeface="Adobe Caslon Pro"/>
              </a:rPr>
              <a:t>bilmesi, </a:t>
            </a:r>
            <a:r>
              <a:rPr lang="tr-TR" sz="2800" dirty="0">
                <a:latin typeface="Adobe Caslon Pro"/>
              </a:rPr>
              <a:t>anlaması </a:t>
            </a:r>
            <a:r>
              <a:rPr lang="tr-TR" sz="2800" dirty="0" smtClean="0">
                <a:latin typeface="Adobe Caslon Pro"/>
              </a:rPr>
              <a:t>ve o doğrultuda yaşaması gereklidir.</a:t>
            </a:r>
          </a:p>
          <a:p>
            <a:r>
              <a:rPr lang="tr-TR" sz="2800" dirty="0" smtClean="0">
                <a:latin typeface="Adobe Caslon Pro"/>
              </a:rPr>
              <a:t>Hz. Peygamber’in en büyük mucizesi Kur’an-ı Kerim’dir. Ayrıca rivayetlerde ona çeşitli hissi ve haberi mucizeler nispet edilir.</a:t>
            </a:r>
            <a:endParaRPr lang="tr-TR" sz="2800" dirty="0">
              <a:latin typeface="Adobe Caslon Pro"/>
            </a:endParaRPr>
          </a:p>
        </p:txBody>
      </p:sp>
    </p:spTree>
    <p:extLst>
      <p:ext uri="{BB962C8B-B14F-4D97-AF65-F5344CB8AC3E}">
        <p14:creationId xmlns:p14="http://schemas.microsoft.com/office/powerpoint/2010/main" val="30401638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66057" y="452846"/>
            <a:ext cx="10424160" cy="4401205"/>
          </a:xfrm>
          <a:prstGeom prst="rect">
            <a:avLst/>
          </a:prstGeom>
        </p:spPr>
        <p:txBody>
          <a:bodyPr wrap="square">
            <a:spAutoFit/>
          </a:bodyPr>
          <a:lstStyle/>
          <a:p>
            <a:pPr algn="ctr"/>
            <a:r>
              <a:rPr lang="tr-TR" sz="2800" dirty="0" smtClean="0">
                <a:solidFill>
                  <a:srgbClr val="FF0000"/>
                </a:solidFill>
                <a:latin typeface="Adobe Caslon Pro"/>
              </a:rPr>
              <a:t>AHİRET HAYATI</a:t>
            </a:r>
            <a:endParaRPr lang="tr-TR" sz="2800" dirty="0">
              <a:solidFill>
                <a:srgbClr val="FF0000"/>
              </a:solidFill>
              <a:latin typeface="Adobe Caslon Pro"/>
            </a:endParaRPr>
          </a:p>
          <a:p>
            <a:r>
              <a:rPr lang="tr-TR" sz="2800" dirty="0" smtClean="0">
                <a:solidFill>
                  <a:srgbClr val="FF0000"/>
                </a:solidFill>
                <a:latin typeface="Adobe Caslon Pro"/>
              </a:rPr>
              <a:t>HAYAT</a:t>
            </a:r>
            <a:endParaRPr lang="tr-TR" sz="2800" dirty="0">
              <a:solidFill>
                <a:srgbClr val="FF0000"/>
              </a:solidFill>
              <a:latin typeface="Adobe Caslon Pro"/>
            </a:endParaRPr>
          </a:p>
          <a:p>
            <a:r>
              <a:rPr lang="tr-TR" sz="2800" dirty="0">
                <a:latin typeface="Adobe Caslon Pro"/>
              </a:rPr>
              <a:t>Kâinat hakkındaki malumatımız zerreden küreye her şeyin düzenlenmiş ve </a:t>
            </a:r>
            <a:r>
              <a:rPr lang="tr-TR" sz="2800" dirty="0" smtClean="0">
                <a:latin typeface="Adobe Caslon Pro"/>
              </a:rPr>
              <a:t>planlanmış olduğunu </a:t>
            </a:r>
            <a:r>
              <a:rPr lang="tr-TR" sz="2800" dirty="0">
                <a:latin typeface="Adobe Caslon Pro"/>
              </a:rPr>
              <a:t>gösterir. </a:t>
            </a:r>
            <a:endParaRPr lang="tr-TR" sz="2800" dirty="0" smtClean="0">
              <a:latin typeface="Adobe Caslon Pro"/>
            </a:endParaRPr>
          </a:p>
          <a:p>
            <a:r>
              <a:rPr lang="tr-TR" sz="2800" dirty="0" smtClean="0">
                <a:latin typeface="Adobe Caslon Pro"/>
              </a:rPr>
              <a:t>Bu </a:t>
            </a:r>
            <a:r>
              <a:rPr lang="tr-TR" sz="2800" dirty="0">
                <a:latin typeface="Adobe Caslon Pro"/>
              </a:rPr>
              <a:t>ise yaratılışın ve hayatın gereksiz değil bir amacı olduğuna </a:t>
            </a:r>
            <a:r>
              <a:rPr lang="tr-TR" sz="2800" dirty="0" smtClean="0">
                <a:latin typeface="Adobe Caslon Pro"/>
              </a:rPr>
              <a:t>işaret eder</a:t>
            </a:r>
            <a:r>
              <a:rPr lang="tr-TR" sz="2800" dirty="0">
                <a:latin typeface="Adobe Caslon Pro"/>
              </a:rPr>
              <a:t>. </a:t>
            </a:r>
            <a:endParaRPr lang="tr-TR" sz="2800" dirty="0" smtClean="0">
              <a:latin typeface="Adobe Caslon Pro"/>
            </a:endParaRPr>
          </a:p>
          <a:p>
            <a:r>
              <a:rPr lang="tr-TR" sz="2800" dirty="0" smtClean="0">
                <a:latin typeface="Adobe Caslon Pro"/>
              </a:rPr>
              <a:t>Dünya </a:t>
            </a:r>
            <a:r>
              <a:rPr lang="tr-TR" sz="2800" dirty="0">
                <a:latin typeface="Adobe Caslon Pro"/>
              </a:rPr>
              <a:t>hayatının gayesi ve insana hayat verilmesindeki amaç </a:t>
            </a:r>
            <a:r>
              <a:rPr lang="tr-TR" sz="2800" dirty="0" smtClean="0">
                <a:latin typeface="Adobe Caslon Pro"/>
              </a:rPr>
              <a:t>Kur’an’da izah edilmiştir</a:t>
            </a:r>
            <a:r>
              <a:rPr lang="tr-TR" sz="2800" dirty="0">
                <a:latin typeface="Adobe Caslon Pro"/>
              </a:rPr>
              <a:t>. Şöyle ki; </a:t>
            </a:r>
            <a:endParaRPr lang="tr-TR" sz="2800" dirty="0" smtClean="0">
              <a:latin typeface="Adobe Caslon Pro"/>
            </a:endParaRPr>
          </a:p>
          <a:p>
            <a:r>
              <a:rPr lang="tr-TR" sz="2800" dirty="0" smtClean="0">
                <a:latin typeface="Adobe Caslon Pro"/>
              </a:rPr>
              <a:t>“</a:t>
            </a:r>
            <a:r>
              <a:rPr lang="tr-TR" sz="2800" dirty="0">
                <a:solidFill>
                  <a:srgbClr val="7030A0"/>
                </a:solidFill>
                <a:latin typeface="Adobe Caslon Pro"/>
              </a:rPr>
              <a:t>Ben cinleri ve insanları ancak beni tanıyıp kulluk etsinler </a:t>
            </a:r>
            <a:r>
              <a:rPr lang="tr-TR" sz="2800" dirty="0" smtClean="0">
                <a:solidFill>
                  <a:srgbClr val="7030A0"/>
                </a:solidFill>
                <a:latin typeface="Adobe Caslon Pro"/>
              </a:rPr>
              <a:t>diye yarattım</a:t>
            </a:r>
            <a:r>
              <a:rPr lang="tr-TR" sz="2800" dirty="0">
                <a:solidFill>
                  <a:srgbClr val="7030A0"/>
                </a:solidFill>
                <a:latin typeface="Adobe Caslon Pro"/>
              </a:rPr>
              <a:t>.” (</a:t>
            </a:r>
            <a:r>
              <a:rPr lang="tr-TR" sz="2800" dirty="0" err="1" smtClean="0">
                <a:solidFill>
                  <a:srgbClr val="7030A0"/>
                </a:solidFill>
                <a:latin typeface="Adobe Caslon Pro"/>
              </a:rPr>
              <a:t>Zâriyât</a:t>
            </a:r>
            <a:r>
              <a:rPr lang="tr-TR" sz="2800" dirty="0" smtClean="0">
                <a:solidFill>
                  <a:srgbClr val="7030A0"/>
                </a:solidFill>
                <a:latin typeface="Adobe Caslon Pro"/>
              </a:rPr>
              <a:t>, 51/56</a:t>
            </a:r>
            <a:r>
              <a:rPr lang="tr-TR" sz="2800" dirty="0">
                <a:solidFill>
                  <a:srgbClr val="7030A0"/>
                </a:solidFill>
                <a:latin typeface="Adobe Caslon Pro"/>
              </a:rPr>
              <a:t>);</a:t>
            </a:r>
          </a:p>
        </p:txBody>
      </p:sp>
    </p:spTree>
    <p:extLst>
      <p:ext uri="{BB962C8B-B14F-4D97-AF65-F5344CB8AC3E}">
        <p14:creationId xmlns:p14="http://schemas.microsoft.com/office/powerpoint/2010/main" val="28913312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809897"/>
            <a:ext cx="9760131" cy="3539430"/>
          </a:xfrm>
          <a:prstGeom prst="rect">
            <a:avLst/>
          </a:prstGeom>
        </p:spPr>
        <p:txBody>
          <a:bodyPr wrap="square">
            <a:spAutoFit/>
          </a:bodyPr>
          <a:lstStyle/>
          <a:p>
            <a:pPr algn="ctr"/>
            <a:r>
              <a:rPr lang="tr-TR" sz="3200" dirty="0">
                <a:latin typeface="Adobe Caslon Pro"/>
              </a:rPr>
              <a:t>“</a:t>
            </a:r>
            <a:r>
              <a:rPr lang="tr-TR" sz="3200" dirty="0">
                <a:solidFill>
                  <a:srgbClr val="7030A0"/>
                </a:solidFill>
                <a:latin typeface="Adobe Caslon Pro"/>
              </a:rPr>
              <a:t>O, amel (davranış ve eylem) bakımından hanginizin daha </a:t>
            </a:r>
            <a:r>
              <a:rPr lang="tr-TR" sz="3200" dirty="0" smtClean="0">
                <a:solidFill>
                  <a:srgbClr val="7030A0"/>
                </a:solidFill>
                <a:latin typeface="Adobe Caslon Pro"/>
              </a:rPr>
              <a:t>iyi (ve </a:t>
            </a:r>
            <a:r>
              <a:rPr lang="tr-TR" sz="3200" dirty="0">
                <a:solidFill>
                  <a:srgbClr val="7030A0"/>
                </a:solidFill>
                <a:latin typeface="Adobe Caslon Pro"/>
              </a:rPr>
              <a:t>güzel) olacağını denemek için ölümü ve hayatı yarattı. O, üstün ve güçlü olandır,</a:t>
            </a:r>
          </a:p>
          <a:p>
            <a:pPr algn="ctr"/>
            <a:r>
              <a:rPr lang="tr-TR" sz="3200" dirty="0">
                <a:solidFill>
                  <a:srgbClr val="7030A0"/>
                </a:solidFill>
                <a:latin typeface="Adobe Caslon Pro"/>
              </a:rPr>
              <a:t>çok bağışlayandır.” (</a:t>
            </a:r>
            <a:r>
              <a:rPr lang="tr-TR" sz="3200" dirty="0" smtClean="0">
                <a:solidFill>
                  <a:srgbClr val="7030A0"/>
                </a:solidFill>
                <a:latin typeface="Adobe Caslon Pro"/>
              </a:rPr>
              <a:t>Mülk,67/2</a:t>
            </a:r>
            <a:r>
              <a:rPr lang="tr-TR" sz="3200" dirty="0">
                <a:solidFill>
                  <a:srgbClr val="7030A0"/>
                </a:solidFill>
                <a:latin typeface="Adobe Caslon Pro"/>
              </a:rPr>
              <a:t>). </a:t>
            </a:r>
            <a:endParaRPr lang="tr-TR" sz="3200" dirty="0" smtClean="0">
              <a:solidFill>
                <a:srgbClr val="7030A0"/>
              </a:solidFill>
              <a:latin typeface="Adobe Caslon Pro"/>
            </a:endParaRPr>
          </a:p>
          <a:p>
            <a:pPr algn="ctr"/>
            <a:endParaRPr lang="tr-TR" sz="3200" dirty="0" smtClean="0">
              <a:solidFill>
                <a:srgbClr val="7030A0"/>
              </a:solidFill>
              <a:latin typeface="Adobe Caslon Pro"/>
            </a:endParaRPr>
          </a:p>
          <a:p>
            <a:r>
              <a:rPr lang="tr-TR" sz="3200" dirty="0" smtClean="0">
                <a:latin typeface="Adobe Caslon Pro"/>
              </a:rPr>
              <a:t>	Dolayısıyla </a:t>
            </a:r>
            <a:r>
              <a:rPr lang="tr-TR" sz="3200" dirty="0">
                <a:latin typeface="Adobe Caslon Pro"/>
              </a:rPr>
              <a:t>dünya hayatı geçici olduğundan asıl </a:t>
            </a:r>
            <a:r>
              <a:rPr lang="tr-TR" sz="3200" dirty="0" smtClean="0">
                <a:latin typeface="Adobe Caslon Pro"/>
              </a:rPr>
              <a:t>amaç ahiret </a:t>
            </a:r>
            <a:r>
              <a:rPr lang="tr-TR" sz="3200" dirty="0">
                <a:latin typeface="Adobe Caslon Pro"/>
              </a:rPr>
              <a:t>hayatını kazanmak olmalıdır.</a:t>
            </a:r>
          </a:p>
        </p:txBody>
      </p:sp>
    </p:spTree>
    <p:extLst>
      <p:ext uri="{BB962C8B-B14F-4D97-AF65-F5344CB8AC3E}">
        <p14:creationId xmlns:p14="http://schemas.microsoft.com/office/powerpoint/2010/main" val="36927376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8708"/>
            <a:ext cx="12192000" cy="6858001"/>
          </a:xfrm>
        </p:spPr>
      </p:pic>
      <p:sp>
        <p:nvSpPr>
          <p:cNvPr id="3" name="Dikdörtgen 2"/>
          <p:cNvSpPr/>
          <p:nvPr/>
        </p:nvSpPr>
        <p:spPr>
          <a:xfrm>
            <a:off x="1027611" y="548641"/>
            <a:ext cx="10249989" cy="3970318"/>
          </a:xfrm>
          <a:prstGeom prst="rect">
            <a:avLst/>
          </a:prstGeom>
        </p:spPr>
        <p:txBody>
          <a:bodyPr wrap="square">
            <a:spAutoFit/>
          </a:bodyPr>
          <a:lstStyle/>
          <a:p>
            <a:r>
              <a:rPr lang="tr-TR" sz="2800" dirty="0" smtClean="0">
                <a:solidFill>
                  <a:srgbClr val="FF0000"/>
                </a:solidFill>
                <a:latin typeface="Adobe Caslon Pro"/>
              </a:rPr>
              <a:t>NOT:</a:t>
            </a:r>
          </a:p>
          <a:p>
            <a:r>
              <a:rPr lang="tr-TR" sz="2800" dirty="0" smtClean="0">
                <a:latin typeface="Adobe Caslon Pro"/>
              </a:rPr>
              <a:t>İmam </a:t>
            </a:r>
            <a:r>
              <a:rPr lang="tr-TR" sz="2800" dirty="0">
                <a:latin typeface="Adobe Caslon Pro"/>
              </a:rPr>
              <a:t>Gazali’ye </a:t>
            </a:r>
            <a:r>
              <a:rPr lang="tr-TR" sz="2800" dirty="0" smtClean="0">
                <a:latin typeface="Adobe Caslon Pro"/>
              </a:rPr>
              <a:t>göre:</a:t>
            </a:r>
          </a:p>
          <a:p>
            <a:r>
              <a:rPr lang="tr-TR" sz="2800" dirty="0">
                <a:latin typeface="Adobe Caslon Pro"/>
              </a:rPr>
              <a:t>İ</a:t>
            </a:r>
            <a:r>
              <a:rPr lang="tr-TR" sz="2800" dirty="0" smtClean="0">
                <a:latin typeface="Adobe Caslon Pro"/>
              </a:rPr>
              <a:t>nsanlar</a:t>
            </a:r>
            <a:r>
              <a:rPr lang="tr-TR" sz="2800" dirty="0">
                <a:latin typeface="Adobe Caslon Pro"/>
              </a:rPr>
              <a:t>, hayatın ve yaratılış gayesinin amacını idrak </a:t>
            </a:r>
            <a:r>
              <a:rPr lang="tr-TR" sz="2800" dirty="0" smtClean="0">
                <a:latin typeface="Adobe Caslon Pro"/>
              </a:rPr>
              <a:t>düzeylerine bağlı </a:t>
            </a:r>
            <a:r>
              <a:rPr lang="tr-TR" sz="2800" dirty="0">
                <a:latin typeface="Adobe Caslon Pro"/>
              </a:rPr>
              <a:t>olarak dünya hayatında şu dört gruba ayrılır:</a:t>
            </a:r>
          </a:p>
          <a:p>
            <a:r>
              <a:rPr lang="tr-TR" sz="2800" dirty="0" smtClean="0">
                <a:latin typeface="Adobe Caslon Pro"/>
              </a:rPr>
              <a:t>1. </a:t>
            </a:r>
            <a:r>
              <a:rPr lang="tr-TR" sz="2800" dirty="0">
                <a:latin typeface="Adobe Caslon Pro"/>
              </a:rPr>
              <a:t>Hayatın geçici olduğunu unutarak dünyaya dalmış ve hayatı sadece zevk ve </a:t>
            </a:r>
            <a:r>
              <a:rPr lang="tr-TR" sz="2800" dirty="0" smtClean="0">
                <a:latin typeface="Adobe Caslon Pro"/>
              </a:rPr>
              <a:t>eğlenceden ibaret </a:t>
            </a:r>
            <a:r>
              <a:rPr lang="tr-TR" sz="2800" dirty="0">
                <a:latin typeface="Adobe Caslon Pro"/>
              </a:rPr>
              <a:t>zannedenler,</a:t>
            </a:r>
          </a:p>
          <a:p>
            <a:r>
              <a:rPr lang="tr-TR" sz="2800" dirty="0" smtClean="0">
                <a:latin typeface="Adobe Caslon Pro"/>
              </a:rPr>
              <a:t>2. </a:t>
            </a:r>
            <a:r>
              <a:rPr lang="tr-TR" sz="2800" dirty="0">
                <a:latin typeface="Adobe Caslon Pro"/>
              </a:rPr>
              <a:t>Hatalarının farkında olan ve tövbe ile Allaha yönelmeye çalışanlar,</a:t>
            </a:r>
          </a:p>
          <a:p>
            <a:r>
              <a:rPr lang="tr-TR" sz="2800" dirty="0" smtClean="0">
                <a:latin typeface="Adobe Caslon Pro"/>
              </a:rPr>
              <a:t>3. Allah’ı </a:t>
            </a:r>
            <a:r>
              <a:rPr lang="tr-TR" sz="2800" dirty="0">
                <a:latin typeface="Adobe Caslon Pro"/>
              </a:rPr>
              <a:t>tanıyan ve </a:t>
            </a:r>
            <a:r>
              <a:rPr lang="tr-TR" sz="2800" dirty="0" smtClean="0">
                <a:latin typeface="Adobe Caslon Pro"/>
              </a:rPr>
              <a:t>O’na </a:t>
            </a:r>
            <a:r>
              <a:rPr lang="tr-TR" sz="2800" dirty="0">
                <a:latin typeface="Adobe Caslon Pro"/>
              </a:rPr>
              <a:t>aşkla bağlananlar,</a:t>
            </a:r>
          </a:p>
          <a:p>
            <a:r>
              <a:rPr lang="tr-TR" sz="2800" dirty="0" smtClean="0">
                <a:latin typeface="Adobe Caslon Pro"/>
              </a:rPr>
              <a:t>4. Derece </a:t>
            </a:r>
            <a:r>
              <a:rPr lang="tr-TR" sz="2800" dirty="0">
                <a:latin typeface="Adobe Caslon Pro"/>
              </a:rPr>
              <a:t>ve irfan yönünden en üst makama erişenler..</a:t>
            </a:r>
          </a:p>
        </p:txBody>
      </p:sp>
    </p:spTree>
    <p:extLst>
      <p:ext uri="{BB962C8B-B14F-4D97-AF65-F5344CB8AC3E}">
        <p14:creationId xmlns:p14="http://schemas.microsoft.com/office/powerpoint/2010/main" val="2754769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236617" y="931817"/>
            <a:ext cx="8839200" cy="4031873"/>
          </a:xfrm>
          <a:prstGeom prst="rect">
            <a:avLst/>
          </a:prstGeom>
        </p:spPr>
        <p:txBody>
          <a:bodyPr wrap="square">
            <a:spAutoFit/>
          </a:bodyPr>
          <a:lstStyle/>
          <a:p>
            <a:r>
              <a:rPr lang="tr-TR" sz="3200" dirty="0">
                <a:latin typeface="Adobe Caslon Pro" panose="0205050205050A020403"/>
              </a:rPr>
              <a:t>Kuran’da, Allah’ın evrende yarattığı her şeye ayet denmiştir. </a:t>
            </a:r>
            <a:endParaRPr lang="tr-TR" sz="3200" dirty="0" smtClean="0">
              <a:latin typeface="Adobe Caslon Pro" panose="0205050205050A020403"/>
            </a:endParaRPr>
          </a:p>
          <a:p>
            <a:endParaRPr lang="tr-TR" sz="3200" dirty="0" smtClean="0">
              <a:latin typeface="Adobe Caslon Pro" panose="0205050205050A020403"/>
            </a:endParaRPr>
          </a:p>
          <a:p>
            <a:r>
              <a:rPr lang="tr-TR" sz="3200" dirty="0" smtClean="0">
                <a:latin typeface="Adobe Caslon Pro" panose="0205050205050A020403"/>
              </a:rPr>
              <a:t>“</a:t>
            </a:r>
            <a:r>
              <a:rPr lang="tr-TR" sz="3200" dirty="0">
                <a:solidFill>
                  <a:srgbClr val="002060"/>
                </a:solidFill>
                <a:latin typeface="Adobe Caslon Pro" panose="0205050205050A020403"/>
              </a:rPr>
              <a:t>Semalarda ve yeryüzünde </a:t>
            </a:r>
            <a:r>
              <a:rPr lang="tr-TR" sz="3200" dirty="0" smtClean="0">
                <a:solidFill>
                  <a:srgbClr val="002060"/>
                </a:solidFill>
                <a:latin typeface="Adobe Caslon Pro" panose="0205050205050A020403"/>
              </a:rPr>
              <a:t>nice </a:t>
            </a:r>
            <a:r>
              <a:rPr lang="tr-TR" sz="3200" dirty="0" err="1" smtClean="0">
                <a:solidFill>
                  <a:srgbClr val="002060"/>
                </a:solidFill>
                <a:latin typeface="Adobe Caslon Pro" panose="0205050205050A020403"/>
              </a:rPr>
              <a:t>âyet</a:t>
            </a:r>
            <a:r>
              <a:rPr lang="tr-TR" sz="3200" dirty="0" smtClean="0">
                <a:solidFill>
                  <a:srgbClr val="002060"/>
                </a:solidFill>
                <a:latin typeface="Adobe Caslon Pro" panose="0205050205050A020403"/>
              </a:rPr>
              <a:t> </a:t>
            </a:r>
            <a:r>
              <a:rPr lang="tr-TR" sz="3200" dirty="0">
                <a:solidFill>
                  <a:srgbClr val="002060"/>
                </a:solidFill>
                <a:latin typeface="Adobe Caslon Pro" panose="0205050205050A020403"/>
              </a:rPr>
              <a:t>(delil) vardır. Ve onlar, ondan (o delilden) yüz çevirerek yanından geçerler. Onların çoğu,</a:t>
            </a:r>
          </a:p>
          <a:p>
            <a:r>
              <a:rPr lang="tr-TR" sz="3200" dirty="0">
                <a:solidFill>
                  <a:srgbClr val="002060"/>
                </a:solidFill>
                <a:latin typeface="Adobe Caslon Pro" panose="0205050205050A020403"/>
              </a:rPr>
              <a:t>şirk koşmadan Allah’a inanmazlar.” </a:t>
            </a:r>
            <a:endParaRPr lang="tr-TR" sz="3200" dirty="0" smtClean="0">
              <a:solidFill>
                <a:srgbClr val="002060"/>
              </a:solidFill>
              <a:latin typeface="Adobe Caslon Pro" panose="0205050205050A020403"/>
            </a:endParaRPr>
          </a:p>
          <a:p>
            <a:r>
              <a:rPr lang="tr-TR" sz="3200" dirty="0">
                <a:latin typeface="Adobe Caslon Pro" panose="0205050205050A020403"/>
              </a:rPr>
              <a:t>	</a:t>
            </a:r>
            <a:r>
              <a:rPr lang="tr-TR" sz="3200" dirty="0" smtClean="0">
                <a:latin typeface="Adobe Caslon Pro" panose="0205050205050A020403"/>
              </a:rPr>
              <a:t>			(</a:t>
            </a:r>
            <a:r>
              <a:rPr lang="tr-TR" sz="3200" dirty="0">
                <a:latin typeface="Adobe Caslon Pro" panose="0205050205050A020403"/>
              </a:rPr>
              <a:t>Yusuf suresi, 105/6)</a:t>
            </a:r>
          </a:p>
        </p:txBody>
      </p:sp>
    </p:spTree>
    <p:extLst>
      <p:ext uri="{BB962C8B-B14F-4D97-AF65-F5344CB8AC3E}">
        <p14:creationId xmlns:p14="http://schemas.microsoft.com/office/powerpoint/2010/main" val="27896649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74765" y="505097"/>
            <a:ext cx="11077303" cy="4401205"/>
          </a:xfrm>
          <a:prstGeom prst="rect">
            <a:avLst/>
          </a:prstGeom>
        </p:spPr>
        <p:txBody>
          <a:bodyPr wrap="square">
            <a:spAutoFit/>
          </a:bodyPr>
          <a:lstStyle/>
          <a:p>
            <a:r>
              <a:rPr lang="tr-TR" sz="2800" dirty="0" smtClean="0">
                <a:solidFill>
                  <a:srgbClr val="FF0000"/>
                </a:solidFill>
                <a:latin typeface="Adobe Caslon Pro"/>
              </a:rPr>
              <a:t>ÖLÜM</a:t>
            </a:r>
            <a:endParaRPr lang="tr-TR" sz="2800" dirty="0">
              <a:solidFill>
                <a:srgbClr val="FF0000"/>
              </a:solidFill>
              <a:latin typeface="Adobe Caslon Pro"/>
            </a:endParaRPr>
          </a:p>
          <a:p>
            <a:r>
              <a:rPr lang="tr-TR" sz="2800" dirty="0">
                <a:latin typeface="Adobe Caslon Pro"/>
              </a:rPr>
              <a:t>Hayatın doğal bir gerçeği olan ölüm, varlığı kimse tarafından reddedilemeyen </a:t>
            </a:r>
            <a:r>
              <a:rPr lang="tr-TR" sz="2800" dirty="0" smtClean="0">
                <a:latin typeface="Adobe Caslon Pro"/>
              </a:rPr>
              <a:t>bir olgudur</a:t>
            </a:r>
            <a:r>
              <a:rPr lang="tr-TR" sz="2800" dirty="0">
                <a:latin typeface="Adobe Caslon Pro"/>
              </a:rPr>
              <a:t>. Bu hakikati Rabbimiz </a:t>
            </a:r>
            <a:r>
              <a:rPr lang="tr-TR" sz="2800" dirty="0" smtClean="0">
                <a:latin typeface="Adobe Caslon Pro"/>
              </a:rPr>
              <a:t>Kur’an-ı Kerim’de </a:t>
            </a:r>
            <a:r>
              <a:rPr lang="tr-TR" sz="2800" dirty="0">
                <a:solidFill>
                  <a:srgbClr val="7030A0"/>
                </a:solidFill>
                <a:latin typeface="Adobe Caslon Pro"/>
              </a:rPr>
              <a:t>“Her can ölümü tadacaktır…” (</a:t>
            </a:r>
            <a:r>
              <a:rPr lang="tr-TR" sz="2800" dirty="0" err="1" smtClean="0">
                <a:solidFill>
                  <a:srgbClr val="7030A0"/>
                </a:solidFill>
                <a:latin typeface="Adobe Caslon Pro"/>
              </a:rPr>
              <a:t>Enbiyâ</a:t>
            </a:r>
            <a:r>
              <a:rPr lang="tr-TR" sz="2800" dirty="0" smtClean="0">
                <a:solidFill>
                  <a:srgbClr val="7030A0"/>
                </a:solidFill>
                <a:latin typeface="Adobe Caslon Pro"/>
              </a:rPr>
              <a:t>, 21/35</a:t>
            </a:r>
            <a:r>
              <a:rPr lang="tr-TR" sz="2800" dirty="0">
                <a:solidFill>
                  <a:srgbClr val="7030A0"/>
                </a:solidFill>
                <a:latin typeface="Adobe Caslon Pro"/>
              </a:rPr>
              <a:t>)</a:t>
            </a:r>
          </a:p>
          <a:p>
            <a:r>
              <a:rPr lang="tr-TR" sz="2800" dirty="0">
                <a:latin typeface="Adobe Caslon Pro"/>
              </a:rPr>
              <a:t>ifadesinde olduğu gibi pek çok yerde zikretmektedir. </a:t>
            </a:r>
            <a:endParaRPr lang="tr-TR" sz="2800" dirty="0" smtClean="0">
              <a:latin typeface="Adobe Caslon Pro"/>
            </a:endParaRPr>
          </a:p>
          <a:p>
            <a:r>
              <a:rPr lang="tr-TR" sz="2800" dirty="0" smtClean="0">
                <a:latin typeface="Adobe Caslon Pro"/>
              </a:rPr>
              <a:t>Çoğu </a:t>
            </a:r>
            <a:r>
              <a:rPr lang="tr-TR" sz="2800" dirty="0">
                <a:latin typeface="Adobe Caslon Pro"/>
              </a:rPr>
              <a:t>kimse ya öldükten </a:t>
            </a:r>
            <a:r>
              <a:rPr lang="tr-TR" sz="2800" dirty="0" smtClean="0">
                <a:latin typeface="Adobe Caslon Pro"/>
              </a:rPr>
              <a:t>sonra ebediyen </a:t>
            </a:r>
            <a:r>
              <a:rPr lang="tr-TR" sz="2800" dirty="0">
                <a:latin typeface="Adobe Caslon Pro"/>
              </a:rPr>
              <a:t>yok olacağı endişesi veya sahip olduğu şeyleri kaybetme kaygısından </a:t>
            </a:r>
            <a:r>
              <a:rPr lang="tr-TR" sz="2800" dirty="0" smtClean="0">
                <a:latin typeface="Adobe Caslon Pro"/>
              </a:rPr>
              <a:t>dolayı ölümden </a:t>
            </a:r>
            <a:r>
              <a:rPr lang="tr-TR" sz="2800" dirty="0">
                <a:latin typeface="Adobe Caslon Pro"/>
              </a:rPr>
              <a:t>korkmaktadır. </a:t>
            </a:r>
            <a:endParaRPr lang="tr-TR" sz="2800" dirty="0" smtClean="0">
              <a:latin typeface="Adobe Caslon Pro"/>
            </a:endParaRPr>
          </a:p>
          <a:p>
            <a:r>
              <a:rPr lang="tr-TR" sz="2800" dirty="0" smtClean="0">
                <a:latin typeface="Adobe Caslon Pro"/>
              </a:rPr>
              <a:t>Ahiret </a:t>
            </a:r>
            <a:r>
              <a:rPr lang="tr-TR" sz="2800" dirty="0">
                <a:latin typeface="Adobe Caslon Pro"/>
              </a:rPr>
              <a:t>hayatı ise tüm bu endişeleri giderir. İnsanın ölüm</a:t>
            </a:r>
          </a:p>
          <a:p>
            <a:r>
              <a:rPr lang="tr-TR" sz="2800" dirty="0">
                <a:latin typeface="Adobe Caslon Pro"/>
              </a:rPr>
              <a:t>hakikatini yok sayarak yaşaması mümkün olmadığına göre dünyada mutlu ve </a:t>
            </a:r>
            <a:r>
              <a:rPr lang="tr-TR" sz="2800" dirty="0" smtClean="0">
                <a:latin typeface="Adobe Caslon Pro"/>
              </a:rPr>
              <a:t>doğru hareket </a:t>
            </a:r>
            <a:r>
              <a:rPr lang="tr-TR" sz="2800" dirty="0">
                <a:latin typeface="Adobe Caslon Pro"/>
              </a:rPr>
              <a:t>etmesi için ahiret hayatını kabul etmesi gerekir.</a:t>
            </a:r>
          </a:p>
        </p:txBody>
      </p:sp>
    </p:spTree>
    <p:extLst>
      <p:ext uri="{BB962C8B-B14F-4D97-AF65-F5344CB8AC3E}">
        <p14:creationId xmlns:p14="http://schemas.microsoft.com/office/powerpoint/2010/main" val="1027577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48937" y="644434"/>
            <a:ext cx="10485120" cy="3539430"/>
          </a:xfrm>
          <a:prstGeom prst="rect">
            <a:avLst/>
          </a:prstGeom>
        </p:spPr>
        <p:txBody>
          <a:bodyPr wrap="square">
            <a:spAutoFit/>
          </a:bodyPr>
          <a:lstStyle/>
          <a:p>
            <a:r>
              <a:rPr lang="tr-TR" sz="2800" dirty="0">
                <a:solidFill>
                  <a:srgbClr val="FF0000"/>
                </a:solidFill>
                <a:latin typeface="Adobe Caslon Pro"/>
              </a:rPr>
              <a:t>ÖLÜMDEN SONRA DİRİLME</a:t>
            </a:r>
          </a:p>
          <a:p>
            <a:r>
              <a:rPr lang="tr-TR" sz="2800" i="1" u="sng" dirty="0" err="1">
                <a:solidFill>
                  <a:srgbClr val="FF0000"/>
                </a:solidFill>
                <a:latin typeface="Adobe Caslon Pro"/>
              </a:rPr>
              <a:t>Ba’s</a:t>
            </a:r>
            <a:r>
              <a:rPr lang="tr-TR" sz="2800" dirty="0">
                <a:latin typeface="Adobe Caslon Pro"/>
              </a:rPr>
              <a:t> terim olarak “Allah’ın ahiret hayatını başlatmak üzere kıyamet </a:t>
            </a:r>
            <a:r>
              <a:rPr lang="tr-TR" sz="2800" dirty="0" smtClean="0">
                <a:latin typeface="Adobe Caslon Pro"/>
              </a:rPr>
              <a:t>gününde ölüleri </a:t>
            </a:r>
            <a:r>
              <a:rPr lang="tr-TR" sz="2800" dirty="0">
                <a:latin typeface="Adobe Caslon Pro"/>
              </a:rPr>
              <a:t>yeniden diriltmesi ve kabirlerinden çıkararak hayata döndürmesi” </a:t>
            </a:r>
            <a:r>
              <a:rPr lang="tr-TR" sz="2800" dirty="0" smtClean="0">
                <a:latin typeface="Adobe Caslon Pro"/>
              </a:rPr>
              <a:t>anlamına gelir</a:t>
            </a:r>
            <a:r>
              <a:rPr lang="tr-TR" sz="2800" dirty="0">
                <a:latin typeface="Adobe Caslon Pro"/>
              </a:rPr>
              <a:t>. </a:t>
            </a:r>
            <a:endParaRPr lang="tr-TR" sz="2800" dirty="0" smtClean="0">
              <a:latin typeface="Adobe Caslon Pro"/>
            </a:endParaRPr>
          </a:p>
          <a:p>
            <a:r>
              <a:rPr lang="tr-TR" sz="2800" dirty="0" smtClean="0">
                <a:latin typeface="Adobe Caslon Pro"/>
              </a:rPr>
              <a:t>Ahiret </a:t>
            </a:r>
            <a:r>
              <a:rPr lang="tr-TR" sz="2800" dirty="0">
                <a:latin typeface="Adobe Caslon Pro"/>
              </a:rPr>
              <a:t>hayatının mahiyeti ve ahiretteki durumlar, duyular ötesi ve </a:t>
            </a:r>
            <a:r>
              <a:rPr lang="tr-TR" sz="2800" dirty="0" err="1" smtClean="0">
                <a:latin typeface="Adobe Caslon Pro"/>
              </a:rPr>
              <a:t>gayb’a</a:t>
            </a:r>
            <a:r>
              <a:rPr lang="tr-TR" sz="2800" dirty="0" smtClean="0">
                <a:latin typeface="Adobe Caslon Pro"/>
              </a:rPr>
              <a:t> </a:t>
            </a:r>
            <a:r>
              <a:rPr lang="tr-TR" sz="2800" dirty="0" smtClean="0">
                <a:latin typeface="Adobe Caslon Pro"/>
              </a:rPr>
              <a:t>ait </a:t>
            </a:r>
            <a:r>
              <a:rPr lang="tr-TR" sz="2800" dirty="0">
                <a:latin typeface="Adobe Caslon Pro"/>
              </a:rPr>
              <a:t>konular olduğu için, gözlem ve deneye dayanan pozitif bilimlerle ve </a:t>
            </a:r>
            <a:r>
              <a:rPr lang="tr-TR" sz="2800" dirty="0" smtClean="0">
                <a:latin typeface="Adobe Caslon Pro"/>
              </a:rPr>
              <a:t>akılla açıklanamaz</a:t>
            </a:r>
            <a:r>
              <a:rPr lang="tr-TR" sz="2800" dirty="0">
                <a:latin typeface="Adobe Caslon Pro"/>
              </a:rPr>
              <a:t>. </a:t>
            </a:r>
            <a:endParaRPr lang="tr-TR" sz="2800" dirty="0" smtClean="0">
              <a:latin typeface="Adobe Caslon Pro"/>
            </a:endParaRPr>
          </a:p>
          <a:p>
            <a:r>
              <a:rPr lang="tr-TR" sz="2800" dirty="0" smtClean="0">
                <a:latin typeface="Adobe Caslon Pro"/>
              </a:rPr>
              <a:t>Bu </a:t>
            </a:r>
            <a:r>
              <a:rPr lang="tr-TR" sz="2800" dirty="0">
                <a:latin typeface="Adobe Caslon Pro"/>
              </a:rPr>
              <a:t>konuda tek bilgi kaynağı vahiydir.</a:t>
            </a:r>
          </a:p>
        </p:txBody>
      </p:sp>
    </p:spTree>
    <p:extLst>
      <p:ext uri="{BB962C8B-B14F-4D97-AF65-F5344CB8AC3E}">
        <p14:creationId xmlns:p14="http://schemas.microsoft.com/office/powerpoint/2010/main" val="17596758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114697" y="905690"/>
            <a:ext cx="9109165" cy="3108543"/>
          </a:xfrm>
          <a:prstGeom prst="rect">
            <a:avLst/>
          </a:prstGeom>
        </p:spPr>
        <p:txBody>
          <a:bodyPr wrap="square">
            <a:spAutoFit/>
          </a:bodyPr>
          <a:lstStyle/>
          <a:p>
            <a:r>
              <a:rPr lang="tr-TR" sz="2800" dirty="0" smtClean="0">
                <a:latin typeface="Adobe Caslon Pro"/>
              </a:rPr>
              <a:t>Kur’an-ı Kerim, </a:t>
            </a:r>
            <a:r>
              <a:rPr lang="tr-TR" sz="2800" dirty="0">
                <a:latin typeface="Adobe Caslon Pro"/>
              </a:rPr>
              <a:t>ahiret fikrini, </a:t>
            </a:r>
            <a:r>
              <a:rPr lang="tr-TR" sz="2800" dirty="0" smtClean="0">
                <a:latin typeface="Adobe Caslon Pro"/>
              </a:rPr>
              <a:t>insanın düşünce </a:t>
            </a:r>
            <a:r>
              <a:rPr lang="tr-TR" sz="2800" dirty="0">
                <a:latin typeface="Adobe Caslon Pro"/>
              </a:rPr>
              <a:t>ve kalbine bazen apaçık delillerle, bazen da örnekler vermek </a:t>
            </a:r>
            <a:r>
              <a:rPr lang="tr-TR" sz="2800" dirty="0" smtClean="0">
                <a:latin typeface="Adobe Caslon Pro"/>
              </a:rPr>
              <a:t>suretiyle yerleştirmeyi </a:t>
            </a:r>
            <a:r>
              <a:rPr lang="tr-TR" sz="2800" dirty="0">
                <a:latin typeface="Adobe Caslon Pro"/>
              </a:rPr>
              <a:t>amaçlamıştır.</a:t>
            </a:r>
          </a:p>
          <a:p>
            <a:endParaRPr lang="tr-TR" sz="2800" dirty="0" smtClean="0">
              <a:latin typeface="Adobe Caslon Pro"/>
            </a:endParaRPr>
          </a:p>
          <a:p>
            <a:r>
              <a:rPr lang="tr-TR" sz="2800" dirty="0" smtClean="0">
                <a:latin typeface="Adobe Caslon Pro"/>
              </a:rPr>
              <a:t>İnsandaki </a:t>
            </a:r>
            <a:r>
              <a:rPr lang="tr-TR" sz="2800" dirty="0">
                <a:latin typeface="Adobe Caslon Pro"/>
              </a:rPr>
              <a:t>adalet duygusu, ahirete inanmayı </a:t>
            </a:r>
            <a:r>
              <a:rPr lang="tr-TR" sz="2800" dirty="0" smtClean="0">
                <a:latin typeface="Adobe Caslon Pro"/>
              </a:rPr>
              <a:t>zorunlu </a:t>
            </a:r>
            <a:r>
              <a:rPr lang="tr-TR" sz="2800" dirty="0">
                <a:latin typeface="Adobe Caslon Pro"/>
              </a:rPr>
              <a:t>kılar. </a:t>
            </a:r>
            <a:r>
              <a:rPr lang="tr-TR" sz="2800" dirty="0" smtClean="0">
                <a:latin typeface="Adobe Caslon Pro"/>
              </a:rPr>
              <a:t>Müminler, </a:t>
            </a:r>
            <a:r>
              <a:rPr lang="tr-TR" sz="2800" dirty="0">
                <a:latin typeface="Adobe Caslon Pro"/>
              </a:rPr>
              <a:t>yüce </a:t>
            </a:r>
            <a:r>
              <a:rPr lang="tr-TR" sz="2800" dirty="0" smtClean="0">
                <a:latin typeface="Adobe Caslon Pro"/>
              </a:rPr>
              <a:t>Allah’ın mutlak ve </a:t>
            </a:r>
            <a:r>
              <a:rPr lang="tr-TR" sz="2800" dirty="0">
                <a:latin typeface="Adobe Caslon Pro"/>
              </a:rPr>
              <a:t>sonsuz adaletine, </a:t>
            </a:r>
            <a:r>
              <a:rPr lang="tr-TR" sz="2800" dirty="0" smtClean="0">
                <a:latin typeface="Adobe Caslon Pro"/>
              </a:rPr>
              <a:t>inanırlar.</a:t>
            </a:r>
            <a:endParaRPr lang="tr-TR" sz="2800" dirty="0">
              <a:latin typeface="Adobe Caslon Pro"/>
            </a:endParaRPr>
          </a:p>
        </p:txBody>
      </p:sp>
    </p:spTree>
    <p:extLst>
      <p:ext uri="{BB962C8B-B14F-4D97-AF65-F5344CB8AC3E}">
        <p14:creationId xmlns:p14="http://schemas.microsoft.com/office/powerpoint/2010/main" val="3593932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09600" y="365125"/>
            <a:ext cx="10964091" cy="5262979"/>
          </a:xfrm>
          <a:prstGeom prst="rect">
            <a:avLst/>
          </a:prstGeom>
        </p:spPr>
        <p:txBody>
          <a:bodyPr wrap="square">
            <a:spAutoFit/>
          </a:bodyPr>
          <a:lstStyle/>
          <a:p>
            <a:r>
              <a:rPr lang="tr-TR" sz="2800" dirty="0">
                <a:latin typeface="Adobe Caslon Pro"/>
              </a:rPr>
              <a:t>Bilindiği gibi bu dünyada herkes işlediği </a:t>
            </a:r>
            <a:r>
              <a:rPr lang="tr-TR" sz="2800" dirty="0" smtClean="0">
                <a:latin typeface="Adobe Caslon Pro"/>
              </a:rPr>
              <a:t>suçun cezasını </a:t>
            </a:r>
            <a:r>
              <a:rPr lang="tr-TR" sz="2800" dirty="0">
                <a:latin typeface="Adobe Caslon Pro"/>
              </a:rPr>
              <a:t>tam anlamıyla çekmemekte, birtakım haksızlıklar </a:t>
            </a:r>
            <a:r>
              <a:rPr lang="tr-TR" sz="2800" dirty="0" smtClean="0">
                <a:latin typeface="Adobe Caslon Pro"/>
              </a:rPr>
              <a:t>meydana gelmektedir. Ahirette </a:t>
            </a:r>
            <a:r>
              <a:rPr lang="tr-TR" sz="2800" dirty="0">
                <a:latin typeface="Adobe Caslon Pro"/>
              </a:rPr>
              <a:t>ise durum böyle olmayacak, hiçbir şey gizli </a:t>
            </a:r>
            <a:r>
              <a:rPr lang="tr-TR" sz="2800" dirty="0" smtClean="0">
                <a:latin typeface="Adobe Caslon Pro"/>
              </a:rPr>
              <a:t>kalmayacak, hak </a:t>
            </a:r>
            <a:r>
              <a:rPr lang="tr-TR" sz="2800" dirty="0">
                <a:latin typeface="Adobe Caslon Pro"/>
              </a:rPr>
              <a:t>yerini </a:t>
            </a:r>
            <a:r>
              <a:rPr lang="tr-TR" sz="2800" dirty="0" smtClean="0">
                <a:latin typeface="Adobe Caslon Pro"/>
              </a:rPr>
              <a:t>bulacaktır. Allah </a:t>
            </a:r>
            <a:r>
              <a:rPr lang="tr-TR" sz="2800" dirty="0">
                <a:latin typeface="Adobe Caslon Pro"/>
              </a:rPr>
              <a:t>mutlak adaleti ile kötüleri cezalandıracak, iyileri de </a:t>
            </a:r>
            <a:r>
              <a:rPr lang="tr-TR" sz="2800" dirty="0" smtClean="0">
                <a:latin typeface="Adobe Caslon Pro"/>
              </a:rPr>
              <a:t>ödüllendirecektir</a:t>
            </a:r>
            <a:r>
              <a:rPr lang="tr-TR" sz="2800" dirty="0" smtClean="0">
                <a:latin typeface="Adobe Caslon Pro"/>
              </a:rPr>
              <a:t>. </a:t>
            </a:r>
          </a:p>
          <a:p>
            <a:r>
              <a:rPr lang="tr-TR" sz="2800" dirty="0" smtClean="0">
                <a:latin typeface="Adobe Caslon Pro"/>
              </a:rPr>
              <a:t>Şu ayet </a:t>
            </a:r>
            <a:r>
              <a:rPr lang="tr-TR" sz="2800" dirty="0">
                <a:latin typeface="Adobe Caslon Pro"/>
              </a:rPr>
              <a:t>iyilerle kötüleri bir tutmanın ilâhî </a:t>
            </a:r>
            <a:r>
              <a:rPr lang="tr-TR" sz="2800" dirty="0" smtClean="0">
                <a:latin typeface="Adobe Caslon Pro"/>
              </a:rPr>
              <a:t>adalete uymayacağını </a:t>
            </a:r>
            <a:r>
              <a:rPr lang="tr-TR" sz="2800" dirty="0">
                <a:latin typeface="Adobe Caslon Pro"/>
              </a:rPr>
              <a:t>ortaya koymaktadır:</a:t>
            </a:r>
          </a:p>
          <a:p>
            <a:r>
              <a:rPr lang="tr-TR" sz="2800" dirty="0">
                <a:latin typeface="Adobe Caslon Pro"/>
              </a:rPr>
              <a:t>“</a:t>
            </a:r>
            <a:r>
              <a:rPr lang="tr-TR" sz="2800" dirty="0">
                <a:solidFill>
                  <a:srgbClr val="7030A0"/>
                </a:solidFill>
                <a:latin typeface="Adobe Caslon Pro"/>
              </a:rPr>
              <a:t>Yoksa kötülük işleyenler ölümlerinde ve sağlıklarında kendilerini, inanıp iyi </a:t>
            </a:r>
            <a:r>
              <a:rPr lang="tr-TR" sz="2800" dirty="0" smtClean="0">
                <a:solidFill>
                  <a:srgbClr val="7030A0"/>
                </a:solidFill>
                <a:latin typeface="Adobe Caslon Pro"/>
              </a:rPr>
              <a:t>ameller işleyen </a:t>
            </a:r>
            <a:r>
              <a:rPr lang="tr-TR" sz="2800" dirty="0">
                <a:solidFill>
                  <a:srgbClr val="7030A0"/>
                </a:solidFill>
                <a:latin typeface="Adobe Caslon Pro"/>
              </a:rPr>
              <a:t>kimseler ile bir mi </a:t>
            </a:r>
            <a:r>
              <a:rPr lang="tr-TR" sz="2800" dirty="0" smtClean="0">
                <a:solidFill>
                  <a:srgbClr val="7030A0"/>
                </a:solidFill>
                <a:latin typeface="Adobe Caslon Pro"/>
              </a:rPr>
              <a:t>tutacağımızı sandılar</a:t>
            </a:r>
            <a:r>
              <a:rPr lang="tr-TR" sz="2800" dirty="0">
                <a:solidFill>
                  <a:srgbClr val="7030A0"/>
                </a:solidFill>
                <a:latin typeface="Adobe Caslon Pro"/>
              </a:rPr>
              <a:t>? Ne kötü hüküm veriyorlar? </a:t>
            </a:r>
            <a:r>
              <a:rPr lang="tr-TR" sz="2800" dirty="0" smtClean="0">
                <a:solidFill>
                  <a:srgbClr val="7030A0"/>
                </a:solidFill>
                <a:latin typeface="Adobe Caslon Pro"/>
              </a:rPr>
              <a:t>Allah gökleri </a:t>
            </a:r>
            <a:r>
              <a:rPr lang="tr-TR" sz="2800" dirty="0">
                <a:solidFill>
                  <a:srgbClr val="7030A0"/>
                </a:solidFill>
                <a:latin typeface="Adobe Caslon Pro"/>
              </a:rPr>
              <a:t>ve yeri yerli </a:t>
            </a:r>
            <a:r>
              <a:rPr lang="tr-TR" sz="2800" dirty="0" smtClean="0">
                <a:solidFill>
                  <a:srgbClr val="7030A0"/>
                </a:solidFill>
                <a:latin typeface="Adobe Caslon Pro"/>
              </a:rPr>
              <a:t>yerince yaratmıştır</a:t>
            </a:r>
            <a:r>
              <a:rPr lang="tr-TR" sz="2800" dirty="0">
                <a:solidFill>
                  <a:srgbClr val="7030A0"/>
                </a:solidFill>
                <a:latin typeface="Adobe Caslon Pro"/>
              </a:rPr>
              <a:t>. Böylece herkes kazancına göre karşılık </a:t>
            </a:r>
            <a:r>
              <a:rPr lang="tr-TR" sz="2800" dirty="0" smtClean="0">
                <a:solidFill>
                  <a:srgbClr val="7030A0"/>
                </a:solidFill>
                <a:latin typeface="Adobe Caslon Pro"/>
              </a:rPr>
              <a:t>görür. Onlara </a:t>
            </a:r>
            <a:r>
              <a:rPr lang="tr-TR" sz="2800" dirty="0">
                <a:solidFill>
                  <a:srgbClr val="7030A0"/>
                </a:solidFill>
                <a:latin typeface="Adobe Caslon Pro"/>
              </a:rPr>
              <a:t>haksızlık edilmez” </a:t>
            </a:r>
            <a:r>
              <a:rPr lang="tr-TR" sz="2800" dirty="0" smtClean="0">
                <a:solidFill>
                  <a:srgbClr val="7030A0"/>
                </a:solidFill>
                <a:latin typeface="Adobe Caslon Pro"/>
              </a:rPr>
              <a:t>(Câsiye,45/21-22).</a:t>
            </a:r>
            <a:endParaRPr lang="tr-TR" sz="2800" dirty="0">
              <a:solidFill>
                <a:srgbClr val="7030A0"/>
              </a:solidFill>
              <a:latin typeface="Adobe Caslon Pro"/>
            </a:endParaRPr>
          </a:p>
        </p:txBody>
      </p:sp>
    </p:spTree>
    <p:extLst>
      <p:ext uri="{BB962C8B-B14F-4D97-AF65-F5344CB8AC3E}">
        <p14:creationId xmlns:p14="http://schemas.microsoft.com/office/powerpoint/2010/main" val="29987489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618310" y="661851"/>
            <a:ext cx="10735490" cy="3539430"/>
          </a:xfrm>
          <a:prstGeom prst="rect">
            <a:avLst/>
          </a:prstGeom>
        </p:spPr>
        <p:txBody>
          <a:bodyPr wrap="square">
            <a:spAutoFit/>
          </a:bodyPr>
          <a:lstStyle/>
          <a:p>
            <a:r>
              <a:rPr lang="tr-TR" sz="2800" dirty="0">
                <a:latin typeface="Adobe Caslon Pro"/>
              </a:rPr>
              <a:t>İnsandaki sorumluluk duygusu da </a:t>
            </a:r>
            <a:r>
              <a:rPr lang="tr-TR" sz="2800" dirty="0" smtClean="0">
                <a:latin typeface="Adobe Caslon Pro"/>
              </a:rPr>
              <a:t>ahirete</a:t>
            </a:r>
            <a:endParaRPr lang="tr-TR" sz="2800" dirty="0">
              <a:latin typeface="Adobe Caslon Pro"/>
            </a:endParaRPr>
          </a:p>
          <a:p>
            <a:r>
              <a:rPr lang="tr-TR" sz="2800" dirty="0">
                <a:latin typeface="Adobe Caslon Pro"/>
              </a:rPr>
              <a:t>inanmayı gerektirir. Yüce Allah insanı, iyi ile kötüyü, doğru ile yanlışı, hayır ile </a:t>
            </a:r>
            <a:r>
              <a:rPr lang="tr-TR" sz="2800" dirty="0" smtClean="0">
                <a:latin typeface="Adobe Caslon Pro"/>
              </a:rPr>
              <a:t>şerri ayırt </a:t>
            </a:r>
            <a:r>
              <a:rPr lang="tr-TR" sz="2800" dirty="0">
                <a:latin typeface="Adobe Caslon Pro"/>
              </a:rPr>
              <a:t>eden ve seçen bir varlık olarak yaratmış, bu seçiminden dolayı da </a:t>
            </a:r>
            <a:r>
              <a:rPr lang="tr-TR" sz="2800" dirty="0" smtClean="0">
                <a:latin typeface="Adobe Caslon Pro"/>
              </a:rPr>
              <a:t>onu sorumlu </a:t>
            </a:r>
            <a:r>
              <a:rPr lang="tr-TR" sz="2800" dirty="0">
                <a:latin typeface="Adobe Caslon Pro"/>
              </a:rPr>
              <a:t>tutmuştur.</a:t>
            </a:r>
          </a:p>
          <a:p>
            <a:r>
              <a:rPr lang="tr-TR" sz="2800" dirty="0">
                <a:latin typeface="Adobe Caslon Pro"/>
              </a:rPr>
              <a:t>İnsanın belli davranışlarından sorumlu olması bu sorumluluğunun </a:t>
            </a:r>
            <a:r>
              <a:rPr lang="tr-TR" sz="2800" dirty="0" smtClean="0">
                <a:latin typeface="Adobe Caslon Pro"/>
              </a:rPr>
              <a:t>karşılığını göreceği </a:t>
            </a:r>
            <a:r>
              <a:rPr lang="tr-TR" sz="2800" dirty="0">
                <a:latin typeface="Adobe Caslon Pro"/>
              </a:rPr>
              <a:t>bir hayatı ve yurdu gerekli kılmaktadır</a:t>
            </a:r>
            <a:r>
              <a:rPr lang="tr-TR" sz="2800" dirty="0" smtClean="0">
                <a:latin typeface="Adobe Caslon Pro"/>
              </a:rPr>
              <a:t>.</a:t>
            </a:r>
          </a:p>
          <a:p>
            <a:r>
              <a:rPr lang="tr-TR" sz="2800" dirty="0" smtClean="0">
                <a:latin typeface="Adobe Caslon Pro"/>
              </a:rPr>
              <a:t>İnsandaki </a:t>
            </a:r>
            <a:r>
              <a:rPr lang="tr-TR" sz="2800" dirty="0">
                <a:latin typeface="Adobe Caslon Pro"/>
              </a:rPr>
              <a:t>sonsuzluk ve </a:t>
            </a:r>
            <a:r>
              <a:rPr lang="tr-TR" sz="2800" dirty="0" smtClean="0">
                <a:latin typeface="Adobe Caslon Pro"/>
              </a:rPr>
              <a:t>ebedîlik duygusu </a:t>
            </a:r>
            <a:r>
              <a:rPr lang="tr-TR" sz="2800" dirty="0">
                <a:latin typeface="Adobe Caslon Pro"/>
              </a:rPr>
              <a:t>da ahiret hayatının olması gerektiğini gösterir.</a:t>
            </a:r>
          </a:p>
        </p:txBody>
      </p:sp>
    </p:spTree>
    <p:extLst>
      <p:ext uri="{BB962C8B-B14F-4D97-AF65-F5344CB8AC3E}">
        <p14:creationId xmlns:p14="http://schemas.microsoft.com/office/powerpoint/2010/main" val="15157073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9234" y="644434"/>
            <a:ext cx="10241280" cy="5693866"/>
          </a:xfrm>
          <a:prstGeom prst="rect">
            <a:avLst/>
          </a:prstGeom>
        </p:spPr>
        <p:txBody>
          <a:bodyPr wrap="square">
            <a:spAutoFit/>
          </a:bodyPr>
          <a:lstStyle/>
          <a:p>
            <a:r>
              <a:rPr lang="tr-TR" sz="2800" dirty="0">
                <a:latin typeface="Adobe Caslon Pro"/>
              </a:rPr>
              <a:t>Ahiret hayatına geçiş aşaması olan “</a:t>
            </a:r>
            <a:r>
              <a:rPr lang="tr-TR" sz="2800" dirty="0">
                <a:solidFill>
                  <a:srgbClr val="7030A0"/>
                </a:solidFill>
                <a:latin typeface="Adobe Caslon Pro"/>
              </a:rPr>
              <a:t>kıyamet</a:t>
            </a:r>
            <a:r>
              <a:rPr lang="tr-TR" sz="2800" dirty="0">
                <a:latin typeface="Adobe Caslon Pro"/>
              </a:rPr>
              <a:t>”, </a:t>
            </a:r>
            <a:r>
              <a:rPr lang="tr-TR" sz="2800" dirty="0" err="1" smtClean="0">
                <a:latin typeface="Adobe Caslon Pro"/>
              </a:rPr>
              <a:t>sûr’a</a:t>
            </a:r>
            <a:r>
              <a:rPr lang="tr-TR" sz="2800" dirty="0" smtClean="0">
                <a:latin typeface="Adobe Caslon Pro"/>
              </a:rPr>
              <a:t> </a:t>
            </a:r>
            <a:r>
              <a:rPr lang="tr-TR" sz="2800" dirty="0">
                <a:latin typeface="Adobe Caslon Pro"/>
              </a:rPr>
              <a:t>üflenmesiyle başlayacaktır.</a:t>
            </a:r>
          </a:p>
          <a:p>
            <a:r>
              <a:rPr lang="tr-TR" sz="2800" dirty="0">
                <a:latin typeface="Adobe Caslon Pro"/>
              </a:rPr>
              <a:t>Kıyametin kopmasıyla evrendeki düzen bozulup hayat son bulacaktır. </a:t>
            </a:r>
            <a:endParaRPr lang="tr-TR" sz="2800" dirty="0" smtClean="0">
              <a:latin typeface="Adobe Caslon Pro"/>
            </a:endParaRPr>
          </a:p>
          <a:p>
            <a:pPr algn="ctr"/>
            <a:r>
              <a:rPr lang="tr-TR" sz="2800" dirty="0" smtClean="0">
                <a:latin typeface="Adobe Caslon Pro"/>
              </a:rPr>
              <a:t>Bu hakikat Kur’an-ı Kerim’de </a:t>
            </a:r>
            <a:r>
              <a:rPr lang="tr-TR" sz="2800" dirty="0">
                <a:latin typeface="Adobe Caslon Pro"/>
              </a:rPr>
              <a:t>pek çok yerde </a:t>
            </a:r>
            <a:r>
              <a:rPr lang="tr-TR" sz="2800" dirty="0" smtClean="0">
                <a:latin typeface="Adobe Caslon Pro"/>
              </a:rPr>
              <a:t>anlatılır: </a:t>
            </a:r>
            <a:endParaRPr lang="tr-TR" sz="2800" dirty="0">
              <a:latin typeface="Adobe Caslon Pro"/>
            </a:endParaRPr>
          </a:p>
          <a:p>
            <a:pPr algn="ctr"/>
            <a:r>
              <a:rPr lang="tr-TR" sz="2800" dirty="0" smtClean="0">
                <a:latin typeface="Adobe Caslon Pro"/>
              </a:rPr>
              <a:t>“</a:t>
            </a:r>
            <a:r>
              <a:rPr lang="tr-TR" sz="2800" dirty="0">
                <a:solidFill>
                  <a:srgbClr val="7030A0"/>
                </a:solidFill>
                <a:latin typeface="Adobe Caslon Pro"/>
              </a:rPr>
              <a:t>Kıyamet vakti de gelecektir; bunda şüphe yoktur.</a:t>
            </a:r>
          </a:p>
          <a:p>
            <a:pPr algn="ctr"/>
            <a:r>
              <a:rPr lang="tr-TR" sz="2800" dirty="0">
                <a:solidFill>
                  <a:srgbClr val="7030A0"/>
                </a:solidFill>
                <a:latin typeface="Adobe Caslon Pro"/>
              </a:rPr>
              <a:t>Ve Allah kabirlerdeki kimseleri diriltip kaldıracaktır” (</a:t>
            </a:r>
            <a:r>
              <a:rPr lang="tr-TR" sz="2800" dirty="0" smtClean="0">
                <a:solidFill>
                  <a:srgbClr val="7030A0"/>
                </a:solidFill>
                <a:latin typeface="Adobe Caslon Pro"/>
              </a:rPr>
              <a:t>Hac,22/7).</a:t>
            </a:r>
          </a:p>
          <a:p>
            <a:r>
              <a:rPr lang="tr-TR" sz="2800" dirty="0" smtClean="0">
                <a:latin typeface="Adobe Caslon Pro"/>
              </a:rPr>
              <a:t>Kur’an-ı Kerim’de kıyametin geleceğinin kesin olduğu, vaktinin yaklaştığı, ne zaman kopacağını sadece Allah’ın bildiği ve ansızın geleceği haber verilir.</a:t>
            </a:r>
          </a:p>
          <a:p>
            <a:r>
              <a:rPr lang="tr-TR" sz="2800" dirty="0" smtClean="0">
                <a:latin typeface="Adobe Caslon Pro"/>
              </a:rPr>
              <a:t>Aynı zamanda kıyametin nasıl kopacağı ayrıntılı bir şekilde anlatılır.</a:t>
            </a:r>
            <a:endParaRPr lang="tr-TR" sz="2800" dirty="0">
              <a:latin typeface="Adobe Caslon Pro"/>
            </a:endParaRPr>
          </a:p>
        </p:txBody>
      </p:sp>
    </p:spTree>
    <p:extLst>
      <p:ext uri="{BB962C8B-B14F-4D97-AF65-F5344CB8AC3E}">
        <p14:creationId xmlns:p14="http://schemas.microsoft.com/office/powerpoint/2010/main" val="22222463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936171" y="576943"/>
            <a:ext cx="9470572" cy="4832092"/>
          </a:xfrm>
          <a:prstGeom prst="rect">
            <a:avLst/>
          </a:prstGeom>
        </p:spPr>
        <p:txBody>
          <a:bodyPr wrap="square">
            <a:spAutoFit/>
          </a:bodyPr>
          <a:lstStyle/>
          <a:p>
            <a:r>
              <a:rPr lang="tr-TR" sz="2800" dirty="0" smtClean="0">
                <a:solidFill>
                  <a:srgbClr val="FF0000"/>
                </a:solidFill>
                <a:latin typeface="Adobe Caslon Pro"/>
              </a:rPr>
              <a:t>KIYAMET ALAMETLERİ / EŞRÂTÜ’S-SAAT</a:t>
            </a:r>
          </a:p>
          <a:p>
            <a:r>
              <a:rPr lang="tr-TR" sz="2800" dirty="0" smtClean="0">
                <a:latin typeface="Adobe Caslon Pro"/>
              </a:rPr>
              <a:t>Naslarda haber verilen ve kıyametten önce onun habercisi olarak zuhur edeceği kabul edilen alametlerdir. Küçük alametler ve büyük alametler olarak ikiye ayrılır.</a:t>
            </a:r>
          </a:p>
          <a:p>
            <a:r>
              <a:rPr lang="tr-TR" sz="2800" u="sng" dirty="0" smtClean="0">
                <a:latin typeface="Adobe Caslon Pro"/>
              </a:rPr>
              <a:t>Küçük alametler</a:t>
            </a:r>
            <a:r>
              <a:rPr lang="tr-TR" sz="2800" dirty="0" smtClean="0">
                <a:latin typeface="Adobe Caslon Pro"/>
              </a:rPr>
              <a:t>: ilmin azalması ve cehaletin artması, zina ve içki tüketiminin artması, emanetin ehline tevdi edilmemesi, dini emirlerin ihmal edilmesi ve ahlakın bozulması…</a:t>
            </a:r>
          </a:p>
          <a:p>
            <a:r>
              <a:rPr lang="tr-TR" sz="2800" u="sng" dirty="0" smtClean="0">
                <a:latin typeface="Adobe Caslon Pro"/>
              </a:rPr>
              <a:t>Büyük alametler</a:t>
            </a:r>
            <a:r>
              <a:rPr lang="tr-TR" sz="2800" dirty="0" smtClean="0">
                <a:latin typeface="Adobe Caslon Pro"/>
              </a:rPr>
              <a:t>: Duman, deccal, </a:t>
            </a:r>
            <a:r>
              <a:rPr lang="tr-TR" sz="2800" dirty="0" err="1" smtClean="0">
                <a:latin typeface="Adobe Caslon Pro"/>
              </a:rPr>
              <a:t>dâbbetü’l</a:t>
            </a:r>
            <a:r>
              <a:rPr lang="tr-TR" sz="2800" dirty="0" smtClean="0">
                <a:latin typeface="Adobe Caslon Pro"/>
              </a:rPr>
              <a:t>-arz, </a:t>
            </a:r>
            <a:r>
              <a:rPr lang="tr-TR" sz="2800" dirty="0" err="1" smtClean="0">
                <a:latin typeface="Adobe Caslon Pro"/>
              </a:rPr>
              <a:t>ye’cüc</a:t>
            </a:r>
            <a:r>
              <a:rPr lang="tr-TR" sz="2800" dirty="0" smtClean="0">
                <a:latin typeface="Adobe Caslon Pro"/>
              </a:rPr>
              <a:t> ve </a:t>
            </a:r>
            <a:r>
              <a:rPr lang="tr-TR" sz="2800" dirty="0" err="1" smtClean="0">
                <a:latin typeface="Adobe Caslon Pro"/>
              </a:rPr>
              <a:t>me’cüc’ün</a:t>
            </a:r>
            <a:r>
              <a:rPr lang="tr-TR" sz="2800" dirty="0" smtClean="0">
                <a:latin typeface="Adobe Caslon Pro"/>
              </a:rPr>
              <a:t> zuhuru, </a:t>
            </a:r>
            <a:r>
              <a:rPr lang="tr-TR" sz="2800" dirty="0" err="1" smtClean="0">
                <a:latin typeface="Adobe Caslon Pro"/>
              </a:rPr>
              <a:t>nüzül</a:t>
            </a:r>
            <a:r>
              <a:rPr lang="tr-TR" sz="2800" dirty="0" smtClean="0">
                <a:latin typeface="Adobe Caslon Pro"/>
              </a:rPr>
              <a:t>-ü İsa, güneşin batıdan doğması…</a:t>
            </a:r>
            <a:endParaRPr lang="tr-TR" sz="2800" dirty="0">
              <a:latin typeface="Adobe Caslon Pro"/>
            </a:endParaRPr>
          </a:p>
          <a:p>
            <a:endParaRPr lang="tr-TR" sz="2800" dirty="0">
              <a:latin typeface="Adobe Caslon Pro"/>
            </a:endParaRPr>
          </a:p>
        </p:txBody>
      </p:sp>
    </p:spTree>
    <p:extLst>
      <p:ext uri="{BB962C8B-B14F-4D97-AF65-F5344CB8AC3E}">
        <p14:creationId xmlns:p14="http://schemas.microsoft.com/office/powerpoint/2010/main" val="40018788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Dikdörtgen 3"/>
          <p:cNvSpPr/>
          <p:nvPr/>
        </p:nvSpPr>
        <p:spPr>
          <a:xfrm>
            <a:off x="707571" y="729343"/>
            <a:ext cx="9960429" cy="3970318"/>
          </a:xfrm>
          <a:prstGeom prst="rect">
            <a:avLst/>
          </a:prstGeom>
        </p:spPr>
        <p:txBody>
          <a:bodyPr wrap="square">
            <a:spAutoFit/>
          </a:bodyPr>
          <a:lstStyle/>
          <a:p>
            <a:r>
              <a:rPr lang="tr-TR" sz="2800" dirty="0" smtClean="0">
                <a:solidFill>
                  <a:srgbClr val="FF0000"/>
                </a:solidFill>
                <a:latin typeface="Adobe Caslon Pro"/>
              </a:rPr>
              <a:t>Kur’an-ı Kerim’de </a:t>
            </a:r>
            <a:r>
              <a:rPr lang="tr-TR" sz="2800" dirty="0">
                <a:solidFill>
                  <a:srgbClr val="FF0000"/>
                </a:solidFill>
                <a:latin typeface="Adobe Caslon Pro"/>
              </a:rPr>
              <a:t>kıyamet kelimesinin yerine şu isimler kullanılmaktadır;</a:t>
            </a:r>
          </a:p>
          <a:p>
            <a:r>
              <a:rPr lang="tr-TR" sz="2800" dirty="0">
                <a:latin typeface="Adobe Caslon Pro"/>
              </a:rPr>
              <a:t>• -</a:t>
            </a:r>
            <a:r>
              <a:rPr lang="tr-TR" sz="2800" dirty="0">
                <a:solidFill>
                  <a:srgbClr val="FF0000"/>
                </a:solidFill>
                <a:latin typeface="Adobe Caslon Pro"/>
              </a:rPr>
              <a:t>Saat -Vaka</a:t>
            </a:r>
            <a:r>
              <a:rPr lang="tr-TR" sz="2800" dirty="0">
                <a:latin typeface="Adobe Caslon Pro"/>
              </a:rPr>
              <a:t>/gerçekleşmesi kaçınılmaz olan</a:t>
            </a:r>
          </a:p>
          <a:p>
            <a:r>
              <a:rPr lang="tr-TR" sz="2800" dirty="0">
                <a:latin typeface="Adobe Caslon Pro"/>
              </a:rPr>
              <a:t>• -</a:t>
            </a:r>
            <a:r>
              <a:rPr lang="tr-TR" sz="2800" dirty="0">
                <a:solidFill>
                  <a:srgbClr val="FF0000"/>
                </a:solidFill>
                <a:latin typeface="Adobe Caslon Pro"/>
              </a:rPr>
              <a:t>Hakka/</a:t>
            </a:r>
            <a:r>
              <a:rPr lang="tr-TR" sz="2800" dirty="0">
                <a:latin typeface="Adobe Caslon Pro"/>
              </a:rPr>
              <a:t>kesin olarak meydana gelecek olan olay</a:t>
            </a:r>
          </a:p>
          <a:p>
            <a:r>
              <a:rPr lang="tr-TR" sz="2800" dirty="0">
                <a:latin typeface="Adobe Caslon Pro"/>
              </a:rPr>
              <a:t>• -</a:t>
            </a:r>
            <a:r>
              <a:rPr lang="tr-TR" sz="2800" dirty="0">
                <a:solidFill>
                  <a:srgbClr val="FF0000"/>
                </a:solidFill>
                <a:latin typeface="Adobe Caslon Pro"/>
              </a:rPr>
              <a:t>Es-Sahha</a:t>
            </a:r>
            <a:r>
              <a:rPr lang="tr-TR" sz="2800" dirty="0">
                <a:latin typeface="Adobe Caslon Pro"/>
              </a:rPr>
              <a:t>/kulakları sağır edecek şekilde yüksek ses</a:t>
            </a:r>
          </a:p>
          <a:p>
            <a:r>
              <a:rPr lang="tr-TR" sz="2800" dirty="0">
                <a:latin typeface="Adobe Caslon Pro"/>
              </a:rPr>
              <a:t>• -</a:t>
            </a:r>
            <a:r>
              <a:rPr lang="tr-TR" sz="2800" dirty="0" err="1">
                <a:solidFill>
                  <a:srgbClr val="FF0000"/>
                </a:solidFill>
                <a:latin typeface="Adobe Caslon Pro"/>
              </a:rPr>
              <a:t>Gaşiye</a:t>
            </a:r>
            <a:r>
              <a:rPr lang="tr-TR" sz="2800" dirty="0">
                <a:latin typeface="Adobe Caslon Pro"/>
              </a:rPr>
              <a:t>/Varlıkları saran olay</a:t>
            </a:r>
          </a:p>
          <a:p>
            <a:r>
              <a:rPr lang="tr-TR" sz="2800" dirty="0">
                <a:latin typeface="Adobe Caslon Pro"/>
              </a:rPr>
              <a:t>• -</a:t>
            </a:r>
            <a:r>
              <a:rPr lang="tr-TR" sz="2800" dirty="0">
                <a:solidFill>
                  <a:srgbClr val="FF0000"/>
                </a:solidFill>
                <a:latin typeface="Adobe Caslon Pro"/>
              </a:rPr>
              <a:t>Karia</a:t>
            </a:r>
            <a:r>
              <a:rPr lang="tr-TR" sz="2800" dirty="0">
                <a:latin typeface="Adobe Caslon Pro"/>
              </a:rPr>
              <a:t>/kainatın büyük bir gürültü ile sarsılması</a:t>
            </a:r>
          </a:p>
          <a:p>
            <a:r>
              <a:rPr lang="tr-TR" sz="2800" dirty="0">
                <a:latin typeface="Adobe Caslon Pro"/>
              </a:rPr>
              <a:t>• -</a:t>
            </a:r>
            <a:r>
              <a:rPr lang="tr-TR" sz="2800" dirty="0" err="1" smtClean="0">
                <a:solidFill>
                  <a:srgbClr val="FF0000"/>
                </a:solidFill>
                <a:latin typeface="Adobe Caslon Pro"/>
              </a:rPr>
              <a:t>Racife</a:t>
            </a:r>
            <a:r>
              <a:rPr lang="tr-TR" sz="2800" dirty="0" smtClean="0">
                <a:latin typeface="Adobe Caslon Pro"/>
              </a:rPr>
              <a:t>/dünyayı </a:t>
            </a:r>
            <a:r>
              <a:rPr lang="tr-TR" sz="2800" dirty="0">
                <a:latin typeface="Adobe Caslon Pro"/>
              </a:rPr>
              <a:t>sarsan sarsıntı</a:t>
            </a:r>
          </a:p>
          <a:p>
            <a:r>
              <a:rPr lang="tr-TR" sz="2800" dirty="0">
                <a:latin typeface="Adobe Caslon Pro"/>
              </a:rPr>
              <a:t>• -</a:t>
            </a:r>
            <a:r>
              <a:rPr lang="tr-TR" sz="2800" dirty="0" err="1" smtClean="0">
                <a:solidFill>
                  <a:srgbClr val="FF0000"/>
                </a:solidFill>
                <a:latin typeface="Adobe Caslon Pro"/>
              </a:rPr>
              <a:t>Tamme</a:t>
            </a:r>
            <a:r>
              <a:rPr lang="tr-TR" sz="2800" dirty="0" smtClean="0">
                <a:latin typeface="Adobe Caslon Pro"/>
              </a:rPr>
              <a:t>/kıyamet </a:t>
            </a:r>
            <a:r>
              <a:rPr lang="tr-TR" sz="2800" dirty="0">
                <a:latin typeface="Adobe Caslon Pro"/>
              </a:rPr>
              <a:t>vakti, bela, keskin çığlık</a:t>
            </a:r>
          </a:p>
        </p:txBody>
      </p:sp>
    </p:spTree>
    <p:extLst>
      <p:ext uri="{BB962C8B-B14F-4D97-AF65-F5344CB8AC3E}">
        <p14:creationId xmlns:p14="http://schemas.microsoft.com/office/powerpoint/2010/main" val="27505282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14400" y="757646"/>
            <a:ext cx="10641874" cy="3970318"/>
          </a:xfrm>
          <a:prstGeom prst="rect">
            <a:avLst/>
          </a:prstGeom>
        </p:spPr>
        <p:txBody>
          <a:bodyPr wrap="square">
            <a:spAutoFit/>
          </a:bodyPr>
          <a:lstStyle/>
          <a:p>
            <a:r>
              <a:rPr lang="tr-TR" sz="2800" dirty="0">
                <a:latin typeface="Adobe Caslon Pro"/>
              </a:rPr>
              <a:t>Allah’ın insanları tekrar dirilterek topraktan, mezarlarından çıkarmasına ise </a:t>
            </a:r>
            <a:r>
              <a:rPr lang="tr-TR" sz="2800" dirty="0" err="1" smtClean="0">
                <a:solidFill>
                  <a:srgbClr val="FF0000"/>
                </a:solidFill>
                <a:latin typeface="Adobe Caslon Pro"/>
              </a:rPr>
              <a:t>Ba’s</a:t>
            </a:r>
            <a:r>
              <a:rPr lang="tr-TR" sz="2800" dirty="0" smtClean="0">
                <a:latin typeface="Adobe Caslon Pro"/>
              </a:rPr>
              <a:t> denir</a:t>
            </a:r>
            <a:r>
              <a:rPr lang="tr-TR" sz="2800" dirty="0">
                <a:latin typeface="Adobe Caslon Pro"/>
              </a:rPr>
              <a:t>. </a:t>
            </a:r>
            <a:r>
              <a:rPr lang="tr-TR" sz="2800" dirty="0" smtClean="0">
                <a:latin typeface="Adobe Caslon Pro"/>
              </a:rPr>
              <a:t>Bu </a:t>
            </a:r>
            <a:r>
              <a:rPr lang="tr-TR" sz="2800" dirty="0">
                <a:latin typeface="Adobe Caslon Pro"/>
              </a:rPr>
              <a:t>aşama </a:t>
            </a:r>
            <a:r>
              <a:rPr lang="tr-TR" sz="2800" dirty="0" err="1" smtClean="0">
                <a:latin typeface="Adobe Caslon Pro"/>
              </a:rPr>
              <a:t>sûr’a</a:t>
            </a:r>
            <a:r>
              <a:rPr lang="tr-TR" sz="2800" dirty="0" smtClean="0">
                <a:latin typeface="Adobe Caslon Pro"/>
              </a:rPr>
              <a:t> </a:t>
            </a:r>
            <a:r>
              <a:rPr lang="tr-TR" sz="2800" dirty="0">
                <a:latin typeface="Adobe Caslon Pro"/>
              </a:rPr>
              <a:t>ikinci kez üflemenin ardından </a:t>
            </a:r>
            <a:r>
              <a:rPr lang="tr-TR" sz="2800" dirty="0" smtClean="0">
                <a:latin typeface="Adobe Caslon Pro"/>
              </a:rPr>
              <a:t>başlayacaktır</a:t>
            </a:r>
            <a:r>
              <a:rPr lang="tr-TR" sz="2800" dirty="0">
                <a:latin typeface="Adobe Caslon Pro"/>
              </a:rPr>
              <a:t>. </a:t>
            </a:r>
            <a:endParaRPr lang="tr-TR" sz="2800" dirty="0" smtClean="0">
              <a:latin typeface="Adobe Caslon Pro"/>
            </a:endParaRPr>
          </a:p>
          <a:p>
            <a:r>
              <a:rPr lang="tr-TR" sz="2800" dirty="0" smtClean="0">
                <a:latin typeface="Adobe Caslon Pro"/>
              </a:rPr>
              <a:t>Bütün canlıların yeniden </a:t>
            </a:r>
            <a:r>
              <a:rPr lang="tr-TR" sz="2800" dirty="0">
                <a:latin typeface="Adobe Caslon Pro"/>
              </a:rPr>
              <a:t>diriltilerek mahşerde, hesap vermek üzere toplanmasına ise “</a:t>
            </a:r>
            <a:r>
              <a:rPr lang="tr-TR" sz="2800" dirty="0" err="1">
                <a:solidFill>
                  <a:srgbClr val="FF0000"/>
                </a:solidFill>
                <a:latin typeface="Adobe Caslon Pro"/>
              </a:rPr>
              <a:t>haşr</a:t>
            </a:r>
            <a:r>
              <a:rPr lang="tr-TR" sz="2800" dirty="0">
                <a:latin typeface="Adobe Caslon Pro"/>
              </a:rPr>
              <a:t>” denir. </a:t>
            </a:r>
            <a:r>
              <a:rPr lang="tr-TR" sz="2800" dirty="0" smtClean="0">
                <a:latin typeface="Adobe Caslon Pro"/>
              </a:rPr>
              <a:t>Bir diğer </a:t>
            </a:r>
            <a:r>
              <a:rPr lang="tr-TR" sz="2800" dirty="0">
                <a:latin typeface="Adobe Caslon Pro"/>
              </a:rPr>
              <a:t>ifadeyle </a:t>
            </a:r>
            <a:r>
              <a:rPr lang="tr-TR" sz="2800" dirty="0" err="1" smtClean="0">
                <a:latin typeface="Adobe Caslon Pro"/>
              </a:rPr>
              <a:t>haşr</a:t>
            </a:r>
            <a:r>
              <a:rPr lang="tr-TR" sz="2800" dirty="0" smtClean="0">
                <a:latin typeface="Adobe Caslon Pro"/>
              </a:rPr>
              <a:t>, </a:t>
            </a:r>
            <a:r>
              <a:rPr lang="tr-TR" sz="2800" dirty="0" err="1" smtClean="0">
                <a:latin typeface="Adobe Caslon Pro"/>
              </a:rPr>
              <a:t>sûr’a</a:t>
            </a:r>
            <a:r>
              <a:rPr lang="tr-TR" sz="2800" dirty="0" smtClean="0">
                <a:latin typeface="Adobe Caslon Pro"/>
              </a:rPr>
              <a:t> ikinci kez üflenmesinden </a:t>
            </a:r>
            <a:r>
              <a:rPr lang="tr-TR" sz="2800" dirty="0">
                <a:latin typeface="Adobe Caslon Pro"/>
              </a:rPr>
              <a:t>sonra Allah’ın insanları hesaba çekmek üzere bir </a:t>
            </a:r>
            <a:r>
              <a:rPr lang="tr-TR" sz="2800" dirty="0" smtClean="0">
                <a:latin typeface="Adobe Caslon Pro"/>
              </a:rPr>
              <a:t>araya toplamasıdır</a:t>
            </a:r>
            <a:r>
              <a:rPr lang="tr-TR" sz="2800" dirty="0">
                <a:latin typeface="Adobe Caslon Pro"/>
              </a:rPr>
              <a:t>. </a:t>
            </a:r>
            <a:endParaRPr lang="tr-TR" sz="2800" dirty="0" smtClean="0">
              <a:latin typeface="Adobe Caslon Pro"/>
            </a:endParaRPr>
          </a:p>
          <a:p>
            <a:r>
              <a:rPr lang="tr-TR" sz="2800" dirty="0" smtClean="0">
                <a:latin typeface="Adobe Caslon Pro"/>
              </a:rPr>
              <a:t>Çeşitli </a:t>
            </a:r>
            <a:r>
              <a:rPr lang="tr-TR" sz="2800" dirty="0">
                <a:latin typeface="Adobe Caslon Pro"/>
              </a:rPr>
              <a:t>sıkıntılarla dolu olan </a:t>
            </a:r>
            <a:r>
              <a:rPr lang="tr-TR" sz="2800" dirty="0" err="1">
                <a:latin typeface="Adobe Caslon Pro"/>
              </a:rPr>
              <a:t>haşr</a:t>
            </a:r>
            <a:r>
              <a:rPr lang="tr-TR" sz="2800" dirty="0">
                <a:latin typeface="Adobe Caslon Pro"/>
              </a:rPr>
              <a:t>, </a:t>
            </a:r>
            <a:r>
              <a:rPr lang="tr-TR" sz="2800" dirty="0" smtClean="0">
                <a:latin typeface="Adobe Caslon Pro"/>
              </a:rPr>
              <a:t>inananlar </a:t>
            </a:r>
            <a:r>
              <a:rPr lang="tr-TR" sz="2800" dirty="0">
                <a:latin typeface="Adobe Caslon Pro"/>
              </a:rPr>
              <a:t>için kolay, </a:t>
            </a:r>
            <a:r>
              <a:rPr lang="tr-TR" sz="2800" dirty="0" smtClean="0">
                <a:latin typeface="Adobe Caslon Pro"/>
              </a:rPr>
              <a:t>inkar edenler için çok </a:t>
            </a:r>
            <a:r>
              <a:rPr lang="tr-TR" sz="2800" dirty="0">
                <a:latin typeface="Adobe Caslon Pro"/>
              </a:rPr>
              <a:t>çetin geçecektir.</a:t>
            </a:r>
          </a:p>
        </p:txBody>
      </p:sp>
    </p:spTree>
    <p:extLst>
      <p:ext uri="{BB962C8B-B14F-4D97-AF65-F5344CB8AC3E}">
        <p14:creationId xmlns:p14="http://schemas.microsoft.com/office/powerpoint/2010/main" val="12249479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pic>
        <p:nvPicPr>
          <p:cNvPr id="3" name="Resim 2"/>
          <p:cNvPicPr>
            <a:picLocks noChangeAspect="1"/>
          </p:cNvPicPr>
          <p:nvPr/>
        </p:nvPicPr>
        <p:blipFill>
          <a:blip r:embed="rId4"/>
          <a:stretch>
            <a:fillRect/>
          </a:stretch>
        </p:blipFill>
        <p:spPr>
          <a:xfrm>
            <a:off x="2577737" y="1280159"/>
            <a:ext cx="6992984" cy="3823063"/>
          </a:xfrm>
          <a:prstGeom prst="rect">
            <a:avLst/>
          </a:prstGeom>
        </p:spPr>
      </p:pic>
    </p:spTree>
    <p:extLst>
      <p:ext uri="{BB962C8B-B14F-4D97-AF65-F5344CB8AC3E}">
        <p14:creationId xmlns:p14="http://schemas.microsoft.com/office/powerpoint/2010/main" val="254042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57646" y="531223"/>
            <a:ext cx="10189028" cy="5016758"/>
          </a:xfrm>
          <a:prstGeom prst="rect">
            <a:avLst/>
          </a:prstGeom>
        </p:spPr>
        <p:txBody>
          <a:bodyPr wrap="square">
            <a:spAutoFit/>
          </a:bodyPr>
          <a:lstStyle/>
          <a:p>
            <a:r>
              <a:rPr lang="tr-TR" sz="3200" u="sng" dirty="0" err="1">
                <a:solidFill>
                  <a:srgbClr val="FF0000"/>
                </a:solidFill>
                <a:latin typeface="Adobe Caslon Pro" panose="0205050205050A020403"/>
              </a:rPr>
              <a:t>Hudûs</a:t>
            </a:r>
            <a:r>
              <a:rPr lang="tr-TR" sz="3200" u="sng" dirty="0">
                <a:solidFill>
                  <a:srgbClr val="FF0000"/>
                </a:solidFill>
                <a:latin typeface="Adobe Caslon Pro" panose="0205050205050A020403"/>
              </a:rPr>
              <a:t> Delili</a:t>
            </a:r>
            <a:r>
              <a:rPr lang="tr-TR" sz="3200" u="sng" dirty="0" smtClean="0">
                <a:solidFill>
                  <a:srgbClr val="FF0000"/>
                </a:solidFill>
                <a:latin typeface="Adobe Caslon Pro" panose="0205050205050A020403"/>
              </a:rPr>
              <a:t>:</a:t>
            </a:r>
          </a:p>
          <a:p>
            <a:r>
              <a:rPr lang="tr-TR" sz="3200" dirty="0" smtClean="0">
                <a:latin typeface="Adobe Caslon Pro" panose="0205050205050A020403"/>
              </a:rPr>
              <a:t>“Hâdis</a:t>
            </a:r>
            <a:r>
              <a:rPr lang="tr-TR" sz="3200" dirty="0">
                <a:latin typeface="Adobe Caslon Pro" panose="0205050205050A020403"/>
              </a:rPr>
              <a:t>”, </a:t>
            </a:r>
            <a:r>
              <a:rPr lang="tr-TR" sz="3200" dirty="0" smtClean="0">
                <a:latin typeface="Adobe Caslon Pro" panose="0205050205050A020403"/>
              </a:rPr>
              <a:t>önceleri yok </a:t>
            </a:r>
            <a:r>
              <a:rPr lang="tr-TR" sz="3200" dirty="0">
                <a:latin typeface="Adobe Caslon Pro" panose="0205050205050A020403"/>
              </a:rPr>
              <a:t>iken </a:t>
            </a:r>
            <a:r>
              <a:rPr lang="tr-TR" sz="3200" dirty="0" smtClean="0">
                <a:latin typeface="Adobe Caslon Pro" panose="0205050205050A020403"/>
              </a:rPr>
              <a:t>sonradan var </a:t>
            </a:r>
            <a:r>
              <a:rPr lang="tr-TR" sz="3200" dirty="0">
                <a:latin typeface="Adobe Caslon Pro" panose="0205050205050A020403"/>
              </a:rPr>
              <a:t>olan şey(</a:t>
            </a:r>
            <a:r>
              <a:rPr lang="tr-TR" sz="3200" dirty="0" err="1">
                <a:latin typeface="Adobe Caslon Pro" panose="0205050205050A020403"/>
              </a:rPr>
              <a:t>ler</a:t>
            </a:r>
            <a:r>
              <a:rPr lang="tr-TR" sz="3200" dirty="0">
                <a:latin typeface="Adobe Caslon Pro" panose="0205050205050A020403"/>
              </a:rPr>
              <a:t>) demektir. Bunları var edene </a:t>
            </a:r>
            <a:r>
              <a:rPr lang="tr-TR" sz="3200" dirty="0" smtClean="0">
                <a:latin typeface="Adobe Caslon Pro" panose="0205050205050A020403"/>
              </a:rPr>
              <a:t>de “</a:t>
            </a:r>
            <a:r>
              <a:rPr lang="tr-TR" sz="3200" i="1" dirty="0" err="1" smtClean="0">
                <a:latin typeface="Adobe Caslon Pro" panose="0205050205050A020403"/>
              </a:rPr>
              <a:t>muhdis</a:t>
            </a:r>
            <a:r>
              <a:rPr lang="tr-TR" sz="3200" dirty="0">
                <a:latin typeface="Adobe Caslon Pro" panose="0205050205050A020403"/>
              </a:rPr>
              <a:t>” denir. </a:t>
            </a:r>
            <a:endParaRPr lang="tr-TR" sz="3200" dirty="0" smtClean="0">
              <a:latin typeface="Adobe Caslon Pro" panose="0205050205050A020403"/>
            </a:endParaRPr>
          </a:p>
          <a:p>
            <a:r>
              <a:rPr lang="tr-TR" sz="3200" dirty="0" smtClean="0">
                <a:latin typeface="Adobe Caslon Pro" panose="0205050205050A020403"/>
              </a:rPr>
              <a:t>Evren </a:t>
            </a:r>
            <a:r>
              <a:rPr lang="tr-TR" sz="3200" dirty="0">
                <a:latin typeface="Adobe Caslon Pro" panose="0205050205050A020403"/>
              </a:rPr>
              <a:t>sonradan var olduğuna </a:t>
            </a:r>
            <a:r>
              <a:rPr lang="tr-TR" sz="3200" dirty="0" smtClean="0">
                <a:latin typeface="Adobe Caslon Pro" panose="0205050205050A020403"/>
              </a:rPr>
              <a:t>göre mantıkî </a:t>
            </a:r>
            <a:r>
              <a:rPr lang="tr-TR" sz="3200" dirty="0">
                <a:latin typeface="Adobe Caslon Pro" panose="0205050205050A020403"/>
              </a:rPr>
              <a:t>olarak bunun bir </a:t>
            </a:r>
            <a:r>
              <a:rPr lang="tr-TR" sz="3200" i="1" dirty="0" err="1">
                <a:latin typeface="Adobe Caslon Pro" panose="0205050205050A020403"/>
              </a:rPr>
              <a:t>muhdisi</a:t>
            </a:r>
            <a:r>
              <a:rPr lang="tr-TR" sz="3200" dirty="0">
                <a:latin typeface="Adobe Caslon Pro" panose="0205050205050A020403"/>
              </a:rPr>
              <a:t> olmalıdır. </a:t>
            </a:r>
            <a:endParaRPr lang="tr-TR" sz="3200" dirty="0" smtClean="0">
              <a:latin typeface="Adobe Caslon Pro" panose="0205050205050A020403"/>
            </a:endParaRPr>
          </a:p>
          <a:p>
            <a:r>
              <a:rPr lang="tr-TR" sz="3200" dirty="0" smtClean="0">
                <a:latin typeface="Adobe Caslon Pro" panose="0205050205050A020403"/>
              </a:rPr>
              <a:t>Hiçbir şeyin </a:t>
            </a:r>
            <a:r>
              <a:rPr lang="tr-TR" sz="3200" dirty="0">
                <a:latin typeface="Adobe Caslon Pro" panose="0205050205050A020403"/>
              </a:rPr>
              <a:t>tesadüfi olarak meydana gelmediği </a:t>
            </a:r>
            <a:r>
              <a:rPr lang="tr-TR" sz="3200" dirty="0" smtClean="0">
                <a:latin typeface="Adobe Caslon Pro" panose="0205050205050A020403"/>
              </a:rPr>
              <a:t>Kur’an’da şu </a:t>
            </a:r>
            <a:r>
              <a:rPr lang="tr-TR" sz="3200" dirty="0">
                <a:latin typeface="Adobe Caslon Pro" panose="0205050205050A020403"/>
              </a:rPr>
              <a:t>şekilde bildirilir: </a:t>
            </a:r>
            <a:endParaRPr lang="tr-TR" sz="3200" dirty="0" smtClean="0">
              <a:latin typeface="Adobe Caslon Pro" panose="0205050205050A020403"/>
            </a:endParaRPr>
          </a:p>
          <a:p>
            <a:r>
              <a:rPr lang="tr-TR" sz="3200" dirty="0" smtClean="0">
                <a:solidFill>
                  <a:srgbClr val="002060"/>
                </a:solidFill>
                <a:latin typeface="Adobe Caslon Pro" panose="0205050205050A020403"/>
              </a:rPr>
              <a:t>“</a:t>
            </a:r>
            <a:r>
              <a:rPr lang="tr-TR" sz="3200" dirty="0">
                <a:solidFill>
                  <a:srgbClr val="002060"/>
                </a:solidFill>
                <a:latin typeface="Adobe Caslon Pro" panose="0205050205050A020403"/>
              </a:rPr>
              <a:t>Acaba onlar herhangi </a:t>
            </a:r>
            <a:r>
              <a:rPr lang="tr-TR" sz="3200" dirty="0" smtClean="0">
                <a:solidFill>
                  <a:srgbClr val="002060"/>
                </a:solidFill>
                <a:latin typeface="Adobe Caslon Pro" panose="0205050205050A020403"/>
              </a:rPr>
              <a:t>bir yaratıcı </a:t>
            </a:r>
            <a:r>
              <a:rPr lang="tr-TR" sz="3200" dirty="0">
                <a:solidFill>
                  <a:srgbClr val="002060"/>
                </a:solidFill>
                <a:latin typeface="Adobe Caslon Pro" panose="0205050205050A020403"/>
              </a:rPr>
              <a:t>olmadan mı yaratıldılar? Yoksa kendileri </a:t>
            </a:r>
            <a:r>
              <a:rPr lang="tr-TR" sz="3200" dirty="0" smtClean="0">
                <a:solidFill>
                  <a:srgbClr val="002060"/>
                </a:solidFill>
                <a:latin typeface="Adobe Caslon Pro" panose="0205050205050A020403"/>
              </a:rPr>
              <a:t>mi yaratıcıdırlar</a:t>
            </a:r>
            <a:r>
              <a:rPr lang="tr-TR" sz="3200" dirty="0">
                <a:solidFill>
                  <a:srgbClr val="002060"/>
                </a:solidFill>
                <a:latin typeface="Adobe Caslon Pro" panose="0205050205050A020403"/>
              </a:rPr>
              <a:t>?” </a:t>
            </a:r>
            <a:endParaRPr lang="tr-TR" sz="3200" dirty="0" smtClean="0">
              <a:solidFill>
                <a:srgbClr val="002060"/>
              </a:solidFill>
              <a:latin typeface="Adobe Caslon Pro" panose="0205050205050A020403"/>
            </a:endParaRPr>
          </a:p>
          <a:p>
            <a:r>
              <a:rPr lang="tr-TR" sz="3200" dirty="0">
                <a:latin typeface="Adobe Caslon Pro" panose="0205050205050A020403"/>
              </a:rPr>
              <a:t>	</a:t>
            </a:r>
            <a:r>
              <a:rPr lang="tr-TR" sz="3200" dirty="0" smtClean="0">
                <a:latin typeface="Adobe Caslon Pro" panose="0205050205050A020403"/>
              </a:rPr>
              <a:t>							(</a:t>
            </a:r>
            <a:r>
              <a:rPr lang="tr-TR" sz="3200" dirty="0">
                <a:latin typeface="Adobe Caslon Pro" panose="0205050205050A020403"/>
              </a:rPr>
              <a:t>Tur/35).</a:t>
            </a:r>
          </a:p>
        </p:txBody>
      </p:sp>
    </p:spTree>
    <p:extLst>
      <p:ext uri="{BB962C8B-B14F-4D97-AF65-F5344CB8AC3E}">
        <p14:creationId xmlns:p14="http://schemas.microsoft.com/office/powerpoint/2010/main" val="15983656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23109" y="705394"/>
            <a:ext cx="10354491" cy="5509200"/>
          </a:xfrm>
          <a:prstGeom prst="rect">
            <a:avLst/>
          </a:prstGeom>
        </p:spPr>
        <p:txBody>
          <a:bodyPr wrap="square">
            <a:spAutoFit/>
          </a:bodyPr>
          <a:lstStyle/>
          <a:p>
            <a:pPr algn="ctr"/>
            <a:r>
              <a:rPr lang="tr-TR" sz="3200" dirty="0" smtClean="0">
                <a:solidFill>
                  <a:srgbClr val="FF0000"/>
                </a:solidFill>
                <a:latin typeface="Adobe Caslon Pro"/>
              </a:rPr>
              <a:t>SORGUYA </a:t>
            </a:r>
            <a:r>
              <a:rPr lang="tr-TR" sz="3200" dirty="0">
                <a:solidFill>
                  <a:srgbClr val="FF0000"/>
                </a:solidFill>
                <a:latin typeface="Adobe Caslon Pro"/>
              </a:rPr>
              <a:t>ÇEKİLME</a:t>
            </a:r>
          </a:p>
          <a:p>
            <a:r>
              <a:rPr lang="tr-TR" sz="3200" i="1" u="sng" dirty="0">
                <a:solidFill>
                  <a:srgbClr val="FF0000"/>
                </a:solidFill>
                <a:latin typeface="Adobe Caslon Pro"/>
              </a:rPr>
              <a:t>Hesap,</a:t>
            </a:r>
            <a:r>
              <a:rPr lang="tr-TR" sz="3200" dirty="0">
                <a:latin typeface="Adobe Caslon Pro"/>
              </a:rPr>
              <a:t> terim olarak, insanların hesaba çekilecekleri ahiret safhalarından </a:t>
            </a:r>
            <a:r>
              <a:rPr lang="tr-TR" sz="3200" dirty="0" smtClean="0">
                <a:latin typeface="Adobe Caslon Pro"/>
              </a:rPr>
              <a:t>birini ifade </a:t>
            </a:r>
            <a:r>
              <a:rPr lang="tr-TR" sz="3200" dirty="0">
                <a:latin typeface="Adobe Caslon Pro"/>
              </a:rPr>
              <a:t>eder. </a:t>
            </a:r>
            <a:r>
              <a:rPr lang="tr-TR" sz="3200" dirty="0" smtClean="0">
                <a:latin typeface="Adobe Caslon Pro"/>
              </a:rPr>
              <a:t>İnsanlar dünya hayatında iradeleriyle yaptıkları fiillerden dolayı hesaba çekileceklerdir. Adaletle gerçekleşecek bu hesapta kimseye zulmedilmeyecektir. </a:t>
            </a:r>
          </a:p>
          <a:p>
            <a:r>
              <a:rPr lang="tr-TR" sz="3200" dirty="0">
                <a:latin typeface="Adobe Caslon Pro"/>
              </a:rPr>
              <a:t>İnsanlara dünyada yaptıklarını içerir kitap (amel defteri) verilecek, kitapta kayıtlı </a:t>
            </a:r>
            <a:r>
              <a:rPr lang="tr-TR" sz="3200" dirty="0" smtClean="0">
                <a:latin typeface="Adobe Caslon Pro"/>
              </a:rPr>
              <a:t>iyilik ve </a:t>
            </a:r>
            <a:r>
              <a:rPr lang="tr-TR" sz="3200" dirty="0">
                <a:latin typeface="Adobe Caslon Pro"/>
              </a:rPr>
              <a:t>kötülükler değerlendirilecek (mizan), böylece mükellefin hesabı görülmüş olacaktır.</a:t>
            </a:r>
          </a:p>
          <a:p>
            <a:endParaRPr lang="tr-TR" sz="3200" dirty="0">
              <a:latin typeface="Adobe Caslon Pro"/>
            </a:endParaRPr>
          </a:p>
        </p:txBody>
      </p:sp>
    </p:spTree>
    <p:extLst>
      <p:ext uri="{BB962C8B-B14F-4D97-AF65-F5344CB8AC3E}">
        <p14:creationId xmlns:p14="http://schemas.microsoft.com/office/powerpoint/2010/main" val="19808988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49234" y="836024"/>
            <a:ext cx="10511246" cy="4031873"/>
          </a:xfrm>
          <a:prstGeom prst="rect">
            <a:avLst/>
          </a:prstGeom>
        </p:spPr>
        <p:txBody>
          <a:bodyPr wrap="square">
            <a:spAutoFit/>
          </a:bodyPr>
          <a:lstStyle/>
          <a:p>
            <a:r>
              <a:rPr lang="tr-TR" sz="3200" dirty="0">
                <a:latin typeface="Adobe Caslon Pro"/>
              </a:rPr>
              <a:t>Hesap ve sual esnasında, melekler tarafından tutulan amel defterleri yanında, </a:t>
            </a:r>
            <a:r>
              <a:rPr lang="tr-TR" sz="3200" dirty="0" smtClean="0">
                <a:latin typeface="Adobe Caslon Pro"/>
              </a:rPr>
              <a:t>insanın elleri</a:t>
            </a:r>
            <a:r>
              <a:rPr lang="tr-TR" sz="3200" dirty="0">
                <a:latin typeface="Adobe Caslon Pro"/>
              </a:rPr>
              <a:t>, ayakları ve derilerinin de şahitlik edeceği </a:t>
            </a:r>
            <a:r>
              <a:rPr lang="tr-TR" sz="3200" dirty="0" smtClean="0">
                <a:latin typeface="Adobe Caslon Pro"/>
              </a:rPr>
              <a:t>Kur’an-ı Kerim’de </a:t>
            </a:r>
            <a:r>
              <a:rPr lang="tr-TR" sz="3200" dirty="0">
                <a:latin typeface="Adobe Caslon Pro"/>
              </a:rPr>
              <a:t>bildirilmiştir. (</a:t>
            </a:r>
            <a:r>
              <a:rPr lang="tr-TR" sz="3200" dirty="0" smtClean="0">
                <a:latin typeface="Adobe Caslon Pro"/>
              </a:rPr>
              <a:t>Fussilet,41/19-21</a:t>
            </a:r>
            <a:r>
              <a:rPr lang="tr-TR" sz="3200" dirty="0">
                <a:latin typeface="Adobe Caslon Pro"/>
              </a:rPr>
              <a:t>; </a:t>
            </a:r>
            <a:r>
              <a:rPr lang="tr-TR" sz="3200" dirty="0" smtClean="0">
                <a:latin typeface="Adobe Caslon Pro"/>
              </a:rPr>
              <a:t>Yasin, 36/65</a:t>
            </a:r>
            <a:r>
              <a:rPr lang="tr-TR" sz="3200" dirty="0">
                <a:latin typeface="Adobe Caslon Pro"/>
              </a:rPr>
              <a:t>). </a:t>
            </a:r>
            <a:endParaRPr lang="tr-TR" sz="3200" dirty="0" smtClean="0">
              <a:latin typeface="Adobe Caslon Pro"/>
            </a:endParaRPr>
          </a:p>
          <a:p>
            <a:r>
              <a:rPr lang="tr-TR" sz="3200" dirty="0" smtClean="0">
                <a:latin typeface="Adobe Caslon Pro"/>
              </a:rPr>
              <a:t>Pişmanlık </a:t>
            </a:r>
            <a:r>
              <a:rPr lang="tr-TR" sz="3200" dirty="0">
                <a:latin typeface="Adobe Caslon Pro"/>
              </a:rPr>
              <a:t>ve tövbe, o gün fayda vermeyecektir. Sorgu sırasında </a:t>
            </a:r>
            <a:r>
              <a:rPr lang="tr-TR" sz="3200" dirty="0" smtClean="0">
                <a:latin typeface="Adobe Caslon Pro"/>
              </a:rPr>
              <a:t>gizli kalan </a:t>
            </a:r>
            <a:r>
              <a:rPr lang="tr-TR" sz="3200" dirty="0">
                <a:latin typeface="Adobe Caslon Pro"/>
              </a:rPr>
              <a:t>ne varsa açığa çıkacak ve herkesin birbiriyle hesaplaşması sağlanacaktır. </a:t>
            </a:r>
            <a:r>
              <a:rPr lang="tr-TR" sz="3200" dirty="0" smtClean="0">
                <a:latin typeface="Adobe Caslon Pro"/>
              </a:rPr>
              <a:t>Hiçbir hak </a:t>
            </a:r>
            <a:r>
              <a:rPr lang="tr-TR" sz="3200" dirty="0">
                <a:latin typeface="Adobe Caslon Pro"/>
              </a:rPr>
              <a:t>veya haksızlık gözden kaçmayacaktır. </a:t>
            </a:r>
          </a:p>
        </p:txBody>
      </p:sp>
    </p:spTree>
    <p:extLst>
      <p:ext uri="{BB962C8B-B14F-4D97-AF65-F5344CB8AC3E}">
        <p14:creationId xmlns:p14="http://schemas.microsoft.com/office/powerpoint/2010/main" val="38043352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18903" y="809897"/>
            <a:ext cx="9448800" cy="4524315"/>
          </a:xfrm>
          <a:prstGeom prst="rect">
            <a:avLst/>
          </a:prstGeom>
        </p:spPr>
        <p:txBody>
          <a:bodyPr wrap="square">
            <a:spAutoFit/>
          </a:bodyPr>
          <a:lstStyle/>
          <a:p>
            <a:r>
              <a:rPr lang="tr-TR" sz="3200" dirty="0">
                <a:solidFill>
                  <a:srgbClr val="FF0000"/>
                </a:solidFill>
                <a:latin typeface="Adobe Caslon Pro"/>
              </a:rPr>
              <a:t>Mizan, </a:t>
            </a:r>
            <a:r>
              <a:rPr lang="tr-TR" sz="3200" dirty="0">
                <a:latin typeface="Adobe Caslon Pro"/>
              </a:rPr>
              <a:t>sembolik anlamda amelleri tartan bir terazi ve adalet manasına gelir. </a:t>
            </a:r>
            <a:endParaRPr lang="tr-TR" sz="3200" dirty="0" smtClean="0">
              <a:latin typeface="Adobe Caslon Pro"/>
            </a:endParaRPr>
          </a:p>
          <a:p>
            <a:r>
              <a:rPr lang="tr-TR" sz="3200" dirty="0" smtClean="0">
                <a:latin typeface="Adobe Caslon Pro"/>
              </a:rPr>
              <a:t>Allah, dinî </a:t>
            </a:r>
            <a:r>
              <a:rPr lang="tr-TR" sz="3200" dirty="0">
                <a:latin typeface="Adobe Caslon Pro"/>
              </a:rPr>
              <a:t>açıdan sorumlu </a:t>
            </a:r>
            <a:r>
              <a:rPr lang="tr-TR" sz="3200" dirty="0" smtClean="0">
                <a:latin typeface="Adobe Caslon Pro"/>
              </a:rPr>
              <a:t>tuttuğu </a:t>
            </a:r>
            <a:r>
              <a:rPr lang="tr-TR" sz="3200" dirty="0">
                <a:latin typeface="Adobe Caslon Pro"/>
              </a:rPr>
              <a:t>kimselerin cennetlik mi yoksa cehennemlik mi </a:t>
            </a:r>
            <a:r>
              <a:rPr lang="tr-TR" sz="3200" dirty="0" smtClean="0">
                <a:latin typeface="Adobe Caslon Pro"/>
              </a:rPr>
              <a:t>olduklarını belirlemek </a:t>
            </a:r>
            <a:r>
              <a:rPr lang="tr-TR" sz="3200" dirty="0">
                <a:latin typeface="Adobe Caslon Pro"/>
              </a:rPr>
              <a:t>için ahirette teraziler kuracaktır. Burada sevap ve günahlar tartılacaktır. </a:t>
            </a:r>
            <a:endParaRPr lang="tr-TR" sz="3200" dirty="0" smtClean="0">
              <a:latin typeface="Adobe Caslon Pro"/>
            </a:endParaRPr>
          </a:p>
          <a:p>
            <a:r>
              <a:rPr lang="tr-TR" sz="3200" dirty="0" smtClean="0">
                <a:latin typeface="Adobe Caslon Pro"/>
              </a:rPr>
              <a:t>Bu tartıların </a:t>
            </a:r>
            <a:r>
              <a:rPr lang="tr-TR" sz="3200" dirty="0">
                <a:latin typeface="Adobe Caslon Pro"/>
              </a:rPr>
              <a:t>mahiyetini tam olarak Allah’tan başkası bilemez</a:t>
            </a:r>
            <a:r>
              <a:rPr lang="tr-TR" sz="3200" dirty="0" smtClean="0">
                <a:latin typeface="Adobe Caslon Pro"/>
              </a:rPr>
              <a:t>.</a:t>
            </a:r>
          </a:p>
          <a:p>
            <a:endParaRPr lang="tr-TR" sz="3200" dirty="0">
              <a:latin typeface="Adobe Caslon Pro"/>
            </a:endParaRPr>
          </a:p>
        </p:txBody>
      </p:sp>
    </p:spTree>
    <p:extLst>
      <p:ext uri="{BB962C8B-B14F-4D97-AF65-F5344CB8AC3E}">
        <p14:creationId xmlns:p14="http://schemas.microsoft.com/office/powerpoint/2010/main" val="15495925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957943" y="914399"/>
            <a:ext cx="9840685" cy="4031873"/>
          </a:xfrm>
          <a:prstGeom prst="rect">
            <a:avLst/>
          </a:prstGeom>
        </p:spPr>
        <p:txBody>
          <a:bodyPr wrap="square">
            <a:spAutoFit/>
          </a:bodyPr>
          <a:lstStyle/>
          <a:p>
            <a:r>
              <a:rPr lang="tr-TR" sz="3200" dirty="0" smtClean="0">
                <a:latin typeface="Adobe Caslon Pro"/>
              </a:rPr>
              <a:t>Mizan’ın gerçekliği </a:t>
            </a:r>
            <a:r>
              <a:rPr lang="tr-TR" sz="3200" dirty="0">
                <a:latin typeface="Adobe Caslon Pro"/>
              </a:rPr>
              <a:t>ile </a:t>
            </a:r>
            <a:r>
              <a:rPr lang="tr-TR" sz="3200" dirty="0" smtClean="0">
                <a:latin typeface="Adobe Caslon Pro"/>
              </a:rPr>
              <a:t>ilgili Kur’an-ı </a:t>
            </a:r>
            <a:r>
              <a:rPr lang="tr-TR" sz="3200" dirty="0">
                <a:latin typeface="Adobe Caslon Pro"/>
              </a:rPr>
              <a:t>Kerim’de ayetler vardır: </a:t>
            </a:r>
            <a:endParaRPr lang="tr-TR" sz="3200" dirty="0" smtClean="0">
              <a:latin typeface="Adobe Caslon Pro"/>
            </a:endParaRPr>
          </a:p>
          <a:p>
            <a:pPr algn="ctr"/>
            <a:r>
              <a:rPr lang="tr-TR" sz="3200" dirty="0" smtClean="0">
                <a:solidFill>
                  <a:srgbClr val="7030A0"/>
                </a:solidFill>
                <a:latin typeface="Adobe Caslon Pro"/>
              </a:rPr>
              <a:t>“</a:t>
            </a:r>
            <a:r>
              <a:rPr lang="tr-TR" sz="3200" dirty="0">
                <a:solidFill>
                  <a:srgbClr val="7030A0"/>
                </a:solidFill>
                <a:latin typeface="Adobe Caslon Pro"/>
              </a:rPr>
              <a:t>Biz kıyamet günü için adalet terazileri</a:t>
            </a:r>
          </a:p>
          <a:p>
            <a:pPr algn="ctr"/>
            <a:r>
              <a:rPr lang="tr-TR" sz="3200" dirty="0">
                <a:solidFill>
                  <a:srgbClr val="7030A0"/>
                </a:solidFill>
                <a:latin typeface="Adobe Caslon Pro"/>
              </a:rPr>
              <a:t>kurarız. Artık kimseye hiçbir şekilde adaletsizlik edilmez. (</a:t>
            </a:r>
            <a:r>
              <a:rPr lang="tr-TR" sz="3200" dirty="0" smtClean="0">
                <a:solidFill>
                  <a:srgbClr val="7030A0"/>
                </a:solidFill>
                <a:latin typeface="Adobe Caslon Pro"/>
              </a:rPr>
              <a:t>Yapılan iş</a:t>
            </a:r>
            <a:r>
              <a:rPr lang="tr-TR" sz="3200" dirty="0">
                <a:solidFill>
                  <a:srgbClr val="7030A0"/>
                </a:solidFill>
                <a:latin typeface="Adobe Caslon Pro"/>
              </a:rPr>
              <a:t>) bir hardal tanesi</a:t>
            </a:r>
          </a:p>
          <a:p>
            <a:pPr algn="ctr"/>
            <a:r>
              <a:rPr lang="tr-TR" sz="3200" dirty="0">
                <a:solidFill>
                  <a:srgbClr val="7030A0"/>
                </a:solidFill>
                <a:latin typeface="Adobe Caslon Pro"/>
              </a:rPr>
              <a:t>kadar dahi olsa onu (adalet terazisine) getiririz. Hesap gören olarak biz (</a:t>
            </a:r>
            <a:r>
              <a:rPr lang="tr-TR" sz="3200" dirty="0" smtClean="0">
                <a:solidFill>
                  <a:srgbClr val="7030A0"/>
                </a:solidFill>
                <a:latin typeface="Adobe Caslon Pro"/>
              </a:rPr>
              <a:t>herkese) yeteriz.”</a:t>
            </a:r>
          </a:p>
          <a:p>
            <a:pPr algn="ctr"/>
            <a:r>
              <a:rPr lang="tr-TR" sz="3200" dirty="0" smtClean="0">
                <a:latin typeface="Adobe Caslon Pro"/>
              </a:rPr>
              <a:t>(Enbiyâ,21/ </a:t>
            </a:r>
            <a:r>
              <a:rPr lang="tr-TR" sz="3200" dirty="0">
                <a:latin typeface="Adobe Caslon Pro"/>
              </a:rPr>
              <a:t>47).</a:t>
            </a:r>
          </a:p>
        </p:txBody>
      </p:sp>
    </p:spTree>
    <p:extLst>
      <p:ext uri="{BB962C8B-B14F-4D97-AF65-F5344CB8AC3E}">
        <p14:creationId xmlns:p14="http://schemas.microsoft.com/office/powerpoint/2010/main" val="14009808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27611" y="714103"/>
            <a:ext cx="9779726" cy="4031873"/>
          </a:xfrm>
          <a:prstGeom prst="rect">
            <a:avLst/>
          </a:prstGeom>
        </p:spPr>
        <p:txBody>
          <a:bodyPr wrap="square">
            <a:spAutoFit/>
          </a:bodyPr>
          <a:lstStyle/>
          <a:p>
            <a:r>
              <a:rPr lang="tr-TR" sz="3200" dirty="0" smtClean="0">
                <a:latin typeface="Adobe Caslon Pro"/>
              </a:rPr>
              <a:t>NOT:</a:t>
            </a:r>
          </a:p>
          <a:p>
            <a:r>
              <a:rPr lang="tr-TR" sz="3200" dirty="0" smtClean="0">
                <a:latin typeface="Adobe Caslon Pro"/>
              </a:rPr>
              <a:t>Ahirette </a:t>
            </a:r>
            <a:r>
              <a:rPr lang="tr-TR" sz="3200" dirty="0">
                <a:latin typeface="Adobe Caslon Pro"/>
              </a:rPr>
              <a:t>insanların nelerden sorguya çekilecekleri bir hadis-i şerifte ana hatlarıyla </a:t>
            </a:r>
            <a:r>
              <a:rPr lang="tr-TR" sz="3200" dirty="0" smtClean="0">
                <a:latin typeface="Adobe Caslon Pro"/>
              </a:rPr>
              <a:t>şöyle açıklanır</a:t>
            </a:r>
            <a:r>
              <a:rPr lang="tr-TR" sz="3200" dirty="0">
                <a:latin typeface="Adobe Caslon Pro"/>
              </a:rPr>
              <a:t>: </a:t>
            </a:r>
            <a:endParaRPr lang="tr-TR" sz="3200" dirty="0" smtClean="0">
              <a:latin typeface="Adobe Caslon Pro"/>
            </a:endParaRPr>
          </a:p>
          <a:p>
            <a:r>
              <a:rPr lang="tr-TR" sz="3200" dirty="0" smtClean="0">
                <a:solidFill>
                  <a:srgbClr val="7030A0"/>
                </a:solidFill>
                <a:latin typeface="Adobe Caslon Pro"/>
              </a:rPr>
              <a:t>Ömrünü </a:t>
            </a:r>
            <a:r>
              <a:rPr lang="tr-TR" sz="3200" dirty="0">
                <a:solidFill>
                  <a:srgbClr val="7030A0"/>
                </a:solidFill>
                <a:latin typeface="Adobe Caslon Pro"/>
              </a:rPr>
              <a:t>ne yolda tükettiğinden, </a:t>
            </a:r>
            <a:endParaRPr lang="tr-TR" sz="3200" dirty="0" smtClean="0">
              <a:solidFill>
                <a:srgbClr val="7030A0"/>
              </a:solidFill>
              <a:latin typeface="Adobe Caslon Pro"/>
            </a:endParaRPr>
          </a:p>
          <a:p>
            <a:r>
              <a:rPr lang="tr-TR" sz="3200" dirty="0" smtClean="0">
                <a:solidFill>
                  <a:srgbClr val="7030A0"/>
                </a:solidFill>
                <a:latin typeface="Adobe Caslon Pro"/>
              </a:rPr>
              <a:t>ilmini </a:t>
            </a:r>
            <a:r>
              <a:rPr lang="tr-TR" sz="3200" dirty="0">
                <a:solidFill>
                  <a:srgbClr val="7030A0"/>
                </a:solidFill>
                <a:latin typeface="Adobe Caslon Pro"/>
              </a:rPr>
              <a:t>ne yolda kullandığından ve onunla hangi</a:t>
            </a:r>
          </a:p>
          <a:p>
            <a:r>
              <a:rPr lang="tr-TR" sz="3200" dirty="0">
                <a:solidFill>
                  <a:srgbClr val="7030A0"/>
                </a:solidFill>
                <a:latin typeface="Adobe Caslon Pro"/>
              </a:rPr>
              <a:t>amelleri yaptığından, </a:t>
            </a:r>
            <a:endParaRPr lang="tr-TR" sz="3200" dirty="0" smtClean="0">
              <a:solidFill>
                <a:srgbClr val="7030A0"/>
              </a:solidFill>
              <a:latin typeface="Adobe Caslon Pro"/>
            </a:endParaRPr>
          </a:p>
          <a:p>
            <a:r>
              <a:rPr lang="tr-TR" sz="3200" dirty="0" smtClean="0">
                <a:solidFill>
                  <a:srgbClr val="7030A0"/>
                </a:solidFill>
                <a:latin typeface="Adobe Caslon Pro"/>
              </a:rPr>
              <a:t>malını </a:t>
            </a:r>
            <a:r>
              <a:rPr lang="tr-TR" sz="3200" dirty="0">
                <a:solidFill>
                  <a:srgbClr val="7030A0"/>
                </a:solidFill>
                <a:latin typeface="Adobe Caslon Pro"/>
              </a:rPr>
              <a:t>nereden kazanıp nereye harcadığından </a:t>
            </a:r>
            <a:r>
              <a:rPr lang="tr-TR" sz="3200" dirty="0" smtClean="0">
                <a:solidFill>
                  <a:srgbClr val="7030A0"/>
                </a:solidFill>
                <a:latin typeface="Adobe Caslon Pro"/>
              </a:rPr>
              <a:t>ve bedenini </a:t>
            </a:r>
            <a:r>
              <a:rPr lang="tr-TR" sz="3200" dirty="0">
                <a:solidFill>
                  <a:srgbClr val="7030A0"/>
                </a:solidFill>
                <a:latin typeface="Adobe Caslon Pro"/>
              </a:rPr>
              <a:t>ne </a:t>
            </a:r>
            <a:r>
              <a:rPr lang="tr-TR" sz="3200" dirty="0" smtClean="0">
                <a:solidFill>
                  <a:srgbClr val="7030A0"/>
                </a:solidFill>
                <a:latin typeface="Adobe Caslon Pro"/>
              </a:rPr>
              <a:t>yolda yıprattığından</a:t>
            </a:r>
            <a:r>
              <a:rPr lang="tr-TR" sz="3200" dirty="0">
                <a:solidFill>
                  <a:srgbClr val="7030A0"/>
                </a:solidFill>
                <a:latin typeface="Adobe Caslon Pro"/>
              </a:rPr>
              <a:t>.</a:t>
            </a:r>
          </a:p>
        </p:txBody>
      </p:sp>
    </p:spTree>
    <p:extLst>
      <p:ext uri="{BB962C8B-B14F-4D97-AF65-F5344CB8AC3E}">
        <p14:creationId xmlns:p14="http://schemas.microsoft.com/office/powerpoint/2010/main" val="32791490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748937" y="487680"/>
            <a:ext cx="10604863" cy="4708981"/>
          </a:xfrm>
          <a:prstGeom prst="rect">
            <a:avLst/>
          </a:prstGeom>
        </p:spPr>
        <p:txBody>
          <a:bodyPr wrap="square">
            <a:spAutoFit/>
          </a:bodyPr>
          <a:lstStyle/>
          <a:p>
            <a:r>
              <a:rPr lang="tr-TR" sz="3200" dirty="0">
                <a:solidFill>
                  <a:srgbClr val="FF0000"/>
                </a:solidFill>
                <a:latin typeface="Adobe Caslon Pro"/>
              </a:rPr>
              <a:t>CENNET VE CEHENNEM</a:t>
            </a:r>
          </a:p>
          <a:p>
            <a:r>
              <a:rPr lang="tr-TR" sz="3200" dirty="0">
                <a:latin typeface="Adobe Caslon Pro"/>
              </a:rPr>
              <a:t>Cennet; “örtmek, gizlemek” anlamına gelen “</a:t>
            </a:r>
            <a:r>
              <a:rPr lang="tr-TR" sz="3200" dirty="0" err="1">
                <a:latin typeface="Adobe Caslon Pro"/>
              </a:rPr>
              <a:t>cenn</a:t>
            </a:r>
            <a:r>
              <a:rPr lang="tr-TR" sz="3200" dirty="0">
                <a:latin typeface="Adobe Caslon Pro"/>
              </a:rPr>
              <a:t>” kökünden türemiş bir </a:t>
            </a:r>
            <a:r>
              <a:rPr lang="tr-TR" sz="3200" dirty="0" smtClean="0">
                <a:latin typeface="Adobe Caslon Pro"/>
              </a:rPr>
              <a:t>isimdir. Sözlük </a:t>
            </a:r>
            <a:r>
              <a:rPr lang="tr-TR" sz="3200" dirty="0">
                <a:latin typeface="Adobe Caslon Pro"/>
              </a:rPr>
              <a:t>anlamı, “bitki ve ağaçlarıyla toprağı örten bahçe veya bostan” demektir. </a:t>
            </a:r>
            <a:endParaRPr lang="tr-TR" sz="3200" dirty="0" smtClean="0">
              <a:latin typeface="Adobe Caslon Pro"/>
            </a:endParaRPr>
          </a:p>
          <a:p>
            <a:endParaRPr lang="tr-TR" sz="1200" dirty="0" smtClean="0">
              <a:latin typeface="Adobe Caslon Pro"/>
            </a:endParaRPr>
          </a:p>
          <a:p>
            <a:r>
              <a:rPr lang="tr-TR" sz="3200" dirty="0" smtClean="0">
                <a:latin typeface="Adobe Caslon Pro"/>
              </a:rPr>
              <a:t>Dünya’da Peygamberlerin </a:t>
            </a:r>
            <a:r>
              <a:rPr lang="tr-TR" sz="3200" dirty="0">
                <a:latin typeface="Adobe Caslon Pro"/>
              </a:rPr>
              <a:t>davetine uyarak iman edip, </a:t>
            </a:r>
            <a:r>
              <a:rPr lang="tr-TR" sz="3200" dirty="0" err="1" smtClean="0">
                <a:latin typeface="Adobe Caslon Pro"/>
              </a:rPr>
              <a:t>salih</a:t>
            </a:r>
            <a:r>
              <a:rPr lang="tr-TR" sz="3200" dirty="0" smtClean="0">
                <a:latin typeface="Adobe Caslon Pro"/>
              </a:rPr>
              <a:t> amel işleyenler, kulluk vazifelerini </a:t>
            </a:r>
            <a:r>
              <a:rPr lang="tr-TR" sz="3200" dirty="0">
                <a:latin typeface="Adobe Caslon Pro"/>
              </a:rPr>
              <a:t>elden geldiği kadar güzel bir şekilde yapan </a:t>
            </a:r>
            <a:r>
              <a:rPr lang="tr-TR" sz="3200" dirty="0" smtClean="0">
                <a:latin typeface="Adobe Caslon Pro"/>
              </a:rPr>
              <a:t>ahlaklı, temiz </a:t>
            </a:r>
            <a:r>
              <a:rPr lang="tr-TR" sz="3200" dirty="0">
                <a:latin typeface="Adobe Caslon Pro"/>
              </a:rPr>
              <a:t>ve muttaki kişiler </a:t>
            </a:r>
            <a:r>
              <a:rPr lang="tr-TR" sz="3200" dirty="0" smtClean="0">
                <a:latin typeface="Adobe Caslon Pro"/>
              </a:rPr>
              <a:t>için ahiret hayatında hazırlanmış </a:t>
            </a:r>
            <a:r>
              <a:rPr lang="tr-TR" sz="3200" dirty="0">
                <a:latin typeface="Adobe Caslon Pro"/>
              </a:rPr>
              <a:t>bir huzur ve saadet yurdudur. </a:t>
            </a:r>
            <a:endParaRPr lang="tr-TR" sz="3200" dirty="0" smtClean="0">
              <a:latin typeface="Adobe Caslon Pro"/>
            </a:endParaRPr>
          </a:p>
          <a:p>
            <a:r>
              <a:rPr lang="tr-TR" sz="3200" dirty="0" smtClean="0">
                <a:latin typeface="Adobe Caslon Pro"/>
              </a:rPr>
              <a:t>Kısaca </a:t>
            </a:r>
            <a:r>
              <a:rPr lang="tr-TR" sz="3200" dirty="0">
                <a:latin typeface="Adobe Caslon Pro"/>
              </a:rPr>
              <a:t>ahiretteki nimetler yurdunun adıdır.</a:t>
            </a:r>
          </a:p>
        </p:txBody>
      </p:sp>
    </p:spTree>
    <p:extLst>
      <p:ext uri="{BB962C8B-B14F-4D97-AF65-F5344CB8AC3E}">
        <p14:creationId xmlns:p14="http://schemas.microsoft.com/office/powerpoint/2010/main" val="40474565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574766" y="539931"/>
            <a:ext cx="10822578" cy="5262979"/>
          </a:xfrm>
          <a:prstGeom prst="rect">
            <a:avLst/>
          </a:prstGeom>
        </p:spPr>
        <p:txBody>
          <a:bodyPr wrap="square">
            <a:spAutoFit/>
          </a:bodyPr>
          <a:lstStyle/>
          <a:p>
            <a:r>
              <a:rPr lang="tr-TR" sz="2800" dirty="0" smtClean="0">
                <a:latin typeface="Adobe Caslon Pro"/>
              </a:rPr>
              <a:t>Kur’an-ı Kerim’de </a:t>
            </a:r>
            <a:r>
              <a:rPr lang="tr-TR" sz="2800" dirty="0">
                <a:latin typeface="Adobe Caslon Pro"/>
              </a:rPr>
              <a:t>“</a:t>
            </a:r>
            <a:r>
              <a:rPr lang="tr-TR" sz="2800" i="1" dirty="0" err="1">
                <a:latin typeface="Adobe Caslon Pro"/>
              </a:rPr>
              <a:t>cennetün</a:t>
            </a:r>
            <a:r>
              <a:rPr lang="tr-TR" sz="2800" dirty="0">
                <a:latin typeface="Adobe Caslon Pro"/>
              </a:rPr>
              <a:t>”, ya da “</a:t>
            </a:r>
            <a:r>
              <a:rPr lang="tr-TR" sz="2800" i="1" dirty="0">
                <a:latin typeface="Adobe Caslon Pro"/>
              </a:rPr>
              <a:t>el-</a:t>
            </a:r>
            <a:r>
              <a:rPr lang="tr-TR" sz="2800" i="1" dirty="0" err="1">
                <a:latin typeface="Adobe Caslon Pro"/>
              </a:rPr>
              <a:t>cennetü</a:t>
            </a:r>
            <a:r>
              <a:rPr lang="tr-TR" sz="2800" dirty="0">
                <a:latin typeface="Adobe Caslon Pro"/>
              </a:rPr>
              <a:t>” şeklinde </a:t>
            </a:r>
            <a:r>
              <a:rPr lang="tr-TR" sz="2800" dirty="0" smtClean="0">
                <a:latin typeface="Adobe Caslon Pro"/>
              </a:rPr>
              <a:t>kullanılmaktadır </a:t>
            </a:r>
            <a:r>
              <a:rPr lang="tr-TR" sz="2800" dirty="0">
                <a:latin typeface="Adobe Caslon Pro"/>
              </a:rPr>
              <a:t>ki, </a:t>
            </a:r>
            <a:r>
              <a:rPr lang="tr-TR" sz="2800" dirty="0" smtClean="0">
                <a:latin typeface="Adobe Caslon Pro"/>
              </a:rPr>
              <a:t>bazen dünyadaki </a:t>
            </a:r>
            <a:r>
              <a:rPr lang="tr-TR" sz="2800" dirty="0">
                <a:latin typeface="Adobe Caslon Pro"/>
              </a:rPr>
              <a:t>bahçeler, bazen de ahiret yurdundaki cennet kastedilir. </a:t>
            </a:r>
            <a:endParaRPr lang="tr-TR" sz="2800" dirty="0" smtClean="0">
              <a:latin typeface="Adobe Caslon Pro"/>
            </a:endParaRPr>
          </a:p>
          <a:p>
            <a:r>
              <a:rPr lang="tr-TR" sz="2800" dirty="0" smtClean="0">
                <a:latin typeface="Adobe Caslon Pro"/>
              </a:rPr>
              <a:t>Cennet kelimesinin çoğulu </a:t>
            </a:r>
            <a:r>
              <a:rPr lang="tr-TR" sz="2800" dirty="0">
                <a:latin typeface="Adobe Caslon Pro"/>
              </a:rPr>
              <a:t>“</a:t>
            </a:r>
            <a:r>
              <a:rPr lang="tr-TR" sz="2800" i="1" dirty="0" err="1">
                <a:latin typeface="Adobe Caslon Pro"/>
              </a:rPr>
              <a:t>cinân</a:t>
            </a:r>
            <a:r>
              <a:rPr lang="tr-TR" sz="2800" dirty="0">
                <a:latin typeface="Adobe Caslon Pro"/>
              </a:rPr>
              <a:t>” veya “</a:t>
            </a:r>
            <a:r>
              <a:rPr lang="tr-TR" sz="2800" i="1" dirty="0" err="1">
                <a:latin typeface="Adobe Caslon Pro"/>
              </a:rPr>
              <a:t>cennât”tır</a:t>
            </a:r>
            <a:r>
              <a:rPr lang="tr-TR" sz="2800" dirty="0">
                <a:latin typeface="Adobe Caslon Pro"/>
              </a:rPr>
              <a:t>. Kuran’da “</a:t>
            </a:r>
            <a:r>
              <a:rPr lang="tr-TR" sz="2800" dirty="0" err="1">
                <a:latin typeface="Adobe Caslon Pro"/>
              </a:rPr>
              <a:t>cennât</a:t>
            </a:r>
            <a:r>
              <a:rPr lang="tr-TR" sz="2800" dirty="0">
                <a:latin typeface="Adobe Caslon Pro"/>
              </a:rPr>
              <a:t>” kelimesi çok sık kullanılmıştır</a:t>
            </a:r>
            <a:r>
              <a:rPr lang="tr-TR" sz="2800" dirty="0" smtClean="0">
                <a:latin typeface="Adobe Caslon Pro"/>
              </a:rPr>
              <a:t>.</a:t>
            </a:r>
          </a:p>
          <a:p>
            <a:r>
              <a:rPr lang="tr-TR" sz="2800" dirty="0" smtClean="0">
                <a:solidFill>
                  <a:srgbClr val="FF0000"/>
                </a:solidFill>
                <a:latin typeface="Adobe Caslon Pro"/>
              </a:rPr>
              <a:t>Cennetin </a:t>
            </a:r>
            <a:r>
              <a:rPr lang="tr-TR" sz="2800" dirty="0">
                <a:solidFill>
                  <a:srgbClr val="FF0000"/>
                </a:solidFill>
                <a:latin typeface="Adobe Caslon Pro"/>
              </a:rPr>
              <a:t>bazı isimleri şunlardır</a:t>
            </a:r>
            <a:r>
              <a:rPr lang="tr-TR" sz="2800" dirty="0">
                <a:latin typeface="Adobe Caslon Pro"/>
              </a:rPr>
              <a:t>;</a:t>
            </a:r>
          </a:p>
          <a:p>
            <a:r>
              <a:rPr lang="tr-TR" sz="2800" dirty="0">
                <a:latin typeface="Adobe Caslon Pro"/>
              </a:rPr>
              <a:t>• -</a:t>
            </a:r>
            <a:r>
              <a:rPr lang="tr-TR" sz="2800" dirty="0" err="1" smtClean="0">
                <a:latin typeface="Adobe Caslon Pro"/>
              </a:rPr>
              <a:t>Cennetü</a:t>
            </a:r>
            <a:r>
              <a:rPr lang="tr-TR" sz="2800" dirty="0" smtClean="0">
                <a:latin typeface="Adobe Caslon Pro"/>
              </a:rPr>
              <a:t> </a:t>
            </a:r>
            <a:r>
              <a:rPr lang="tr-TR" sz="2800" dirty="0" err="1">
                <a:latin typeface="Adobe Caslon Pro"/>
              </a:rPr>
              <a:t>Adn</a:t>
            </a:r>
            <a:r>
              <a:rPr lang="tr-TR" sz="2800" dirty="0">
                <a:latin typeface="Adobe Caslon Pro"/>
              </a:rPr>
              <a:t> (geniş yer)</a:t>
            </a:r>
          </a:p>
          <a:p>
            <a:r>
              <a:rPr lang="tr-TR" sz="2800" dirty="0">
                <a:latin typeface="Adobe Caslon Pro"/>
              </a:rPr>
              <a:t>• -Firdevs( bahçe)</a:t>
            </a:r>
          </a:p>
          <a:p>
            <a:r>
              <a:rPr lang="tr-TR" sz="2800" dirty="0">
                <a:latin typeface="Adobe Caslon Pro"/>
              </a:rPr>
              <a:t>• -</a:t>
            </a:r>
            <a:r>
              <a:rPr lang="tr-TR" sz="2800" dirty="0" err="1">
                <a:latin typeface="Adobe Caslon Pro"/>
              </a:rPr>
              <a:t>Daru’l-Mukame</a:t>
            </a:r>
            <a:r>
              <a:rPr lang="tr-TR" sz="2800" dirty="0">
                <a:latin typeface="Adobe Caslon Pro"/>
              </a:rPr>
              <a:t> (ebedi kalınacak yer)</a:t>
            </a:r>
          </a:p>
          <a:p>
            <a:r>
              <a:rPr lang="tr-TR" sz="2800" dirty="0">
                <a:latin typeface="Adobe Caslon Pro"/>
              </a:rPr>
              <a:t>• -</a:t>
            </a:r>
            <a:r>
              <a:rPr lang="tr-TR" sz="2800" dirty="0" err="1" smtClean="0">
                <a:latin typeface="Adobe Caslon Pro"/>
              </a:rPr>
              <a:t>Cennetü’n</a:t>
            </a:r>
            <a:r>
              <a:rPr lang="tr-TR" sz="2800" dirty="0" smtClean="0">
                <a:latin typeface="Adobe Caslon Pro"/>
              </a:rPr>
              <a:t>-Naim </a:t>
            </a:r>
            <a:r>
              <a:rPr lang="tr-TR" sz="2800" dirty="0">
                <a:latin typeface="Adobe Caslon Pro"/>
              </a:rPr>
              <a:t>(nimet bahçesi)</a:t>
            </a:r>
          </a:p>
          <a:p>
            <a:r>
              <a:rPr lang="tr-TR" sz="2800" dirty="0">
                <a:latin typeface="Adobe Caslon Pro"/>
              </a:rPr>
              <a:t>• -</a:t>
            </a:r>
            <a:r>
              <a:rPr lang="tr-TR" sz="2800" dirty="0" err="1">
                <a:latin typeface="Adobe Caslon Pro"/>
              </a:rPr>
              <a:t>Darus’s</a:t>
            </a:r>
            <a:r>
              <a:rPr lang="tr-TR" sz="2800" dirty="0">
                <a:latin typeface="Adobe Caslon Pro"/>
              </a:rPr>
              <a:t>-Selam (ebedi kalınacak yer)</a:t>
            </a:r>
          </a:p>
          <a:p>
            <a:endParaRPr lang="tr-TR" sz="2800" dirty="0">
              <a:latin typeface="Adobe Caslon Pro"/>
            </a:endParaRPr>
          </a:p>
        </p:txBody>
      </p:sp>
    </p:spTree>
    <p:extLst>
      <p:ext uri="{BB962C8B-B14F-4D97-AF65-F5344CB8AC3E}">
        <p14:creationId xmlns:p14="http://schemas.microsoft.com/office/powerpoint/2010/main" val="5272691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1018902" y="1193073"/>
            <a:ext cx="9877697" cy="5016758"/>
          </a:xfrm>
          <a:prstGeom prst="rect">
            <a:avLst/>
          </a:prstGeom>
        </p:spPr>
        <p:txBody>
          <a:bodyPr wrap="square">
            <a:spAutoFit/>
          </a:bodyPr>
          <a:lstStyle/>
          <a:p>
            <a:r>
              <a:rPr lang="tr-TR" sz="3200" u="sng" dirty="0">
                <a:latin typeface="Adobe Caslon Pro"/>
              </a:rPr>
              <a:t>Cennet hayatının temel özellikleri şöyle sıralanabilir:</a:t>
            </a:r>
          </a:p>
          <a:p>
            <a:r>
              <a:rPr lang="tr-TR" sz="3200" dirty="0">
                <a:solidFill>
                  <a:srgbClr val="FF0000"/>
                </a:solidFill>
                <a:latin typeface="Adobe Caslon Pro"/>
              </a:rPr>
              <a:t>a. </a:t>
            </a:r>
            <a:r>
              <a:rPr lang="tr-TR" sz="3200" dirty="0">
                <a:latin typeface="Adobe Caslon Pro"/>
              </a:rPr>
              <a:t>Cennete sürekli barış ve huzur vardır. Kötülük, korku, noksanlık ve çirkinlik yoktur.</a:t>
            </a:r>
          </a:p>
          <a:p>
            <a:r>
              <a:rPr lang="tr-TR" sz="3200" dirty="0" smtClean="0">
                <a:solidFill>
                  <a:srgbClr val="FF0000"/>
                </a:solidFill>
                <a:latin typeface="Adobe Caslon Pro"/>
              </a:rPr>
              <a:t>b</a:t>
            </a:r>
            <a:r>
              <a:rPr lang="tr-TR" sz="3200" dirty="0">
                <a:solidFill>
                  <a:srgbClr val="FF0000"/>
                </a:solidFill>
                <a:latin typeface="Adobe Caslon Pro"/>
              </a:rPr>
              <a:t>. </a:t>
            </a:r>
            <a:r>
              <a:rPr lang="tr-TR" sz="3200" dirty="0">
                <a:latin typeface="Adobe Caslon Pro"/>
              </a:rPr>
              <a:t>Cennetteki nimetler ve imkânlar sınırsızdır ve insan hayalinin ötesindedir.</a:t>
            </a:r>
          </a:p>
          <a:p>
            <a:r>
              <a:rPr lang="tr-TR" sz="3200" dirty="0">
                <a:solidFill>
                  <a:srgbClr val="FF0000"/>
                </a:solidFill>
                <a:latin typeface="Adobe Caslon Pro"/>
              </a:rPr>
              <a:t>c. </a:t>
            </a:r>
            <a:r>
              <a:rPr lang="tr-TR" sz="3200" dirty="0">
                <a:latin typeface="Adobe Caslon Pro"/>
              </a:rPr>
              <a:t>Cennetteki hayat bedenen ve ruhen olacaktır.</a:t>
            </a:r>
          </a:p>
          <a:p>
            <a:r>
              <a:rPr lang="tr-TR" sz="3200" dirty="0">
                <a:solidFill>
                  <a:srgbClr val="FF0000"/>
                </a:solidFill>
                <a:latin typeface="Adobe Caslon Pro"/>
              </a:rPr>
              <a:t>d. </a:t>
            </a:r>
            <a:r>
              <a:rPr lang="tr-TR" sz="3200" dirty="0">
                <a:latin typeface="Adobe Caslon Pro"/>
              </a:rPr>
              <a:t>Cennet ehli Allah’ı </a:t>
            </a:r>
            <a:r>
              <a:rPr lang="tr-TR" sz="3200" dirty="0" smtClean="0">
                <a:latin typeface="Adobe Caslon Pro"/>
              </a:rPr>
              <a:t>göreceklerdir.</a:t>
            </a:r>
            <a:endParaRPr lang="tr-TR" sz="3200" dirty="0">
              <a:latin typeface="Adobe Caslon Pro"/>
            </a:endParaRPr>
          </a:p>
          <a:p>
            <a:r>
              <a:rPr lang="tr-TR" sz="3200" dirty="0">
                <a:solidFill>
                  <a:srgbClr val="FF0000"/>
                </a:solidFill>
                <a:latin typeface="Adobe Caslon Pro"/>
              </a:rPr>
              <a:t>e. </a:t>
            </a:r>
            <a:r>
              <a:rPr lang="tr-TR" sz="3200" dirty="0">
                <a:latin typeface="Adobe Caslon Pro"/>
              </a:rPr>
              <a:t>Cennete </a:t>
            </a:r>
            <a:r>
              <a:rPr lang="tr-TR" sz="3200" dirty="0" smtClean="0">
                <a:latin typeface="Adobe Caslon Pro"/>
              </a:rPr>
              <a:t>Allah’a </a:t>
            </a:r>
            <a:r>
              <a:rPr lang="tr-TR" sz="3200" dirty="0">
                <a:latin typeface="Adobe Caslon Pro"/>
              </a:rPr>
              <a:t>inanan, </a:t>
            </a:r>
            <a:r>
              <a:rPr lang="tr-TR" sz="3200" dirty="0" smtClean="0">
                <a:latin typeface="Adobe Caslon Pro"/>
              </a:rPr>
              <a:t>O’nun </a:t>
            </a:r>
            <a:r>
              <a:rPr lang="tr-TR" sz="3200" dirty="0">
                <a:latin typeface="Adobe Caslon Pro"/>
              </a:rPr>
              <a:t>rızasını kazanıp </a:t>
            </a:r>
            <a:r>
              <a:rPr lang="tr-TR" sz="3200" dirty="0" err="1">
                <a:latin typeface="Adobe Caslon Pro"/>
              </a:rPr>
              <a:t>salih</a:t>
            </a:r>
            <a:r>
              <a:rPr lang="tr-TR" sz="3200" dirty="0">
                <a:latin typeface="Adobe Caslon Pro"/>
              </a:rPr>
              <a:t> amel işleyenler </a:t>
            </a:r>
            <a:r>
              <a:rPr lang="tr-TR" sz="3200" dirty="0" smtClean="0">
                <a:latin typeface="Adobe Caslon Pro"/>
              </a:rPr>
              <a:t>girecektir. Orada ebedi kalacaklardır.</a:t>
            </a:r>
            <a:endParaRPr lang="tr-TR" sz="3200" dirty="0">
              <a:latin typeface="Adobe Caslon Pro"/>
            </a:endParaRPr>
          </a:p>
        </p:txBody>
      </p:sp>
    </p:spTree>
    <p:extLst>
      <p:ext uri="{BB962C8B-B14F-4D97-AF65-F5344CB8AC3E}">
        <p14:creationId xmlns:p14="http://schemas.microsoft.com/office/powerpoint/2010/main" val="17421695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200" y="687977"/>
            <a:ext cx="10770325" cy="4801314"/>
          </a:xfrm>
          <a:prstGeom prst="rect">
            <a:avLst/>
          </a:prstGeom>
        </p:spPr>
        <p:txBody>
          <a:bodyPr wrap="square">
            <a:spAutoFit/>
          </a:bodyPr>
          <a:lstStyle/>
          <a:p>
            <a:r>
              <a:rPr lang="tr-TR" sz="3200" dirty="0">
                <a:latin typeface="Adobe Caslon Pro"/>
              </a:rPr>
              <a:t>Cehennem ise dünya hayatında </a:t>
            </a:r>
            <a:r>
              <a:rPr lang="tr-TR" sz="3200" dirty="0" smtClean="0">
                <a:latin typeface="Adobe Caslon Pro"/>
              </a:rPr>
              <a:t>inkar eden ve kötü fiilleri işleyenlerin sürekli </a:t>
            </a:r>
            <a:r>
              <a:rPr lang="tr-TR" sz="3200" dirty="0">
                <a:latin typeface="Adobe Caslon Pro"/>
              </a:rPr>
              <a:t>olarak kalacağı, </a:t>
            </a:r>
            <a:endParaRPr lang="tr-TR" sz="3200" dirty="0" smtClean="0">
              <a:latin typeface="Adobe Caslon Pro"/>
            </a:endParaRPr>
          </a:p>
          <a:p>
            <a:r>
              <a:rPr lang="tr-TR" sz="3200" dirty="0" smtClean="0">
                <a:latin typeface="Adobe Caslon Pro"/>
              </a:rPr>
              <a:t>iman ettiği halde imanın gereğini yapmayarak kötü fiiller işleyen kimselerin de günahları </a:t>
            </a:r>
            <a:r>
              <a:rPr lang="tr-TR" sz="3200" dirty="0">
                <a:latin typeface="Adobe Caslon Pro"/>
              </a:rPr>
              <a:t>ölçüsünde </a:t>
            </a:r>
            <a:r>
              <a:rPr lang="tr-TR" sz="3200" dirty="0" smtClean="0">
                <a:latin typeface="Adobe Caslon Pro"/>
              </a:rPr>
              <a:t>cezalandırılacağı</a:t>
            </a:r>
            <a:r>
              <a:rPr lang="tr-TR" sz="3200" dirty="0">
                <a:latin typeface="Adobe Caslon Pro"/>
              </a:rPr>
              <a:t>, </a:t>
            </a:r>
            <a:r>
              <a:rPr lang="tr-TR" sz="3200" dirty="0" smtClean="0">
                <a:latin typeface="Adobe Caslon Pro"/>
              </a:rPr>
              <a:t>pişmanlık ve </a:t>
            </a:r>
            <a:r>
              <a:rPr lang="tr-TR" sz="3200" dirty="0">
                <a:latin typeface="Adobe Caslon Pro"/>
              </a:rPr>
              <a:t>azap yeridir. </a:t>
            </a:r>
            <a:endParaRPr lang="tr-TR" sz="3200" dirty="0" smtClean="0">
              <a:latin typeface="Adobe Caslon Pro"/>
            </a:endParaRPr>
          </a:p>
          <a:p>
            <a:endParaRPr lang="tr-TR" dirty="0" smtClean="0">
              <a:latin typeface="Adobe Caslon Pro"/>
            </a:endParaRPr>
          </a:p>
          <a:p>
            <a:r>
              <a:rPr lang="tr-TR" sz="3200" dirty="0" smtClean="0">
                <a:latin typeface="Adobe Caslon Pro"/>
              </a:rPr>
              <a:t>Cehennem </a:t>
            </a:r>
            <a:r>
              <a:rPr lang="tr-TR" sz="3200" dirty="0">
                <a:latin typeface="Adobe Caslon Pro"/>
              </a:rPr>
              <a:t>ebedi olup cehennem ehli için ölüm yoktur. </a:t>
            </a:r>
            <a:r>
              <a:rPr lang="tr-TR" sz="3200" dirty="0" smtClean="0">
                <a:latin typeface="Adobe Caslon Pro"/>
              </a:rPr>
              <a:t>Cehennemdeki azap </a:t>
            </a:r>
            <a:r>
              <a:rPr lang="tr-TR" sz="3200" dirty="0">
                <a:latin typeface="Adobe Caslon Pro"/>
              </a:rPr>
              <a:t>çok şiddetlidir. </a:t>
            </a:r>
            <a:endParaRPr lang="tr-TR" sz="3200" dirty="0" smtClean="0">
              <a:latin typeface="Adobe Caslon Pro"/>
            </a:endParaRPr>
          </a:p>
          <a:p>
            <a:r>
              <a:rPr lang="tr-TR" sz="3200" dirty="0" smtClean="0">
                <a:latin typeface="Adobe Caslon Pro"/>
              </a:rPr>
              <a:t>İnsan </a:t>
            </a:r>
            <a:r>
              <a:rPr lang="tr-TR" sz="3200" dirty="0">
                <a:latin typeface="Adobe Caslon Pro"/>
              </a:rPr>
              <a:t>bunun mahiyetini gerçek anlamıyla kavrayamaz. </a:t>
            </a:r>
            <a:r>
              <a:rPr lang="tr-TR" sz="3200" dirty="0" smtClean="0">
                <a:latin typeface="Adobe Caslon Pro"/>
              </a:rPr>
              <a:t>Buradaki yaşam </a:t>
            </a:r>
            <a:r>
              <a:rPr lang="tr-TR" sz="3200" dirty="0">
                <a:latin typeface="Adobe Caslon Pro"/>
              </a:rPr>
              <a:t>da hem bedenen hem ruhen olacaktır.</a:t>
            </a:r>
          </a:p>
        </p:txBody>
      </p:sp>
    </p:spTree>
    <p:extLst>
      <p:ext uri="{BB962C8B-B14F-4D97-AF65-F5344CB8AC3E}">
        <p14:creationId xmlns:p14="http://schemas.microsoft.com/office/powerpoint/2010/main" val="25398130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3" name="Dikdörtgen 2"/>
          <p:cNvSpPr/>
          <p:nvPr/>
        </p:nvSpPr>
        <p:spPr>
          <a:xfrm>
            <a:off x="838199" y="470263"/>
            <a:ext cx="10918372" cy="6001643"/>
          </a:xfrm>
          <a:prstGeom prst="rect">
            <a:avLst/>
          </a:prstGeom>
        </p:spPr>
        <p:txBody>
          <a:bodyPr wrap="square">
            <a:spAutoFit/>
          </a:bodyPr>
          <a:lstStyle/>
          <a:p>
            <a:r>
              <a:rPr lang="tr-TR" sz="3200" dirty="0">
                <a:latin typeface="Adobe Caslon Pro"/>
              </a:rPr>
              <a:t>Cehennem ehlinin özellikleri </a:t>
            </a:r>
            <a:r>
              <a:rPr lang="tr-TR" sz="3200" dirty="0" smtClean="0">
                <a:latin typeface="Adobe Caslon Pro"/>
              </a:rPr>
              <a:t>Kur’an-ı Kerim’de çeşitli </a:t>
            </a:r>
            <a:r>
              <a:rPr lang="tr-TR" sz="3200" dirty="0">
                <a:latin typeface="Adobe Caslon Pro"/>
              </a:rPr>
              <a:t>ayetlerde izah edilir. </a:t>
            </a:r>
            <a:endParaRPr lang="tr-TR" sz="3200" dirty="0" smtClean="0">
              <a:latin typeface="Adobe Caslon Pro"/>
            </a:endParaRPr>
          </a:p>
          <a:p>
            <a:r>
              <a:rPr lang="tr-TR" sz="3200" dirty="0" smtClean="0">
                <a:solidFill>
                  <a:srgbClr val="FF0000"/>
                </a:solidFill>
                <a:latin typeface="Adobe Caslon Pro"/>
              </a:rPr>
              <a:t>a</a:t>
            </a:r>
            <a:r>
              <a:rPr lang="tr-TR" sz="3200" dirty="0">
                <a:solidFill>
                  <a:srgbClr val="FF0000"/>
                </a:solidFill>
                <a:latin typeface="Adobe Caslon Pro"/>
              </a:rPr>
              <a:t>. </a:t>
            </a:r>
            <a:r>
              <a:rPr lang="tr-TR" sz="3200" dirty="0">
                <a:latin typeface="Adobe Caslon Pro"/>
              </a:rPr>
              <a:t>Cehennemin kapıları üzerlerine kilitlenir ve üzerlerine ateş salınır.</a:t>
            </a:r>
          </a:p>
          <a:p>
            <a:r>
              <a:rPr lang="tr-TR" sz="3200" dirty="0">
                <a:solidFill>
                  <a:srgbClr val="FF0000"/>
                </a:solidFill>
                <a:latin typeface="Adobe Caslon Pro"/>
              </a:rPr>
              <a:t>b. </a:t>
            </a:r>
            <a:r>
              <a:rPr lang="tr-TR" sz="3200" dirty="0">
                <a:latin typeface="Adobe Caslon Pro"/>
              </a:rPr>
              <a:t>Yüz üstü cehenneme sürüklenirler.</a:t>
            </a:r>
          </a:p>
          <a:p>
            <a:r>
              <a:rPr lang="tr-TR" sz="3200" dirty="0">
                <a:solidFill>
                  <a:srgbClr val="FF0000"/>
                </a:solidFill>
                <a:latin typeface="Adobe Caslon Pro"/>
              </a:rPr>
              <a:t>c. </a:t>
            </a:r>
            <a:r>
              <a:rPr lang="tr-TR" sz="3200" dirty="0">
                <a:latin typeface="Adobe Caslon Pro"/>
              </a:rPr>
              <a:t>Boyunlarında bukağılar bulunur.</a:t>
            </a:r>
          </a:p>
          <a:p>
            <a:r>
              <a:rPr lang="tr-TR" sz="3200" dirty="0">
                <a:solidFill>
                  <a:srgbClr val="FF0000"/>
                </a:solidFill>
                <a:latin typeface="Adobe Caslon Pro"/>
              </a:rPr>
              <a:t>d. </a:t>
            </a:r>
            <a:r>
              <a:rPr lang="tr-TR" sz="3200" dirty="0">
                <a:latin typeface="Adobe Caslon Pro"/>
              </a:rPr>
              <a:t>Başlarında çok sert ve heybetli melekler bekler.</a:t>
            </a:r>
          </a:p>
          <a:p>
            <a:r>
              <a:rPr lang="tr-TR" sz="3200" dirty="0">
                <a:solidFill>
                  <a:srgbClr val="FF0000"/>
                </a:solidFill>
                <a:latin typeface="Adobe Caslon Pro"/>
              </a:rPr>
              <a:t>e. </a:t>
            </a:r>
            <a:r>
              <a:rPr lang="tr-TR" sz="3200" dirty="0">
                <a:latin typeface="Adobe Caslon Pro"/>
              </a:rPr>
              <a:t>Dünyada Allah’ı unuttukları için ahirette Allah tarafından unutulma, </a:t>
            </a:r>
            <a:r>
              <a:rPr lang="tr-TR" sz="3200" dirty="0" smtClean="0">
                <a:latin typeface="Adobe Caslon Pro"/>
              </a:rPr>
              <a:t>horlanıp aşağılanma</a:t>
            </a:r>
            <a:r>
              <a:rPr lang="tr-TR" sz="3200" dirty="0">
                <a:latin typeface="Adobe Caslon Pro"/>
              </a:rPr>
              <a:t>, </a:t>
            </a:r>
            <a:r>
              <a:rPr lang="tr-TR" sz="3200" dirty="0" smtClean="0">
                <a:latin typeface="Adobe Caslon Pro"/>
              </a:rPr>
              <a:t>Allah’a </a:t>
            </a:r>
            <a:r>
              <a:rPr lang="tr-TR" sz="3200" dirty="0">
                <a:latin typeface="Adobe Caslon Pro"/>
              </a:rPr>
              <a:t>eş koştukları varlıkların kendilerini yalnız bırakmaları, el ayak ve</a:t>
            </a:r>
          </a:p>
          <a:p>
            <a:r>
              <a:rPr lang="tr-TR" sz="3200" dirty="0">
                <a:latin typeface="Adobe Caslon Pro"/>
              </a:rPr>
              <a:t>derilerinin aleyhlerinde şahitlik etmesi, derin pişmanlık duymaları gibi psikolojik </a:t>
            </a:r>
            <a:r>
              <a:rPr lang="tr-TR" sz="3200" dirty="0" smtClean="0">
                <a:latin typeface="Adobe Caslon Pro"/>
              </a:rPr>
              <a:t>cezalar da </a:t>
            </a:r>
            <a:r>
              <a:rPr lang="tr-TR" sz="3200" dirty="0">
                <a:latin typeface="Adobe Caslon Pro"/>
              </a:rPr>
              <a:t>çekerler.</a:t>
            </a:r>
          </a:p>
        </p:txBody>
      </p:sp>
    </p:spTree>
    <p:extLst>
      <p:ext uri="{BB962C8B-B14F-4D97-AF65-F5344CB8AC3E}">
        <p14:creationId xmlns:p14="http://schemas.microsoft.com/office/powerpoint/2010/main" val="2884236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11224</Words>
  <Application>Microsoft Office PowerPoint</Application>
  <PresentationFormat>Geniş ekran</PresentationFormat>
  <Paragraphs>1181</Paragraphs>
  <Slides>186</Slides>
  <Notes>184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186</vt:i4>
      </vt:variant>
    </vt:vector>
  </HeadingPairs>
  <TitlesOfParts>
    <vt:vector size="192" baseType="lpstr">
      <vt:lpstr>Adobe Caslon Pro</vt:lpstr>
      <vt:lpstr>Adobe Myungjo Std M</vt:lpstr>
      <vt:lpstr>Arial</vt:lpstr>
      <vt:lpstr>Calibri</vt:lpstr>
      <vt:lpstr>Calibri Light</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Erilen bilgilerden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HBVNB</cp:lastModifiedBy>
  <cp:revision>224</cp:revision>
  <dcterms:created xsi:type="dcterms:W3CDTF">2020-11-30T19:20:16Z</dcterms:created>
  <dcterms:modified xsi:type="dcterms:W3CDTF">2020-12-17T06:47:55Z</dcterms:modified>
</cp:coreProperties>
</file>