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0" r:id="rId4"/>
    <p:sldId id="259" r:id="rId5"/>
    <p:sldId id="260" r:id="rId6"/>
    <p:sldId id="262" r:id="rId7"/>
    <p:sldId id="261" r:id="rId8"/>
    <p:sldId id="263" r:id="rId9"/>
    <p:sldId id="281" r:id="rId10"/>
    <p:sldId id="282" r:id="rId11"/>
    <p:sldId id="264" r:id="rId12"/>
    <p:sldId id="265" r:id="rId13"/>
    <p:sldId id="266" r:id="rId14"/>
    <p:sldId id="267" r:id="rId15"/>
    <p:sldId id="286" r:id="rId16"/>
    <p:sldId id="287" r:id="rId17"/>
    <p:sldId id="268" r:id="rId18"/>
    <p:sldId id="269" r:id="rId19"/>
    <p:sldId id="270" r:id="rId20"/>
    <p:sldId id="271" r:id="rId21"/>
    <p:sldId id="272"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305" r:id="rId40"/>
    <p:sldId id="306" r:id="rId41"/>
    <p:sldId id="307" r:id="rId42"/>
    <p:sldId id="308" r:id="rId43"/>
    <p:sldId id="309" r:id="rId44"/>
    <p:sldId id="310" r:id="rId45"/>
    <p:sldId id="311" r:id="rId46"/>
    <p:sldId id="312" r:id="rId47"/>
    <p:sldId id="313" r:id="rId48"/>
    <p:sldId id="314" r:id="rId49"/>
    <p:sldId id="315" r:id="rId50"/>
    <p:sldId id="316" r:id="rId51"/>
    <p:sldId id="317" r:id="rId52"/>
    <p:sldId id="318" r:id="rId53"/>
    <p:sldId id="319" r:id="rId54"/>
    <p:sldId id="320" r:id="rId55"/>
    <p:sldId id="321" r:id="rId56"/>
    <p:sldId id="322" r:id="rId57"/>
    <p:sldId id="323" r:id="rId58"/>
    <p:sldId id="324" r:id="rId59"/>
    <p:sldId id="325" r:id="rId60"/>
    <p:sldId id="326" r:id="rId61"/>
    <p:sldId id="327" r:id="rId62"/>
    <p:sldId id="328" r:id="rId63"/>
    <p:sldId id="329" r:id="rId64"/>
    <p:sldId id="330" r:id="rId65"/>
    <p:sldId id="331" r:id="rId66"/>
    <p:sldId id="332" r:id="rId67"/>
    <p:sldId id="333" r:id="rId68"/>
    <p:sldId id="334" r:id="rId69"/>
    <p:sldId id="335" r:id="rId70"/>
    <p:sldId id="336" r:id="rId71"/>
    <p:sldId id="337" r:id="rId72"/>
    <p:sldId id="338" r:id="rId73"/>
    <p:sldId id="339" r:id="rId74"/>
    <p:sldId id="340" r:id="rId75"/>
    <p:sldId id="341" r:id="rId76"/>
    <p:sldId id="342" r:id="rId77"/>
    <p:sldId id="343" r:id="rId78"/>
    <p:sldId id="344" r:id="rId79"/>
    <p:sldId id="345" r:id="rId80"/>
    <p:sldId id="346" r:id="rId81"/>
    <p:sldId id="347" r:id="rId82"/>
    <p:sldId id="348" r:id="rId83"/>
    <p:sldId id="349" r:id="rId84"/>
    <p:sldId id="350" r:id="rId85"/>
    <p:sldId id="351" r:id="rId86"/>
    <p:sldId id="352" r:id="rId87"/>
    <p:sldId id="353" r:id="rId88"/>
    <p:sldId id="354" r:id="rId89"/>
    <p:sldId id="355" r:id="rId90"/>
    <p:sldId id="356" r:id="rId91"/>
    <p:sldId id="357" r:id="rId92"/>
    <p:sldId id="358" r:id="rId93"/>
    <p:sldId id="359" r:id="rId94"/>
    <p:sldId id="360" r:id="rId95"/>
    <p:sldId id="361" r:id="rId96"/>
    <p:sldId id="362" r:id="rId97"/>
    <p:sldId id="363" r:id="rId98"/>
    <p:sldId id="364" r:id="rId99"/>
    <p:sldId id="365" r:id="rId100"/>
    <p:sldId id="366" r:id="rId101"/>
    <p:sldId id="367" r:id="rId102"/>
    <p:sldId id="368" r:id="rId103"/>
    <p:sldId id="369" r:id="rId104"/>
    <p:sldId id="370" r:id="rId105"/>
    <p:sldId id="371" r:id="rId106"/>
    <p:sldId id="372" r:id="rId107"/>
    <p:sldId id="373" r:id="rId108"/>
    <p:sldId id="374" r:id="rId109"/>
    <p:sldId id="375" r:id="rId110"/>
    <p:sldId id="376" r:id="rId111"/>
    <p:sldId id="377" r:id="rId112"/>
    <p:sldId id="378" r:id="rId113"/>
    <p:sldId id="379" r:id="rId114"/>
    <p:sldId id="380" r:id="rId115"/>
    <p:sldId id="381" r:id="rId116"/>
    <p:sldId id="382" r:id="rId117"/>
    <p:sldId id="383" r:id="rId118"/>
    <p:sldId id="384" r:id="rId119"/>
    <p:sldId id="385" r:id="rId120"/>
    <p:sldId id="386" r:id="rId121"/>
    <p:sldId id="387" r:id="rId122"/>
    <p:sldId id="388" r:id="rId123"/>
    <p:sldId id="389" r:id="rId124"/>
    <p:sldId id="390" r:id="rId125"/>
    <p:sldId id="391" r:id="rId126"/>
    <p:sldId id="392" r:id="rId127"/>
    <p:sldId id="393" r:id="rId128"/>
    <p:sldId id="394" r:id="rId129"/>
    <p:sldId id="395" r:id="rId130"/>
    <p:sldId id="396" r:id="rId131"/>
    <p:sldId id="397" r:id="rId132"/>
    <p:sldId id="398" r:id="rId133"/>
    <p:sldId id="399" r:id="rId134"/>
    <p:sldId id="400" r:id="rId135"/>
    <p:sldId id="401" r:id="rId136"/>
    <p:sldId id="402" r:id="rId137"/>
    <p:sldId id="403" r:id="rId138"/>
    <p:sldId id="404" r:id="rId139"/>
    <p:sldId id="405" r:id="rId140"/>
    <p:sldId id="406" r:id="rId141"/>
    <p:sldId id="407" r:id="rId142"/>
    <p:sldId id="408" r:id="rId143"/>
    <p:sldId id="409" r:id="rId144"/>
    <p:sldId id="410" r:id="rId145"/>
    <p:sldId id="411" r:id="rId146"/>
    <p:sldId id="412" r:id="rId147"/>
    <p:sldId id="413" r:id="rId148"/>
    <p:sldId id="414" r:id="rId149"/>
    <p:sldId id="415" r:id="rId150"/>
    <p:sldId id="416" r:id="rId151"/>
    <p:sldId id="417" r:id="rId152"/>
    <p:sldId id="418" r:id="rId153"/>
    <p:sldId id="419" r:id="rId154"/>
    <p:sldId id="420" r:id="rId155"/>
    <p:sldId id="421" r:id="rId156"/>
    <p:sldId id="422" r:id="rId157"/>
    <p:sldId id="423" r:id="rId158"/>
    <p:sldId id="424" r:id="rId159"/>
    <p:sldId id="425" r:id="rId160"/>
    <p:sldId id="426" r:id="rId161"/>
    <p:sldId id="427" r:id="rId162"/>
    <p:sldId id="428" r:id="rId163"/>
    <p:sldId id="429" r:id="rId164"/>
    <p:sldId id="430" r:id="rId165"/>
    <p:sldId id="431" r:id="rId166"/>
    <p:sldId id="432" r:id="rId167"/>
    <p:sldId id="433" r:id="rId168"/>
    <p:sldId id="434" r:id="rId169"/>
    <p:sldId id="435" r:id="rId170"/>
    <p:sldId id="436" r:id="rId171"/>
    <p:sldId id="437" r:id="rId172"/>
    <p:sldId id="438" r:id="rId173"/>
    <p:sldId id="439" r:id="rId174"/>
    <p:sldId id="440" r:id="rId175"/>
    <p:sldId id="441" r:id="rId176"/>
    <p:sldId id="442" r:id="rId177"/>
    <p:sldId id="443" r:id="rId178"/>
    <p:sldId id="444" r:id="rId179"/>
    <p:sldId id="445" r:id="rId180"/>
    <p:sldId id="446" r:id="rId181"/>
    <p:sldId id="447" r:id="rId182"/>
    <p:sldId id="448" r:id="rId183"/>
    <p:sldId id="449" r:id="rId184"/>
    <p:sldId id="450" r:id="rId185"/>
    <p:sldId id="451" r:id="rId186"/>
    <p:sldId id="452" r:id="rId187"/>
    <p:sldId id="453" r:id="rId188"/>
    <p:sldId id="454" r:id="rId189"/>
    <p:sldId id="455" r:id="rId190"/>
    <p:sldId id="456" r:id="rId191"/>
    <p:sldId id="457" r:id="rId192"/>
    <p:sldId id="458" r:id="rId193"/>
    <p:sldId id="459" r:id="rId194"/>
    <p:sldId id="460" r:id="rId195"/>
    <p:sldId id="461" r:id="rId196"/>
    <p:sldId id="462" r:id="rId197"/>
    <p:sldId id="463" r:id="rId198"/>
    <p:sldId id="464" r:id="rId199"/>
    <p:sldId id="465" r:id="rId200"/>
    <p:sldId id="466" r:id="rId201"/>
    <p:sldId id="467" r:id="rId202"/>
    <p:sldId id="468" r:id="rId203"/>
    <p:sldId id="469" r:id="rId204"/>
    <p:sldId id="470" r:id="rId205"/>
    <p:sldId id="471" r:id="rId206"/>
    <p:sldId id="472" r:id="rId207"/>
    <p:sldId id="473" r:id="rId208"/>
    <p:sldId id="474" r:id="rId209"/>
    <p:sldId id="475" r:id="rId210"/>
    <p:sldId id="476" r:id="rId211"/>
    <p:sldId id="477" r:id="rId212"/>
    <p:sldId id="478" r:id="rId213"/>
    <p:sldId id="479" r:id="rId214"/>
    <p:sldId id="480" r:id="rId215"/>
    <p:sldId id="481" r:id="rId216"/>
    <p:sldId id="482" r:id="rId217"/>
    <p:sldId id="483" r:id="rId218"/>
    <p:sldId id="484" r:id="rId219"/>
    <p:sldId id="485" r:id="rId220"/>
    <p:sldId id="486" r:id="rId221"/>
    <p:sldId id="487" r:id="rId222"/>
    <p:sldId id="488" r:id="rId223"/>
    <p:sldId id="489" r:id="rId224"/>
    <p:sldId id="490" r:id="rId225"/>
    <p:sldId id="491" r:id="rId226"/>
    <p:sldId id="492" r:id="rId227"/>
    <p:sldId id="493" r:id="rId228"/>
    <p:sldId id="494" r:id="rId229"/>
    <p:sldId id="495" r:id="rId230"/>
    <p:sldId id="496" r:id="rId231"/>
    <p:sldId id="497" r:id="rId232"/>
    <p:sldId id="498" r:id="rId233"/>
    <p:sldId id="499" r:id="rId234"/>
    <p:sldId id="500" r:id="rId235"/>
    <p:sldId id="501" r:id="rId236"/>
    <p:sldId id="502" r:id="rId237"/>
    <p:sldId id="503" r:id="rId238"/>
    <p:sldId id="504" r:id="rId239"/>
    <p:sldId id="505" r:id="rId240"/>
    <p:sldId id="506" r:id="rId241"/>
    <p:sldId id="507" r:id="rId242"/>
    <p:sldId id="508" r:id="rId243"/>
    <p:sldId id="509" r:id="rId244"/>
    <p:sldId id="510" r:id="rId245"/>
    <p:sldId id="511" r:id="rId246"/>
    <p:sldId id="512" r:id="rId247"/>
    <p:sldId id="513" r:id="rId248"/>
    <p:sldId id="514" r:id="rId249"/>
    <p:sldId id="515" r:id="rId250"/>
    <p:sldId id="516" r:id="rId251"/>
    <p:sldId id="517" r:id="rId252"/>
    <p:sldId id="518" r:id="rId253"/>
    <p:sldId id="519" r:id="rId254"/>
    <p:sldId id="520" r:id="rId255"/>
    <p:sldId id="521" r:id="rId256"/>
    <p:sldId id="522" r:id="rId257"/>
    <p:sldId id="523" r:id="rId25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73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presProps" Target="presProps.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viewProps" Target="viewProps.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theme" Target="theme/theme1.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tableStyles" Target="tableStyles.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14.01.2021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118661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14.01.2021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827114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14.01.2021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1964442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14.01.2021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771018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B0D523A9-0564-45A5-A481-F07821FB512D}" type="datetimeFigureOut">
              <a:rPr lang="tr-TR" smtClean="0"/>
              <a:t>14.01.2021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956617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B0D523A9-0564-45A5-A481-F07821FB512D}" type="datetimeFigureOut">
              <a:rPr lang="tr-TR" smtClean="0"/>
              <a:t>14.01.2021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3498538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B0D523A9-0564-45A5-A481-F07821FB512D}" type="datetimeFigureOut">
              <a:rPr lang="tr-TR" smtClean="0"/>
              <a:t>14.01.2021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3812525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B0D523A9-0564-45A5-A481-F07821FB512D}" type="datetimeFigureOut">
              <a:rPr lang="tr-TR" smtClean="0"/>
              <a:t>14.01.2021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632364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0D523A9-0564-45A5-A481-F07821FB512D}" type="datetimeFigureOut">
              <a:rPr lang="tr-TR" smtClean="0"/>
              <a:t>14.01.2021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1619149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t>14.01.2021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657636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t>14.01.2021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619187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D523A9-0564-45A5-A481-F07821FB512D}" type="datetimeFigureOut">
              <a:rPr lang="tr-TR" smtClean="0"/>
              <a:t>14.01.2021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FA3920-FF7C-48FD-AE3C-7E95DEC0CD92}" type="slidenum">
              <a:rPr lang="tr-TR" smtClean="0"/>
              <a:t>‹#›</a:t>
            </a:fld>
            <a:endParaRPr lang="tr-TR"/>
          </a:p>
        </p:txBody>
      </p:sp>
    </p:spTree>
    <p:extLst>
      <p:ext uri="{BB962C8B-B14F-4D97-AF65-F5344CB8AC3E}">
        <p14:creationId xmlns:p14="http://schemas.microsoft.com/office/powerpoint/2010/main" val="4208589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 </a:t>
            </a:r>
            <a:endParaRPr lang="tr-TR" dirty="0"/>
          </a:p>
        </p:txBody>
      </p:sp>
      <p:sp>
        <p:nvSpPr>
          <p:cNvPr id="3" name="Alt Başlık 2"/>
          <p:cNvSpPr>
            <a:spLocks noGrp="1"/>
          </p:cNvSpPr>
          <p:nvPr>
            <p:ph type="subTitle" idx="1"/>
          </p:nvPr>
        </p:nvSpPr>
        <p:spPr/>
        <p:txBody>
          <a:bodyPr/>
          <a:lstStyle/>
          <a:p>
            <a:endParaRPr lang="tr-TR" dirty="0"/>
          </a:p>
        </p:txBody>
      </p:sp>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 y="-34291"/>
            <a:ext cx="12252960" cy="6892291"/>
          </a:xfrm>
          <a:prstGeom prst="rect">
            <a:avLst/>
          </a:prstGeom>
        </p:spPr>
      </p:pic>
      <p:sp>
        <p:nvSpPr>
          <p:cNvPr id="14" name="Metin kutusu 13"/>
          <p:cNvSpPr txBox="1"/>
          <p:nvPr/>
        </p:nvSpPr>
        <p:spPr>
          <a:xfrm>
            <a:off x="6505303" y="5442858"/>
            <a:ext cx="6209211" cy="923330"/>
          </a:xfrm>
          <a:prstGeom prst="rect">
            <a:avLst/>
          </a:prstGeom>
          <a:noFill/>
        </p:spPr>
        <p:txBody>
          <a:bodyPr wrap="square" rtlCol="0">
            <a:spAutoFit/>
          </a:bodyPr>
          <a:lstStyle/>
          <a:p>
            <a:r>
              <a:rPr lang="tr-TR" sz="5400" b="1" dirty="0" smtClean="0">
                <a:solidFill>
                  <a:srgbClr val="C00000"/>
                </a:solidFill>
                <a:latin typeface="Adobe Caslon Pro" panose="0205050205050A020403" pitchFamily="18" charset="-94"/>
                <a:ea typeface="Adobe Myungjo Std M" panose="02020600000000000000" pitchFamily="18" charset="-128"/>
              </a:rPr>
              <a:t>DİNLER TARİHİ</a:t>
            </a:r>
            <a:endParaRPr lang="tr-TR" sz="5400" b="1" dirty="0">
              <a:solidFill>
                <a:srgbClr val="C00000"/>
              </a:solidFill>
              <a:latin typeface="Adobe Caslon Pro" panose="0205050205050A020403" pitchFamily="18" charset="-94"/>
              <a:ea typeface="Adobe Myungjo Std M" panose="02020600000000000000" pitchFamily="18" charset="-128"/>
            </a:endParaRPr>
          </a:p>
        </p:txBody>
      </p:sp>
    </p:spTree>
    <p:extLst>
      <p:ext uri="{BB962C8B-B14F-4D97-AF65-F5344CB8AC3E}">
        <p14:creationId xmlns:p14="http://schemas.microsoft.com/office/powerpoint/2010/main" val="341541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2. Din </a:t>
            </a:r>
            <a:r>
              <a:rPr lang="tr-TR" b="1" dirty="0">
                <a:solidFill>
                  <a:srgbClr val="C00000"/>
                </a:solidFill>
              </a:rPr>
              <a:t>B</a:t>
            </a:r>
            <a:r>
              <a:rPr lang="tr-TR" b="1" dirty="0" smtClean="0">
                <a:solidFill>
                  <a:srgbClr val="C00000"/>
                </a:solidFill>
              </a:rPr>
              <a:t>ilimleri Arasındaki </a:t>
            </a:r>
            <a:r>
              <a:rPr lang="tr-TR" b="1" dirty="0">
                <a:solidFill>
                  <a:srgbClr val="C00000"/>
                </a:solidFill>
              </a:rPr>
              <a:t>Y</a:t>
            </a:r>
            <a:r>
              <a:rPr lang="tr-TR" b="1" dirty="0" smtClean="0">
                <a:solidFill>
                  <a:srgbClr val="C00000"/>
                </a:solidFill>
              </a:rPr>
              <a:t>eri</a:t>
            </a:r>
            <a:endParaRPr lang="tr-TR" dirty="0">
              <a:solidFill>
                <a:srgbClr val="C00000"/>
              </a:solidFill>
            </a:endParaRPr>
          </a:p>
        </p:txBody>
      </p:sp>
      <p:sp>
        <p:nvSpPr>
          <p:cNvPr id="3" name="İçerik Yer Tutucusu 2"/>
          <p:cNvSpPr>
            <a:spLocks noGrp="1"/>
          </p:cNvSpPr>
          <p:nvPr>
            <p:ph idx="1"/>
          </p:nvPr>
        </p:nvSpPr>
        <p:spPr>
          <a:xfrm>
            <a:off x="838200" y="1553497"/>
            <a:ext cx="10515600" cy="4623466"/>
          </a:xfrm>
        </p:spPr>
        <p:txBody>
          <a:bodyPr>
            <a:normAutofit/>
          </a:bodyPr>
          <a:lstStyle/>
          <a:p>
            <a:pPr>
              <a:lnSpc>
                <a:spcPct val="120000"/>
              </a:lnSpc>
              <a:spcBef>
                <a:spcPts val="600"/>
              </a:spcBef>
            </a:pPr>
            <a:r>
              <a:rPr lang="tr-TR" dirty="0"/>
              <a:t>Din bilimleri tabiri, dinleri bir </a:t>
            </a:r>
            <a:r>
              <a:rPr lang="tr-TR" b="1" dirty="0">
                <a:solidFill>
                  <a:srgbClr val="00B050"/>
                </a:solidFill>
              </a:rPr>
              <a:t>nesne</a:t>
            </a:r>
            <a:r>
              <a:rPr lang="tr-TR" dirty="0"/>
              <a:t> olarak ele alıp inceleme konusu yapan bir grup bilim dalı için </a:t>
            </a:r>
            <a:r>
              <a:rPr lang="tr-TR" dirty="0" smtClean="0"/>
              <a:t>kullanılır.</a:t>
            </a:r>
          </a:p>
          <a:p>
            <a:pPr>
              <a:lnSpc>
                <a:spcPct val="120000"/>
              </a:lnSpc>
              <a:spcBef>
                <a:spcPts val="600"/>
              </a:spcBef>
            </a:pPr>
            <a:r>
              <a:rPr lang="tr-TR" dirty="0" smtClean="0"/>
              <a:t>Dinlerin </a:t>
            </a:r>
            <a:r>
              <a:rPr lang="tr-TR" dirty="0"/>
              <a:t>inanç biçimleri, ibadet anlayışları, ahlak sistemleri, dinî </a:t>
            </a:r>
            <a:r>
              <a:rPr lang="tr-TR" dirty="0" smtClean="0"/>
              <a:t>değerler ve hayat </a:t>
            </a:r>
            <a:r>
              <a:rPr lang="tr-TR" dirty="0"/>
              <a:t>ile din arasındaki bütün münasebetler din bilimlerinin inceleme konusunu oluşturur. </a:t>
            </a:r>
          </a:p>
        </p:txBody>
      </p:sp>
    </p:spTree>
    <p:extLst>
      <p:ext uri="{BB962C8B-B14F-4D97-AF65-F5344CB8AC3E}">
        <p14:creationId xmlns:p14="http://schemas.microsoft.com/office/powerpoint/2010/main" val="82646569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736088"/>
          </a:xfrm>
        </p:spPr>
        <p:txBody>
          <a:bodyPr/>
          <a:lstStyle/>
          <a:p>
            <a:r>
              <a:rPr lang="tr-TR" b="1" dirty="0">
                <a:solidFill>
                  <a:srgbClr val="C00000"/>
                </a:solidFill>
              </a:rPr>
              <a:t>Hinduizm</a:t>
            </a:r>
            <a:endParaRPr lang="tr-TR" b="1" dirty="0">
              <a:solidFill>
                <a:srgbClr val="00B050"/>
              </a:solidFill>
            </a:endParaRPr>
          </a:p>
        </p:txBody>
      </p:sp>
      <p:sp>
        <p:nvSpPr>
          <p:cNvPr id="3" name="İçerik Yer Tutucusu 2"/>
          <p:cNvSpPr>
            <a:spLocks noGrp="1"/>
          </p:cNvSpPr>
          <p:nvPr>
            <p:ph idx="1"/>
          </p:nvPr>
        </p:nvSpPr>
        <p:spPr>
          <a:xfrm>
            <a:off x="838200" y="1209368"/>
            <a:ext cx="10515600" cy="4967595"/>
          </a:xfrm>
        </p:spPr>
        <p:txBody>
          <a:bodyPr>
            <a:normAutofit/>
          </a:bodyPr>
          <a:lstStyle/>
          <a:p>
            <a:pPr>
              <a:lnSpc>
                <a:spcPct val="130000"/>
              </a:lnSpc>
              <a:spcBef>
                <a:spcPts val="600"/>
              </a:spcBef>
            </a:pPr>
            <a:r>
              <a:rPr lang="tr-TR" dirty="0"/>
              <a:t>İnsanın beden, zihin ve manevi gücünü bir araya getirme ve zihni olumsuz düşüncelerden arındırma yöntemi olan </a:t>
            </a:r>
            <a:r>
              <a:rPr lang="tr-TR" b="1" dirty="0" smtClean="0">
                <a:solidFill>
                  <a:srgbClr val="00B050"/>
                </a:solidFill>
              </a:rPr>
              <a:t>yoga,</a:t>
            </a:r>
            <a:r>
              <a:rPr lang="tr-TR" dirty="0" smtClean="0"/>
              <a:t> </a:t>
            </a:r>
            <a:r>
              <a:rPr lang="tr-TR" dirty="0"/>
              <a:t>Hinduizm’de önemli dini kavramlardan bir diğeridir. Hinduizm’de ölen kişinin bir sonraki hayatına geçişinde önemli bir basamak olarak görülen </a:t>
            </a:r>
            <a:r>
              <a:rPr lang="tr-TR" b="1" dirty="0">
                <a:solidFill>
                  <a:srgbClr val="00B050"/>
                </a:solidFill>
              </a:rPr>
              <a:t>cenaze</a:t>
            </a:r>
            <a:r>
              <a:rPr lang="tr-TR" dirty="0"/>
              <a:t> </a:t>
            </a:r>
            <a:r>
              <a:rPr lang="tr-TR" b="1" dirty="0">
                <a:solidFill>
                  <a:srgbClr val="00B050"/>
                </a:solidFill>
              </a:rPr>
              <a:t>yakma</a:t>
            </a:r>
            <a:r>
              <a:rPr lang="tr-TR" dirty="0"/>
              <a:t> </a:t>
            </a:r>
            <a:r>
              <a:rPr lang="tr-TR" b="1" dirty="0">
                <a:solidFill>
                  <a:srgbClr val="00B050"/>
                </a:solidFill>
              </a:rPr>
              <a:t>törenlerinin</a:t>
            </a:r>
            <a:r>
              <a:rPr lang="tr-TR" dirty="0"/>
              <a:t> de ayrı bir yeri vardır. Bu törenlerdeki önemli uygulamalardan biri küllerin </a:t>
            </a:r>
            <a:r>
              <a:rPr lang="tr-TR" dirty="0" err="1"/>
              <a:t>Ganj</a:t>
            </a:r>
            <a:r>
              <a:rPr lang="tr-TR" dirty="0"/>
              <a:t> nehrine dökülmesidir.</a:t>
            </a:r>
            <a:endParaRPr lang="tr-TR" dirty="0" smtClean="0"/>
          </a:p>
        </p:txBody>
      </p:sp>
    </p:spTree>
    <p:extLst>
      <p:ext uri="{BB962C8B-B14F-4D97-AF65-F5344CB8AC3E}">
        <p14:creationId xmlns:p14="http://schemas.microsoft.com/office/powerpoint/2010/main" val="56846336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34409"/>
          </a:xfrm>
        </p:spPr>
        <p:txBody>
          <a:bodyPr/>
          <a:lstStyle/>
          <a:p>
            <a:r>
              <a:rPr lang="tr-TR" b="1" dirty="0" smtClean="0">
                <a:solidFill>
                  <a:srgbClr val="00B050"/>
                </a:solidFill>
              </a:rPr>
              <a:t>Bilgi Notu…</a:t>
            </a:r>
            <a:endParaRPr lang="tr-TR" b="1" dirty="0">
              <a:solidFill>
                <a:srgbClr val="00B050"/>
              </a:solidFill>
            </a:endParaRPr>
          </a:p>
        </p:txBody>
      </p:sp>
      <p:sp>
        <p:nvSpPr>
          <p:cNvPr id="3" name="İçerik Yer Tutucusu 2"/>
          <p:cNvSpPr>
            <a:spLocks noGrp="1"/>
          </p:cNvSpPr>
          <p:nvPr>
            <p:ph idx="1"/>
          </p:nvPr>
        </p:nvSpPr>
        <p:spPr>
          <a:xfrm>
            <a:off x="838200" y="1199536"/>
            <a:ext cx="10515600" cy="4977428"/>
          </a:xfrm>
        </p:spPr>
        <p:txBody>
          <a:bodyPr>
            <a:normAutofit/>
          </a:bodyPr>
          <a:lstStyle/>
          <a:p>
            <a:pPr>
              <a:lnSpc>
                <a:spcPct val="150000"/>
              </a:lnSpc>
              <a:spcBef>
                <a:spcPts val="600"/>
              </a:spcBef>
            </a:pPr>
            <a:r>
              <a:rPr lang="tr-TR" dirty="0"/>
              <a:t>Hinduizm’de </a:t>
            </a:r>
            <a:r>
              <a:rPr lang="tr-TR" b="1" dirty="0" err="1">
                <a:solidFill>
                  <a:srgbClr val="00B050"/>
                </a:solidFill>
              </a:rPr>
              <a:t>samsara</a:t>
            </a:r>
            <a:r>
              <a:rPr lang="tr-TR" b="1" dirty="0">
                <a:solidFill>
                  <a:srgbClr val="00B050"/>
                </a:solidFill>
              </a:rPr>
              <a:t>/reenkarnasyon</a:t>
            </a:r>
            <a:r>
              <a:rPr lang="tr-TR" dirty="0"/>
              <a:t> ölen insanın ruhunun, dünyada farklı varlık formlarında tekrar bedenlenmesidir. Bunun mahiyetini belirleyen kişinin dünyadayken yaptığı iyi veya kötü amelleri/ davranışları (</a:t>
            </a:r>
            <a:r>
              <a:rPr lang="tr-TR" b="1" dirty="0">
                <a:solidFill>
                  <a:srgbClr val="00B050"/>
                </a:solidFill>
              </a:rPr>
              <a:t>karma</a:t>
            </a:r>
            <a:r>
              <a:rPr lang="tr-TR" dirty="0"/>
              <a:t>)’</a:t>
            </a:r>
            <a:r>
              <a:rPr lang="tr-TR" dirty="0" err="1"/>
              <a:t>dır</a:t>
            </a:r>
            <a:r>
              <a:rPr lang="tr-TR" dirty="0"/>
              <a:t>. Hinduların asıl amacı doğum-ölüm çarkından ve bunun neden olduğu her türlü acıdan kurtulmak (</a:t>
            </a:r>
            <a:r>
              <a:rPr lang="tr-TR" b="1" dirty="0" err="1">
                <a:solidFill>
                  <a:srgbClr val="00B050"/>
                </a:solidFill>
              </a:rPr>
              <a:t>mokşa</a:t>
            </a:r>
            <a:r>
              <a:rPr lang="tr-TR" dirty="0"/>
              <a:t>)’tır.</a:t>
            </a:r>
          </a:p>
        </p:txBody>
      </p:sp>
    </p:spTree>
    <p:extLst>
      <p:ext uri="{BB962C8B-B14F-4D97-AF65-F5344CB8AC3E}">
        <p14:creationId xmlns:p14="http://schemas.microsoft.com/office/powerpoint/2010/main" val="41709385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755751"/>
          </a:xfrm>
        </p:spPr>
        <p:txBody>
          <a:bodyPr/>
          <a:lstStyle/>
          <a:p>
            <a:r>
              <a:rPr lang="tr-TR" b="1" dirty="0" smtClean="0">
                <a:solidFill>
                  <a:srgbClr val="C00000"/>
                </a:solidFill>
              </a:rPr>
              <a:t>Budizm</a:t>
            </a:r>
            <a:endParaRPr lang="tr-TR" dirty="0">
              <a:solidFill>
                <a:srgbClr val="C00000"/>
              </a:solidFill>
            </a:endParaRPr>
          </a:p>
        </p:txBody>
      </p:sp>
      <p:sp>
        <p:nvSpPr>
          <p:cNvPr id="3" name="İçerik Yer Tutucusu 2"/>
          <p:cNvSpPr>
            <a:spLocks noGrp="1"/>
          </p:cNvSpPr>
          <p:nvPr>
            <p:ph idx="1"/>
          </p:nvPr>
        </p:nvSpPr>
        <p:spPr>
          <a:xfrm>
            <a:off x="838200" y="1120877"/>
            <a:ext cx="10515600" cy="5056086"/>
          </a:xfrm>
        </p:spPr>
        <p:txBody>
          <a:bodyPr>
            <a:normAutofit/>
          </a:bodyPr>
          <a:lstStyle/>
          <a:p>
            <a:pPr>
              <a:lnSpc>
                <a:spcPct val="120000"/>
              </a:lnSpc>
              <a:spcBef>
                <a:spcPts val="600"/>
              </a:spcBef>
            </a:pPr>
            <a:r>
              <a:rPr lang="tr-TR" dirty="0"/>
              <a:t>Budizm, M.Ö. 6. asırda Hindistan’da Hinduizm’deki bazı inanç ve uygulamalara tepkisel bir hareket olarak ortaya çıkmıştır. Kurucusu </a:t>
            </a:r>
            <a:r>
              <a:rPr lang="tr-TR" b="1" dirty="0" err="1">
                <a:solidFill>
                  <a:srgbClr val="00B050"/>
                </a:solidFill>
              </a:rPr>
              <a:t>Siddharta</a:t>
            </a:r>
            <a:r>
              <a:rPr lang="tr-TR" b="1" dirty="0">
                <a:solidFill>
                  <a:srgbClr val="00B050"/>
                </a:solidFill>
              </a:rPr>
              <a:t> </a:t>
            </a:r>
            <a:r>
              <a:rPr lang="tr-TR" b="1" dirty="0" err="1">
                <a:solidFill>
                  <a:srgbClr val="00B050"/>
                </a:solidFill>
              </a:rPr>
              <a:t>Gautama</a:t>
            </a:r>
            <a:r>
              <a:rPr lang="tr-TR" dirty="0" err="1"/>
              <a:t>’ya</a:t>
            </a:r>
            <a:r>
              <a:rPr lang="tr-TR" dirty="0"/>
              <a:t>, “aydınlanmış” anlamına gelen “Buda” ismi sonradan verilmiştir. </a:t>
            </a:r>
            <a:r>
              <a:rPr lang="tr-TR" dirty="0" err="1"/>
              <a:t>Budda’nın</a:t>
            </a:r>
            <a:r>
              <a:rPr lang="tr-TR" dirty="0"/>
              <a:t> kurduğu “</a:t>
            </a:r>
            <a:r>
              <a:rPr lang="tr-TR" b="1" dirty="0" err="1">
                <a:solidFill>
                  <a:srgbClr val="00B050"/>
                </a:solidFill>
              </a:rPr>
              <a:t>sangha</a:t>
            </a:r>
            <a:r>
              <a:rPr lang="tr-TR" b="1" dirty="0">
                <a:solidFill>
                  <a:srgbClr val="00B050"/>
                </a:solidFill>
              </a:rPr>
              <a:t> teşkilatı</a:t>
            </a:r>
            <a:r>
              <a:rPr lang="tr-TR" dirty="0"/>
              <a:t>” (keşişler topluluğu), ölümünden sonra hem Budist düşünceyi yaymış hem de </a:t>
            </a:r>
            <a:r>
              <a:rPr lang="tr-TR" dirty="0" err="1"/>
              <a:t>Budda’nın</a:t>
            </a:r>
            <a:r>
              <a:rPr lang="tr-TR" dirty="0"/>
              <a:t> öğretilerini kayıt altına almıştır. Zaman içerisinde Budizm Çin, Burma, Nepal, Taylan ve Japonya gibi yerlere ulaşmıştır. </a:t>
            </a:r>
          </a:p>
        </p:txBody>
      </p:sp>
    </p:spTree>
    <p:extLst>
      <p:ext uri="{BB962C8B-B14F-4D97-AF65-F5344CB8AC3E}">
        <p14:creationId xmlns:p14="http://schemas.microsoft.com/office/powerpoint/2010/main" val="85628214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932733"/>
          </a:xfrm>
        </p:spPr>
        <p:txBody>
          <a:bodyPr/>
          <a:lstStyle/>
          <a:p>
            <a:r>
              <a:rPr lang="tr-TR" b="1" dirty="0">
                <a:solidFill>
                  <a:srgbClr val="C00000"/>
                </a:solidFill>
              </a:rPr>
              <a:t>Budizm</a:t>
            </a:r>
            <a:endParaRPr lang="tr-TR" dirty="0">
              <a:solidFill>
                <a:srgbClr val="00B050"/>
              </a:solidFill>
            </a:endParaRPr>
          </a:p>
        </p:txBody>
      </p:sp>
      <p:sp>
        <p:nvSpPr>
          <p:cNvPr id="3" name="İçerik Yer Tutucusu 2"/>
          <p:cNvSpPr>
            <a:spLocks noGrp="1"/>
          </p:cNvSpPr>
          <p:nvPr>
            <p:ph idx="1"/>
          </p:nvPr>
        </p:nvSpPr>
        <p:spPr>
          <a:xfrm>
            <a:off x="838200" y="1563329"/>
            <a:ext cx="10515600" cy="4613634"/>
          </a:xfrm>
        </p:spPr>
        <p:txBody>
          <a:bodyPr>
            <a:normAutofit/>
          </a:bodyPr>
          <a:lstStyle/>
          <a:p>
            <a:pPr>
              <a:lnSpc>
                <a:spcPct val="120000"/>
              </a:lnSpc>
              <a:spcBef>
                <a:spcPts val="600"/>
              </a:spcBef>
            </a:pPr>
            <a:r>
              <a:rPr lang="tr-TR" dirty="0" err="1"/>
              <a:t>Budda</a:t>
            </a:r>
            <a:r>
              <a:rPr lang="tr-TR" dirty="0"/>
              <a:t>, ilk vaazını “kanun tekerleğini döndürmek” şeklinde açıkladığı için </a:t>
            </a:r>
            <a:r>
              <a:rPr lang="tr-TR" b="1" dirty="0">
                <a:solidFill>
                  <a:srgbClr val="00B050"/>
                </a:solidFill>
              </a:rPr>
              <a:t>tekerlek</a:t>
            </a:r>
            <a:r>
              <a:rPr lang="tr-TR" dirty="0"/>
              <a:t>, Budizm’in sembolü olmuştur. </a:t>
            </a:r>
            <a:r>
              <a:rPr lang="tr-TR" dirty="0" err="1" smtClean="0"/>
              <a:t>Budda</a:t>
            </a:r>
            <a:r>
              <a:rPr lang="tr-TR" dirty="0"/>
              <a:t>, iki aşırılık arasında orta yolu telkin etmiştir. Bu orta yol, kişiyi hakiki bilgiye, yani kurtuluşa (</a:t>
            </a:r>
            <a:r>
              <a:rPr lang="tr-TR" b="1" dirty="0">
                <a:solidFill>
                  <a:srgbClr val="00B050"/>
                </a:solidFill>
              </a:rPr>
              <a:t>Nirvana</a:t>
            </a:r>
            <a:r>
              <a:rPr lang="tr-TR" dirty="0"/>
              <a:t>) </a:t>
            </a:r>
            <a:r>
              <a:rPr lang="tr-TR" dirty="0" smtClean="0"/>
              <a:t>ulaştırır.</a:t>
            </a:r>
          </a:p>
          <a:p>
            <a:pPr>
              <a:lnSpc>
                <a:spcPct val="120000"/>
              </a:lnSpc>
              <a:spcBef>
                <a:spcPts val="600"/>
              </a:spcBef>
            </a:pPr>
            <a:r>
              <a:rPr lang="tr-TR" b="1" dirty="0" smtClean="0">
                <a:solidFill>
                  <a:srgbClr val="00B050"/>
                </a:solidFill>
              </a:rPr>
              <a:t>Budizm’in </a:t>
            </a:r>
            <a:r>
              <a:rPr lang="tr-TR" b="1" dirty="0">
                <a:solidFill>
                  <a:srgbClr val="00B050"/>
                </a:solidFill>
              </a:rPr>
              <a:t>özü, şu dört temel kutsal hakikat öğretisine dayanır:</a:t>
            </a:r>
          </a:p>
        </p:txBody>
      </p:sp>
    </p:spTree>
    <p:extLst>
      <p:ext uri="{BB962C8B-B14F-4D97-AF65-F5344CB8AC3E}">
        <p14:creationId xmlns:p14="http://schemas.microsoft.com/office/powerpoint/2010/main" val="117678859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755751"/>
          </a:xfrm>
        </p:spPr>
        <p:txBody>
          <a:bodyPr/>
          <a:lstStyle/>
          <a:p>
            <a:r>
              <a:rPr lang="tr-TR" b="1" dirty="0">
                <a:solidFill>
                  <a:srgbClr val="C00000"/>
                </a:solidFill>
              </a:rPr>
              <a:t>Budizm</a:t>
            </a:r>
          </a:p>
        </p:txBody>
      </p:sp>
      <p:sp>
        <p:nvSpPr>
          <p:cNvPr id="3" name="İçerik Yer Tutucusu 2"/>
          <p:cNvSpPr>
            <a:spLocks noGrp="1"/>
          </p:cNvSpPr>
          <p:nvPr>
            <p:ph idx="1"/>
          </p:nvPr>
        </p:nvSpPr>
        <p:spPr>
          <a:xfrm>
            <a:off x="838200" y="1307690"/>
            <a:ext cx="10515600" cy="4869273"/>
          </a:xfrm>
        </p:spPr>
        <p:txBody>
          <a:bodyPr>
            <a:normAutofit/>
          </a:bodyPr>
          <a:lstStyle/>
          <a:p>
            <a:pPr>
              <a:lnSpc>
                <a:spcPct val="130000"/>
              </a:lnSpc>
            </a:pPr>
            <a:r>
              <a:rPr lang="tr-TR" dirty="0"/>
              <a:t>1. Hayat acı ve ıstıraplarla doludur. Bunlar dünyevi var oluşun temel </a:t>
            </a:r>
            <a:r>
              <a:rPr lang="tr-TR" dirty="0" smtClean="0"/>
              <a:t>özelliğidir.</a:t>
            </a:r>
          </a:p>
          <a:p>
            <a:pPr>
              <a:lnSpc>
                <a:spcPct val="130000"/>
              </a:lnSpc>
            </a:pPr>
            <a:r>
              <a:rPr lang="tr-TR" dirty="0" smtClean="0"/>
              <a:t>2</a:t>
            </a:r>
            <a:r>
              <a:rPr lang="tr-TR" dirty="0"/>
              <a:t>. Acı ve sıkıntıların nedeni </a:t>
            </a:r>
            <a:r>
              <a:rPr lang="tr-TR" dirty="0" smtClean="0"/>
              <a:t>arzulardır.</a:t>
            </a:r>
          </a:p>
          <a:p>
            <a:pPr>
              <a:lnSpc>
                <a:spcPct val="130000"/>
              </a:lnSpc>
            </a:pPr>
            <a:r>
              <a:rPr lang="tr-TR" dirty="0" smtClean="0"/>
              <a:t>3</a:t>
            </a:r>
            <a:r>
              <a:rPr lang="tr-TR" dirty="0"/>
              <a:t>. Acı ve sıkıntıları sona erdirmek, arzu ve isteklerden vazgeçmeye </a:t>
            </a:r>
            <a:r>
              <a:rPr lang="tr-TR" dirty="0" smtClean="0"/>
              <a:t>bağlıdır.</a:t>
            </a:r>
          </a:p>
          <a:p>
            <a:pPr>
              <a:lnSpc>
                <a:spcPct val="130000"/>
              </a:lnSpc>
            </a:pPr>
            <a:r>
              <a:rPr lang="tr-TR" dirty="0" smtClean="0"/>
              <a:t>4</a:t>
            </a:r>
            <a:r>
              <a:rPr lang="tr-TR" dirty="0"/>
              <a:t>. Arzu ve isteklerin üstesinden gelmek için </a:t>
            </a:r>
            <a:r>
              <a:rPr lang="tr-TR" b="1" dirty="0">
                <a:solidFill>
                  <a:srgbClr val="00B050"/>
                </a:solidFill>
              </a:rPr>
              <a:t>‘‘sekiz dilimli </a:t>
            </a:r>
            <a:r>
              <a:rPr lang="tr-TR" b="1" dirty="0" err="1">
                <a:solidFill>
                  <a:srgbClr val="00B050"/>
                </a:solidFill>
              </a:rPr>
              <a:t>yol’</a:t>
            </a:r>
            <a:r>
              <a:rPr lang="tr-TR" dirty="0" err="1"/>
              <a:t>’u</a:t>
            </a:r>
            <a:r>
              <a:rPr lang="tr-TR" dirty="0"/>
              <a:t> takip etmek gerekir.</a:t>
            </a:r>
            <a:endParaRPr lang="tr-TR" dirty="0" smtClean="0"/>
          </a:p>
        </p:txBody>
      </p:sp>
    </p:spTree>
    <p:extLst>
      <p:ext uri="{BB962C8B-B14F-4D97-AF65-F5344CB8AC3E}">
        <p14:creationId xmlns:p14="http://schemas.microsoft.com/office/powerpoint/2010/main" val="423034682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73740"/>
          </a:xfrm>
        </p:spPr>
        <p:txBody>
          <a:bodyPr/>
          <a:lstStyle/>
          <a:p>
            <a:r>
              <a:rPr lang="tr-TR" b="1" dirty="0" smtClean="0">
                <a:solidFill>
                  <a:srgbClr val="C00000"/>
                </a:solidFill>
              </a:rPr>
              <a:t>Sekiz Dilimli Yol</a:t>
            </a:r>
            <a:endParaRPr lang="tr-TR" b="1" dirty="0">
              <a:solidFill>
                <a:srgbClr val="C00000"/>
              </a:solidFill>
            </a:endParaRPr>
          </a:p>
        </p:txBody>
      </p:sp>
      <p:sp>
        <p:nvSpPr>
          <p:cNvPr id="3" name="İçerik Yer Tutucusu 2"/>
          <p:cNvSpPr>
            <a:spLocks noGrp="1"/>
          </p:cNvSpPr>
          <p:nvPr>
            <p:ph idx="1"/>
          </p:nvPr>
        </p:nvSpPr>
        <p:spPr>
          <a:xfrm>
            <a:off x="838200" y="1366684"/>
            <a:ext cx="10515600" cy="4810279"/>
          </a:xfrm>
        </p:spPr>
        <p:txBody>
          <a:bodyPr>
            <a:normAutofit/>
          </a:bodyPr>
          <a:lstStyle/>
          <a:p>
            <a:r>
              <a:rPr lang="tr-TR" dirty="0"/>
              <a:t>Budizm'de "</a:t>
            </a:r>
            <a:r>
              <a:rPr lang="tr-TR" b="1" dirty="0"/>
              <a:t>Sekiz </a:t>
            </a:r>
            <a:r>
              <a:rPr lang="tr-TR" b="1" dirty="0" smtClean="0"/>
              <a:t>Dilimli Yol</a:t>
            </a:r>
            <a:r>
              <a:rPr lang="tr-TR" dirty="0" smtClean="0"/>
              <a:t>" </a:t>
            </a:r>
            <a:r>
              <a:rPr lang="tr-TR" dirty="0"/>
              <a:t>öğretisindeki sekiz yöntem aşağıdaki </a:t>
            </a:r>
            <a:r>
              <a:rPr lang="tr-TR" dirty="0" smtClean="0"/>
              <a:t>gibidir:</a:t>
            </a:r>
            <a:endParaRPr lang="tr-TR" dirty="0"/>
          </a:p>
          <a:p>
            <a:r>
              <a:rPr lang="tr-TR" b="1" dirty="0"/>
              <a:t>Bilgelik</a:t>
            </a:r>
            <a:endParaRPr lang="tr-TR" dirty="0"/>
          </a:p>
          <a:p>
            <a:r>
              <a:rPr lang="tr-TR" b="1" dirty="0"/>
              <a:t>1-Doğru Bakış ve </a:t>
            </a:r>
            <a:r>
              <a:rPr lang="tr-TR" b="1" dirty="0" smtClean="0"/>
              <a:t>Kavrama</a:t>
            </a:r>
            <a:r>
              <a:rPr lang="tr-TR" dirty="0" smtClean="0"/>
              <a:t>: </a:t>
            </a:r>
            <a:r>
              <a:rPr lang="tr-TR" dirty="0"/>
              <a:t>Gerçeği</a:t>
            </a:r>
            <a:r>
              <a:rPr lang="tr-TR" dirty="0" smtClean="0"/>
              <a:t>, doğruyu </a:t>
            </a:r>
            <a:r>
              <a:rPr lang="tr-TR" dirty="0"/>
              <a:t>olduğu gibi görme</a:t>
            </a:r>
            <a:r>
              <a:rPr lang="tr-TR" dirty="0" smtClean="0"/>
              <a:t>, bilme </a:t>
            </a:r>
            <a:r>
              <a:rPr lang="tr-TR" dirty="0"/>
              <a:t>veya kavrama</a:t>
            </a:r>
          </a:p>
          <a:p>
            <a:r>
              <a:rPr lang="tr-TR" b="1" dirty="0"/>
              <a:t>2-Doğru Düşünce ve </a:t>
            </a:r>
            <a:r>
              <a:rPr lang="tr-TR" b="1" dirty="0" smtClean="0"/>
              <a:t>Niyet</a:t>
            </a:r>
            <a:r>
              <a:rPr lang="tr-TR" dirty="0" smtClean="0"/>
              <a:t>: </a:t>
            </a:r>
            <a:r>
              <a:rPr lang="tr-TR" dirty="0"/>
              <a:t>Arzuya direnme, iyi </a:t>
            </a:r>
            <a:r>
              <a:rPr lang="tr-TR" dirty="0" smtClean="0"/>
              <a:t>niyet, </a:t>
            </a:r>
            <a:r>
              <a:rPr lang="tr-TR" dirty="0"/>
              <a:t>öfke ve nefrete direnme, zarar vermeme niyeti, merhametli </a:t>
            </a:r>
            <a:r>
              <a:rPr lang="tr-TR" dirty="0" smtClean="0"/>
              <a:t>olma</a:t>
            </a:r>
            <a:endParaRPr lang="tr-TR" dirty="0"/>
          </a:p>
        </p:txBody>
      </p:sp>
    </p:spTree>
    <p:extLst>
      <p:ext uri="{BB962C8B-B14F-4D97-AF65-F5344CB8AC3E}">
        <p14:creationId xmlns:p14="http://schemas.microsoft.com/office/powerpoint/2010/main" val="317999882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011391"/>
          </a:xfrm>
        </p:spPr>
        <p:txBody>
          <a:bodyPr/>
          <a:lstStyle/>
          <a:p>
            <a:r>
              <a:rPr lang="tr-TR" b="1" dirty="0">
                <a:solidFill>
                  <a:srgbClr val="C00000"/>
                </a:solidFill>
              </a:rPr>
              <a:t>Sekiz Dilimli Yol</a:t>
            </a:r>
            <a:endParaRPr lang="tr-TR" dirty="0"/>
          </a:p>
        </p:txBody>
      </p:sp>
      <p:sp>
        <p:nvSpPr>
          <p:cNvPr id="3" name="İçerik Yer Tutucusu 2"/>
          <p:cNvSpPr>
            <a:spLocks noGrp="1"/>
          </p:cNvSpPr>
          <p:nvPr>
            <p:ph idx="1"/>
          </p:nvPr>
        </p:nvSpPr>
        <p:spPr/>
        <p:txBody>
          <a:bodyPr>
            <a:normAutofit/>
          </a:bodyPr>
          <a:lstStyle/>
          <a:p>
            <a:r>
              <a:rPr lang="tr-TR" b="1" dirty="0"/>
              <a:t>Etik (Ahlaki) ve Doğru Davranış</a:t>
            </a:r>
            <a:endParaRPr lang="tr-TR" dirty="0"/>
          </a:p>
          <a:p>
            <a:r>
              <a:rPr lang="tr-TR" b="1" dirty="0"/>
              <a:t>3-Doğru </a:t>
            </a:r>
            <a:r>
              <a:rPr lang="tr-TR" b="1" dirty="0" smtClean="0"/>
              <a:t>Konuşma</a:t>
            </a:r>
            <a:r>
              <a:rPr lang="tr-TR" dirty="0" smtClean="0"/>
              <a:t>: </a:t>
            </a:r>
            <a:r>
              <a:rPr lang="tr-TR" dirty="0"/>
              <a:t>Yalan ve yanlış konuşmamak , kötü söz söylememe, incitici söz söylememe, boş sözler söylememe</a:t>
            </a:r>
          </a:p>
          <a:p>
            <a:r>
              <a:rPr lang="tr-TR" b="1" dirty="0"/>
              <a:t>4-Doğru </a:t>
            </a:r>
            <a:r>
              <a:rPr lang="tr-TR" b="1" dirty="0" smtClean="0"/>
              <a:t>Davranma</a:t>
            </a:r>
            <a:r>
              <a:rPr lang="tr-TR" dirty="0" smtClean="0"/>
              <a:t>: </a:t>
            </a:r>
            <a:r>
              <a:rPr lang="tr-TR" dirty="0"/>
              <a:t>Can almamak, canlılara zarar vermemek, hırsızlık-kandırma gibi şeylerden uzak durmak, merhametli </a:t>
            </a:r>
            <a:r>
              <a:rPr lang="tr-TR" dirty="0" smtClean="0"/>
              <a:t>davranmak, </a:t>
            </a:r>
            <a:r>
              <a:rPr lang="tr-TR" dirty="0"/>
              <a:t>dürüst olmak</a:t>
            </a:r>
          </a:p>
          <a:p>
            <a:r>
              <a:rPr lang="tr-TR" b="1" dirty="0"/>
              <a:t>5-Doğru Geçim (Doğru Yaşama Biçimi-Geçinme</a:t>
            </a:r>
            <a:r>
              <a:rPr lang="tr-TR" b="1" dirty="0" smtClean="0"/>
              <a:t>)</a:t>
            </a:r>
            <a:r>
              <a:rPr lang="tr-TR" dirty="0" smtClean="0"/>
              <a:t>: </a:t>
            </a:r>
            <a:r>
              <a:rPr lang="tr-TR" dirty="0"/>
              <a:t>Gelirini düzgün şekilde sağlamak ve doğru işlerde </a:t>
            </a:r>
            <a:r>
              <a:rPr lang="tr-TR" dirty="0" smtClean="0"/>
              <a:t>çalışmak</a:t>
            </a:r>
            <a:endParaRPr lang="tr-TR" dirty="0"/>
          </a:p>
        </p:txBody>
      </p:sp>
    </p:spTree>
    <p:extLst>
      <p:ext uri="{BB962C8B-B14F-4D97-AF65-F5344CB8AC3E}">
        <p14:creationId xmlns:p14="http://schemas.microsoft.com/office/powerpoint/2010/main" val="377647780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1031056"/>
          </a:xfrm>
        </p:spPr>
        <p:txBody>
          <a:bodyPr/>
          <a:lstStyle/>
          <a:p>
            <a:r>
              <a:rPr lang="tr-TR" b="1" dirty="0">
                <a:solidFill>
                  <a:srgbClr val="C00000"/>
                </a:solidFill>
              </a:rPr>
              <a:t>Sekiz Dilimli Yol</a:t>
            </a:r>
            <a:endParaRPr lang="tr-TR" dirty="0"/>
          </a:p>
        </p:txBody>
      </p:sp>
      <p:sp>
        <p:nvSpPr>
          <p:cNvPr id="3" name="İçerik Yer Tutucusu 2"/>
          <p:cNvSpPr>
            <a:spLocks noGrp="1"/>
          </p:cNvSpPr>
          <p:nvPr>
            <p:ph idx="1"/>
          </p:nvPr>
        </p:nvSpPr>
        <p:spPr/>
        <p:txBody>
          <a:bodyPr>
            <a:normAutofit/>
          </a:bodyPr>
          <a:lstStyle/>
          <a:p>
            <a:r>
              <a:rPr lang="tr-TR" b="1" dirty="0" err="1" smtClean="0"/>
              <a:t>Konstanstrasyon</a:t>
            </a:r>
            <a:r>
              <a:rPr lang="tr-TR" b="1" dirty="0" smtClean="0"/>
              <a:t>-Disiplin </a:t>
            </a:r>
            <a:r>
              <a:rPr lang="tr-TR" b="1" dirty="0"/>
              <a:t>veya Zihinsel Gelişim</a:t>
            </a:r>
            <a:endParaRPr lang="tr-TR" dirty="0"/>
          </a:p>
          <a:p>
            <a:r>
              <a:rPr lang="tr-TR" b="1" dirty="0"/>
              <a:t>6-Kendini Geliştirmek İçin </a:t>
            </a:r>
            <a:r>
              <a:rPr lang="tr-TR" b="1" dirty="0" smtClean="0"/>
              <a:t>Çaba</a:t>
            </a:r>
            <a:r>
              <a:rPr lang="tr-TR" dirty="0" smtClean="0"/>
              <a:t>: </a:t>
            </a:r>
            <a:r>
              <a:rPr lang="tr-TR" dirty="0"/>
              <a:t>Doğru olmayan halleri engellemek, doğru olmayan durumları </a:t>
            </a:r>
            <a:r>
              <a:rPr lang="tr-TR" dirty="0" err="1"/>
              <a:t>terketmek</a:t>
            </a:r>
            <a:r>
              <a:rPr lang="tr-TR" dirty="0"/>
              <a:t>, doğru hallerin ortaya çıkmasını sağlama ve onları koruma</a:t>
            </a:r>
          </a:p>
          <a:p>
            <a:r>
              <a:rPr lang="tr-TR" b="1" dirty="0"/>
              <a:t>7-Doğru Farkındalık - </a:t>
            </a:r>
            <a:r>
              <a:rPr lang="tr-TR" b="1" dirty="0" smtClean="0"/>
              <a:t>Düşüncelilik</a:t>
            </a:r>
            <a:r>
              <a:rPr lang="tr-TR" dirty="0" smtClean="0"/>
              <a:t>: </a:t>
            </a:r>
            <a:r>
              <a:rPr lang="tr-TR" dirty="0"/>
              <a:t>Bedenin, hislerin, zihnin anlaşılması</a:t>
            </a:r>
          </a:p>
          <a:p>
            <a:r>
              <a:rPr lang="tr-TR" b="1" dirty="0"/>
              <a:t>8-Doğru </a:t>
            </a:r>
            <a:r>
              <a:rPr lang="tr-TR" b="1" dirty="0" smtClean="0"/>
              <a:t>Konsantrasyon</a:t>
            </a:r>
            <a:r>
              <a:rPr lang="tr-TR" dirty="0" smtClean="0"/>
              <a:t>: </a:t>
            </a:r>
            <a:r>
              <a:rPr lang="tr-TR" dirty="0"/>
              <a:t>Belirli bir noktaya zihnin yönlenebilmesi. (Meditasyon bu amaçla kullanılır)</a:t>
            </a:r>
          </a:p>
          <a:p>
            <a:endParaRPr lang="tr-TR" dirty="0"/>
          </a:p>
        </p:txBody>
      </p:sp>
    </p:spTree>
    <p:extLst>
      <p:ext uri="{BB962C8B-B14F-4D97-AF65-F5344CB8AC3E}">
        <p14:creationId xmlns:p14="http://schemas.microsoft.com/office/powerpoint/2010/main" val="5783138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04914"/>
          </a:xfrm>
        </p:spPr>
        <p:txBody>
          <a:bodyPr/>
          <a:lstStyle/>
          <a:p>
            <a:r>
              <a:rPr lang="tr-TR" b="1" dirty="0" err="1" smtClean="0">
                <a:solidFill>
                  <a:srgbClr val="C00000"/>
                </a:solidFill>
              </a:rPr>
              <a:t>Sihizm</a:t>
            </a:r>
            <a:endParaRPr lang="tr-TR" dirty="0"/>
          </a:p>
        </p:txBody>
      </p:sp>
      <p:sp>
        <p:nvSpPr>
          <p:cNvPr id="3" name="İçerik Yer Tutucusu 2"/>
          <p:cNvSpPr>
            <a:spLocks noGrp="1"/>
          </p:cNvSpPr>
          <p:nvPr>
            <p:ph idx="1"/>
          </p:nvPr>
        </p:nvSpPr>
        <p:spPr>
          <a:xfrm>
            <a:off x="838200" y="1248698"/>
            <a:ext cx="10515600" cy="4928266"/>
          </a:xfrm>
        </p:spPr>
        <p:txBody>
          <a:bodyPr>
            <a:normAutofit/>
          </a:bodyPr>
          <a:lstStyle/>
          <a:p>
            <a:pPr>
              <a:lnSpc>
                <a:spcPct val="130000"/>
              </a:lnSpc>
              <a:spcBef>
                <a:spcPts val="600"/>
              </a:spcBef>
            </a:pPr>
            <a:r>
              <a:rPr lang="tr-TR" b="1" dirty="0">
                <a:solidFill>
                  <a:srgbClr val="00B050"/>
                </a:solidFill>
              </a:rPr>
              <a:t>Gurur </a:t>
            </a:r>
            <a:r>
              <a:rPr lang="tr-TR" b="1" dirty="0" err="1">
                <a:solidFill>
                  <a:srgbClr val="00B050"/>
                </a:solidFill>
              </a:rPr>
              <a:t>Nanak</a:t>
            </a:r>
            <a:r>
              <a:rPr lang="tr-TR" dirty="0" err="1"/>
              <a:t>’ın</a:t>
            </a:r>
            <a:r>
              <a:rPr lang="tr-TR" dirty="0"/>
              <a:t> görüşleri etrafında oluşan Sih </a:t>
            </a:r>
            <a:r>
              <a:rPr lang="tr-TR" dirty="0" smtClean="0"/>
              <a:t>dini </a:t>
            </a:r>
            <a:r>
              <a:rPr lang="tr-TR" dirty="0"/>
              <a:t>16. Yüzyılda Hindistan’da ortaya çıkmıştır. </a:t>
            </a:r>
            <a:r>
              <a:rPr lang="tr-TR" dirty="0" err="1"/>
              <a:t>Sihizm</a:t>
            </a:r>
            <a:r>
              <a:rPr lang="tr-TR" dirty="0"/>
              <a:t>, tevhit ve eşitlik anlayışı hususunda İslam’dan etkilenmiş, öte taraftan Hinduizm’deki çok tanrıcılığa, putperestliğe ve kast sistemine karşı çıkmıştır. “</a:t>
            </a:r>
            <a:r>
              <a:rPr lang="tr-TR" b="1" dirty="0" err="1">
                <a:solidFill>
                  <a:srgbClr val="00B050"/>
                </a:solidFill>
              </a:rPr>
              <a:t>Sinkretist</a:t>
            </a:r>
            <a:r>
              <a:rPr lang="tr-TR" dirty="0"/>
              <a:t>” (</a:t>
            </a:r>
            <a:r>
              <a:rPr lang="tr-TR" b="1" dirty="0">
                <a:solidFill>
                  <a:srgbClr val="00B050"/>
                </a:solidFill>
              </a:rPr>
              <a:t>uzlaşmacı</a:t>
            </a:r>
            <a:r>
              <a:rPr lang="tr-TR" dirty="0"/>
              <a:t>) ve milli bir karakter taşıyan </a:t>
            </a:r>
            <a:r>
              <a:rPr lang="tr-TR" dirty="0" err="1"/>
              <a:t>Sihizm</a:t>
            </a:r>
            <a:r>
              <a:rPr lang="tr-TR" dirty="0"/>
              <a:t>, </a:t>
            </a:r>
            <a:r>
              <a:rPr lang="tr-TR" b="1" dirty="0">
                <a:solidFill>
                  <a:srgbClr val="00B050"/>
                </a:solidFill>
              </a:rPr>
              <a:t>İslam ile Hinduizm karışımı bir dindir. </a:t>
            </a:r>
            <a:r>
              <a:rPr lang="tr-TR" dirty="0"/>
              <a:t>Sih öğretisinin sistemleşmesinde ve yayılmasında </a:t>
            </a:r>
            <a:r>
              <a:rPr lang="tr-TR" b="1" dirty="0" err="1">
                <a:solidFill>
                  <a:srgbClr val="00B050"/>
                </a:solidFill>
              </a:rPr>
              <a:t>Nanak</a:t>
            </a:r>
            <a:r>
              <a:rPr lang="tr-TR" b="1" dirty="0">
                <a:solidFill>
                  <a:srgbClr val="00B050"/>
                </a:solidFill>
              </a:rPr>
              <a:t> ile başlayıp </a:t>
            </a:r>
            <a:r>
              <a:rPr lang="tr-TR" b="1" dirty="0" err="1">
                <a:solidFill>
                  <a:srgbClr val="00B050"/>
                </a:solidFill>
              </a:rPr>
              <a:t>Gobind</a:t>
            </a:r>
            <a:r>
              <a:rPr lang="tr-TR" b="1" dirty="0">
                <a:solidFill>
                  <a:srgbClr val="00B050"/>
                </a:solidFill>
              </a:rPr>
              <a:t> </a:t>
            </a:r>
            <a:r>
              <a:rPr lang="tr-TR" b="1" dirty="0" err="1">
                <a:solidFill>
                  <a:srgbClr val="00B050"/>
                </a:solidFill>
              </a:rPr>
              <a:t>Sing</a:t>
            </a:r>
            <a:r>
              <a:rPr lang="tr-TR" b="1" dirty="0">
                <a:solidFill>
                  <a:srgbClr val="00B050"/>
                </a:solidFill>
              </a:rPr>
              <a:t> (ö. 1708) ile tamamlanan on gurunun etkisi </a:t>
            </a:r>
            <a:r>
              <a:rPr lang="tr-TR" b="1" dirty="0" smtClean="0">
                <a:solidFill>
                  <a:srgbClr val="00B050"/>
                </a:solidFill>
              </a:rPr>
              <a:t>olmuştur.</a:t>
            </a:r>
            <a:endParaRPr lang="tr-TR" b="1" dirty="0">
              <a:solidFill>
                <a:srgbClr val="00B050"/>
              </a:solidFill>
            </a:endParaRPr>
          </a:p>
        </p:txBody>
      </p:sp>
    </p:spTree>
    <p:extLst>
      <p:ext uri="{BB962C8B-B14F-4D97-AF65-F5344CB8AC3E}">
        <p14:creationId xmlns:p14="http://schemas.microsoft.com/office/powerpoint/2010/main" val="270327433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14746"/>
          </a:xfrm>
        </p:spPr>
        <p:txBody>
          <a:bodyPr/>
          <a:lstStyle/>
          <a:p>
            <a:r>
              <a:rPr lang="tr-TR" b="1" dirty="0" err="1" smtClean="0">
                <a:solidFill>
                  <a:srgbClr val="C00000"/>
                </a:solidFill>
              </a:rPr>
              <a:t>Sihizm</a:t>
            </a:r>
            <a:endParaRPr lang="tr-TR" dirty="0"/>
          </a:p>
        </p:txBody>
      </p:sp>
      <p:sp>
        <p:nvSpPr>
          <p:cNvPr id="3" name="İçerik Yer Tutucusu 2"/>
          <p:cNvSpPr>
            <a:spLocks noGrp="1"/>
          </p:cNvSpPr>
          <p:nvPr>
            <p:ph idx="1"/>
          </p:nvPr>
        </p:nvSpPr>
        <p:spPr>
          <a:xfrm>
            <a:off x="838200" y="1179872"/>
            <a:ext cx="10515600" cy="4997091"/>
          </a:xfrm>
        </p:spPr>
        <p:txBody>
          <a:bodyPr>
            <a:normAutofit/>
          </a:bodyPr>
          <a:lstStyle/>
          <a:p>
            <a:pPr>
              <a:lnSpc>
                <a:spcPct val="130000"/>
              </a:lnSpc>
              <a:spcBef>
                <a:spcPts val="600"/>
              </a:spcBef>
            </a:pPr>
            <a:r>
              <a:rPr lang="tr-TR" dirty="0"/>
              <a:t>Her bir guru, tenasüh inancının bir sonucu olarak </a:t>
            </a:r>
            <a:r>
              <a:rPr lang="tr-TR" dirty="0" err="1"/>
              <a:t>Nanak’ın</a:t>
            </a:r>
            <a:r>
              <a:rPr lang="tr-TR" dirty="0"/>
              <a:t> yeni tezahürleri olarak telakki edilmiştir. Kutsal metinleri </a:t>
            </a:r>
            <a:r>
              <a:rPr lang="tr-TR" b="1" dirty="0">
                <a:solidFill>
                  <a:srgbClr val="00B050"/>
                </a:solidFill>
              </a:rPr>
              <a:t>“Adi </a:t>
            </a:r>
            <a:r>
              <a:rPr lang="tr-TR" b="1" dirty="0" err="1">
                <a:solidFill>
                  <a:srgbClr val="00B050"/>
                </a:solidFill>
              </a:rPr>
              <a:t>Granth</a:t>
            </a:r>
            <a:r>
              <a:rPr lang="tr-TR" b="1" dirty="0">
                <a:solidFill>
                  <a:srgbClr val="00B050"/>
                </a:solidFill>
              </a:rPr>
              <a:t>/Guru </a:t>
            </a:r>
            <a:r>
              <a:rPr lang="tr-TR" b="1" dirty="0" err="1">
                <a:solidFill>
                  <a:srgbClr val="00B050"/>
                </a:solidFill>
              </a:rPr>
              <a:t>Granth</a:t>
            </a:r>
            <a:r>
              <a:rPr lang="tr-TR" b="1" dirty="0">
                <a:solidFill>
                  <a:srgbClr val="00B050"/>
                </a:solidFill>
              </a:rPr>
              <a:t> </a:t>
            </a:r>
            <a:r>
              <a:rPr lang="tr-TR" b="1" dirty="0" err="1">
                <a:solidFill>
                  <a:srgbClr val="00B050"/>
                </a:solidFill>
              </a:rPr>
              <a:t>Sahib</a:t>
            </a:r>
            <a:r>
              <a:rPr lang="tr-TR" b="1" dirty="0">
                <a:solidFill>
                  <a:srgbClr val="00B050"/>
                </a:solidFill>
              </a:rPr>
              <a:t>”</a:t>
            </a:r>
            <a:r>
              <a:rPr lang="tr-TR" dirty="0"/>
              <a:t>, </a:t>
            </a:r>
            <a:r>
              <a:rPr lang="tr-TR" dirty="0" err="1"/>
              <a:t>Gobind</a:t>
            </a:r>
            <a:r>
              <a:rPr lang="tr-TR" dirty="0"/>
              <a:t> </a:t>
            </a:r>
            <a:r>
              <a:rPr lang="tr-TR" dirty="0" err="1"/>
              <a:t>Sing’ten</a:t>
            </a:r>
            <a:r>
              <a:rPr lang="tr-TR" dirty="0"/>
              <a:t> sonra Sihler arasında guru (rehber) olarak kabul edilmiştir. Günümüzde sayıları az da olsa Sihler; siyaset, ekonomi, eğitim, spor ve özellikle askeri alanda </a:t>
            </a:r>
            <a:r>
              <a:rPr lang="tr-TR" dirty="0" smtClean="0"/>
              <a:t>güçlüdürler.</a:t>
            </a:r>
          </a:p>
        </p:txBody>
      </p:sp>
    </p:spTree>
    <p:extLst>
      <p:ext uri="{BB962C8B-B14F-4D97-AF65-F5344CB8AC3E}">
        <p14:creationId xmlns:p14="http://schemas.microsoft.com/office/powerpoint/2010/main" val="2045131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2. Din </a:t>
            </a:r>
            <a:r>
              <a:rPr lang="tr-TR" b="1" dirty="0">
                <a:solidFill>
                  <a:srgbClr val="C00000"/>
                </a:solidFill>
              </a:rPr>
              <a:t>Bilimleri Arasındaki Yeri</a:t>
            </a:r>
            <a:endParaRPr lang="tr-TR" dirty="0"/>
          </a:p>
        </p:txBody>
      </p:sp>
      <p:sp>
        <p:nvSpPr>
          <p:cNvPr id="3" name="İçerik Yer Tutucusu 2"/>
          <p:cNvSpPr>
            <a:spLocks noGrp="1"/>
          </p:cNvSpPr>
          <p:nvPr>
            <p:ph idx="1"/>
          </p:nvPr>
        </p:nvSpPr>
        <p:spPr>
          <a:xfrm>
            <a:off x="838200" y="1690688"/>
            <a:ext cx="10515600" cy="4486275"/>
          </a:xfrm>
        </p:spPr>
        <p:txBody>
          <a:bodyPr/>
          <a:lstStyle/>
          <a:p>
            <a:pPr>
              <a:lnSpc>
                <a:spcPct val="120000"/>
              </a:lnSpc>
              <a:spcBef>
                <a:spcPts val="600"/>
              </a:spcBef>
            </a:pPr>
            <a:r>
              <a:rPr lang="tr-TR" dirty="0"/>
              <a:t>Dinler tarihi, din sosyolojisi, psikolojisi, fenomenolojisi ve felsefesi gibi dalların hepsi din bilimleri çatısı altında yer </a:t>
            </a:r>
            <a:r>
              <a:rPr lang="tr-TR" dirty="0" smtClean="0"/>
              <a:t>alır.</a:t>
            </a:r>
          </a:p>
          <a:p>
            <a:pPr>
              <a:lnSpc>
                <a:spcPct val="120000"/>
              </a:lnSpc>
              <a:spcBef>
                <a:spcPts val="600"/>
              </a:spcBef>
            </a:pPr>
            <a:r>
              <a:rPr lang="tr-TR" dirty="0" smtClean="0"/>
              <a:t>Din</a:t>
            </a:r>
            <a:r>
              <a:rPr lang="tr-TR" dirty="0"/>
              <a:t>, karşılaştırmalı dinler tarihi ile bunların kesişen kümesini oluştur. Bu yüzden söz konusu disiplinler ile dinler </a:t>
            </a:r>
            <a:r>
              <a:rPr lang="tr-TR" dirty="0" smtClean="0"/>
              <a:t>tarihinin </a:t>
            </a:r>
            <a:r>
              <a:rPr lang="tr-TR" dirty="0"/>
              <a:t>yakın ilişkisi vardır. Dinler </a:t>
            </a:r>
            <a:r>
              <a:rPr lang="tr-TR" dirty="0" smtClean="0"/>
              <a:t>tarihi; </a:t>
            </a:r>
            <a:r>
              <a:rPr lang="tr-TR" dirty="0"/>
              <a:t>dinleri incelerken, din bilimlerinin yanı sıra filoloji, mitoloji, arkeoloji, sanat tarihi ve folklor gibi bilim dallarından da yararlanır.</a:t>
            </a:r>
          </a:p>
          <a:p>
            <a:endParaRPr lang="tr-TR" dirty="0"/>
          </a:p>
        </p:txBody>
      </p:sp>
    </p:spTree>
    <p:extLst>
      <p:ext uri="{BB962C8B-B14F-4D97-AF65-F5344CB8AC3E}">
        <p14:creationId xmlns:p14="http://schemas.microsoft.com/office/powerpoint/2010/main" val="338193690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07811"/>
            <a:ext cx="10515600" cy="922899"/>
          </a:xfrm>
        </p:spPr>
        <p:txBody>
          <a:bodyPr/>
          <a:lstStyle/>
          <a:p>
            <a:r>
              <a:rPr lang="tr-TR" b="1" dirty="0" err="1" smtClean="0">
                <a:solidFill>
                  <a:srgbClr val="C00000"/>
                </a:solidFill>
              </a:rPr>
              <a:t>Sihizm</a:t>
            </a:r>
            <a:endParaRPr lang="tr-TR" dirty="0"/>
          </a:p>
        </p:txBody>
      </p:sp>
      <p:sp>
        <p:nvSpPr>
          <p:cNvPr id="3" name="İçerik Yer Tutucusu 2"/>
          <p:cNvSpPr>
            <a:spLocks noGrp="1"/>
          </p:cNvSpPr>
          <p:nvPr>
            <p:ph idx="1"/>
          </p:nvPr>
        </p:nvSpPr>
        <p:spPr>
          <a:xfrm>
            <a:off x="838200" y="1130710"/>
            <a:ext cx="10515600" cy="5046254"/>
          </a:xfrm>
        </p:spPr>
        <p:txBody>
          <a:bodyPr>
            <a:normAutofit/>
          </a:bodyPr>
          <a:lstStyle/>
          <a:p>
            <a:pPr>
              <a:lnSpc>
                <a:spcPct val="130000"/>
              </a:lnSpc>
              <a:spcBef>
                <a:spcPts val="600"/>
              </a:spcBef>
            </a:pPr>
            <a:r>
              <a:rPr lang="tr-TR" b="1" dirty="0">
                <a:solidFill>
                  <a:srgbClr val="00B050"/>
                </a:solidFill>
              </a:rPr>
              <a:t>Temel </a:t>
            </a:r>
            <a:r>
              <a:rPr lang="tr-TR" b="1" dirty="0" smtClean="0">
                <a:solidFill>
                  <a:srgbClr val="00B050"/>
                </a:solidFill>
              </a:rPr>
              <a:t>özellikleri şunlardır:</a:t>
            </a:r>
          </a:p>
          <a:p>
            <a:pPr>
              <a:lnSpc>
                <a:spcPct val="130000"/>
              </a:lnSpc>
              <a:spcBef>
                <a:spcPts val="600"/>
              </a:spcBef>
            </a:pPr>
            <a:r>
              <a:rPr lang="tr-TR" dirty="0"/>
              <a:t>a. Tanrı, her yerde hazır ve nazırdır. O, tektir, </a:t>
            </a:r>
            <a:r>
              <a:rPr lang="tr-TR" dirty="0" smtClean="0"/>
              <a:t>ebedidir.</a:t>
            </a:r>
          </a:p>
          <a:p>
            <a:pPr>
              <a:lnSpc>
                <a:spcPct val="130000"/>
              </a:lnSpc>
              <a:spcBef>
                <a:spcPts val="600"/>
              </a:spcBef>
            </a:pPr>
            <a:r>
              <a:rPr lang="tr-TR" dirty="0" smtClean="0"/>
              <a:t>b</a:t>
            </a:r>
            <a:r>
              <a:rPr lang="tr-TR" dirty="0"/>
              <a:t>. Tenasüh (ruh göçü) ve kurtuluş (</a:t>
            </a:r>
            <a:r>
              <a:rPr lang="tr-TR" dirty="0" err="1"/>
              <a:t>mokşa</a:t>
            </a:r>
            <a:r>
              <a:rPr lang="tr-TR" dirty="0"/>
              <a:t>) </a:t>
            </a:r>
            <a:r>
              <a:rPr lang="tr-TR" dirty="0" smtClean="0"/>
              <a:t>geçerlidir.</a:t>
            </a:r>
          </a:p>
          <a:p>
            <a:pPr>
              <a:lnSpc>
                <a:spcPct val="130000"/>
              </a:lnSpc>
              <a:spcBef>
                <a:spcPts val="600"/>
              </a:spcBef>
            </a:pPr>
            <a:r>
              <a:rPr lang="tr-TR" dirty="0" smtClean="0"/>
              <a:t>c</a:t>
            </a:r>
            <a:r>
              <a:rPr lang="tr-TR" dirty="0"/>
              <a:t>. Herkes eşittir, sevgi esastır. Kurtuluş için rehbere (guru) ihtiyaç </a:t>
            </a:r>
            <a:r>
              <a:rPr lang="tr-TR" dirty="0" smtClean="0"/>
              <a:t>vardır.</a:t>
            </a:r>
          </a:p>
          <a:p>
            <a:pPr>
              <a:lnSpc>
                <a:spcPct val="130000"/>
              </a:lnSpc>
              <a:spcBef>
                <a:spcPts val="600"/>
              </a:spcBef>
            </a:pPr>
            <a:r>
              <a:rPr lang="tr-TR" dirty="0" smtClean="0"/>
              <a:t>d</a:t>
            </a:r>
            <a:r>
              <a:rPr lang="tr-TR" dirty="0"/>
              <a:t>. Putlara ve </a:t>
            </a:r>
            <a:r>
              <a:rPr lang="tr-TR" b="1" dirty="0" err="1">
                <a:solidFill>
                  <a:srgbClr val="00B050"/>
                </a:solidFill>
              </a:rPr>
              <a:t>avatarlara</a:t>
            </a:r>
            <a:r>
              <a:rPr lang="tr-TR" dirty="0"/>
              <a:t> tapınmak yasaktır. Tanrının adını zikretmek önemlidir.</a:t>
            </a:r>
            <a:endParaRPr lang="tr-TR" b="1" dirty="0">
              <a:solidFill>
                <a:srgbClr val="00B050"/>
              </a:solidFill>
            </a:endParaRPr>
          </a:p>
        </p:txBody>
      </p:sp>
    </p:spTree>
    <p:extLst>
      <p:ext uri="{BB962C8B-B14F-4D97-AF65-F5344CB8AC3E}">
        <p14:creationId xmlns:p14="http://schemas.microsoft.com/office/powerpoint/2010/main" val="252733017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400071" cy="854075"/>
          </a:xfrm>
        </p:spPr>
        <p:txBody>
          <a:bodyPr/>
          <a:lstStyle/>
          <a:p>
            <a:r>
              <a:rPr lang="tr-TR" b="1" dirty="0" smtClean="0">
                <a:solidFill>
                  <a:srgbClr val="00B050"/>
                </a:solidFill>
              </a:rPr>
              <a:t>Bilgi Notu…</a:t>
            </a:r>
            <a:endParaRPr lang="tr-TR" dirty="0">
              <a:solidFill>
                <a:srgbClr val="00B050"/>
              </a:solidFill>
            </a:endParaRPr>
          </a:p>
        </p:txBody>
      </p:sp>
      <p:sp>
        <p:nvSpPr>
          <p:cNvPr id="3" name="İçerik Yer Tutucusu 2"/>
          <p:cNvSpPr>
            <a:spLocks noGrp="1"/>
          </p:cNvSpPr>
          <p:nvPr>
            <p:ph idx="1"/>
          </p:nvPr>
        </p:nvSpPr>
        <p:spPr>
          <a:xfrm>
            <a:off x="838200" y="1219200"/>
            <a:ext cx="10515600" cy="4957763"/>
          </a:xfrm>
        </p:spPr>
        <p:txBody>
          <a:bodyPr>
            <a:normAutofit/>
          </a:bodyPr>
          <a:lstStyle/>
          <a:p>
            <a:pPr>
              <a:lnSpc>
                <a:spcPct val="120000"/>
              </a:lnSpc>
              <a:spcBef>
                <a:spcPts val="600"/>
              </a:spcBef>
            </a:pPr>
            <a:r>
              <a:rPr lang="tr-TR" b="1" dirty="0">
                <a:solidFill>
                  <a:srgbClr val="00B050"/>
                </a:solidFill>
              </a:rPr>
              <a:t>“</a:t>
            </a:r>
            <a:r>
              <a:rPr lang="tr-TR" b="1" dirty="0" err="1">
                <a:solidFill>
                  <a:srgbClr val="00B050"/>
                </a:solidFill>
              </a:rPr>
              <a:t>Khalsa</a:t>
            </a:r>
            <a:r>
              <a:rPr lang="tr-TR" b="1" dirty="0">
                <a:solidFill>
                  <a:srgbClr val="00B050"/>
                </a:solidFill>
              </a:rPr>
              <a:t>” </a:t>
            </a:r>
            <a:r>
              <a:rPr lang="tr-TR" dirty="0"/>
              <a:t>olarak adlandırılan Sih cemaatinin/teşkilatının temel esasları </a:t>
            </a:r>
            <a:r>
              <a:rPr lang="tr-TR" dirty="0" smtClean="0"/>
              <a:t>şunlardır:</a:t>
            </a:r>
          </a:p>
          <a:p>
            <a:pPr>
              <a:lnSpc>
                <a:spcPct val="120000"/>
              </a:lnSpc>
              <a:spcBef>
                <a:spcPts val="600"/>
              </a:spcBef>
            </a:pPr>
            <a:r>
              <a:rPr lang="tr-TR" dirty="0" smtClean="0"/>
              <a:t>1</a:t>
            </a:r>
            <a:r>
              <a:rPr lang="tr-TR" dirty="0"/>
              <a:t>. Saç ve sakal </a:t>
            </a:r>
            <a:r>
              <a:rPr lang="tr-TR" dirty="0" smtClean="0"/>
              <a:t>kesilmemesi</a:t>
            </a:r>
          </a:p>
          <a:p>
            <a:pPr>
              <a:lnSpc>
                <a:spcPct val="120000"/>
              </a:lnSpc>
              <a:spcBef>
                <a:spcPts val="600"/>
              </a:spcBef>
            </a:pPr>
            <a:r>
              <a:rPr lang="tr-TR" dirty="0" smtClean="0"/>
              <a:t>2</a:t>
            </a:r>
            <a:r>
              <a:rPr lang="tr-TR" dirty="0"/>
              <a:t>. Bunların tarak takılarak toplanması ve sarıkla </a:t>
            </a:r>
            <a:r>
              <a:rPr lang="tr-TR" dirty="0" smtClean="0"/>
              <a:t>örtülmesi</a:t>
            </a:r>
          </a:p>
          <a:p>
            <a:pPr>
              <a:lnSpc>
                <a:spcPct val="120000"/>
              </a:lnSpc>
              <a:spcBef>
                <a:spcPts val="600"/>
              </a:spcBef>
            </a:pPr>
            <a:r>
              <a:rPr lang="tr-TR" dirty="0" smtClean="0"/>
              <a:t>3</a:t>
            </a:r>
            <a:r>
              <a:rPr lang="tr-TR" dirty="0"/>
              <a:t>. Diz altında bağlanan kısa pantolon </a:t>
            </a:r>
            <a:r>
              <a:rPr lang="tr-TR" dirty="0" smtClean="0"/>
              <a:t>giyilmesi</a:t>
            </a:r>
          </a:p>
          <a:p>
            <a:pPr>
              <a:lnSpc>
                <a:spcPct val="120000"/>
              </a:lnSpc>
              <a:spcBef>
                <a:spcPts val="600"/>
              </a:spcBef>
            </a:pPr>
            <a:r>
              <a:rPr lang="tr-TR" dirty="0" smtClean="0"/>
              <a:t>4</a:t>
            </a:r>
            <a:r>
              <a:rPr lang="tr-TR" dirty="0"/>
              <a:t>. Sağ bilek üzerine çelik bilezik </a:t>
            </a:r>
            <a:r>
              <a:rPr lang="tr-TR" dirty="0" smtClean="0"/>
              <a:t>takılması</a:t>
            </a:r>
          </a:p>
          <a:p>
            <a:pPr>
              <a:lnSpc>
                <a:spcPct val="120000"/>
              </a:lnSpc>
              <a:spcBef>
                <a:spcPts val="600"/>
              </a:spcBef>
            </a:pPr>
            <a:r>
              <a:rPr lang="tr-TR" dirty="0" smtClean="0"/>
              <a:t>5</a:t>
            </a:r>
            <a:r>
              <a:rPr lang="tr-TR" dirty="0"/>
              <a:t>. Kama taşınması</a:t>
            </a:r>
          </a:p>
        </p:txBody>
      </p:sp>
    </p:spTree>
    <p:extLst>
      <p:ext uri="{BB962C8B-B14F-4D97-AF65-F5344CB8AC3E}">
        <p14:creationId xmlns:p14="http://schemas.microsoft.com/office/powerpoint/2010/main" val="304638691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370574" cy="726255"/>
          </a:xfrm>
        </p:spPr>
        <p:txBody>
          <a:bodyPr/>
          <a:lstStyle/>
          <a:p>
            <a:r>
              <a:rPr lang="tr-TR" b="1" dirty="0" err="1" smtClean="0">
                <a:solidFill>
                  <a:srgbClr val="C00000"/>
                </a:solidFill>
              </a:rPr>
              <a:t>Caynizm</a:t>
            </a:r>
            <a:endParaRPr lang="tr-TR" b="1" dirty="0">
              <a:solidFill>
                <a:srgbClr val="C00000"/>
              </a:solidFill>
            </a:endParaRPr>
          </a:p>
        </p:txBody>
      </p:sp>
      <p:sp>
        <p:nvSpPr>
          <p:cNvPr id="3" name="İçerik Yer Tutucusu 2"/>
          <p:cNvSpPr>
            <a:spLocks noGrp="1"/>
          </p:cNvSpPr>
          <p:nvPr>
            <p:ph idx="1"/>
          </p:nvPr>
        </p:nvSpPr>
        <p:spPr>
          <a:xfrm>
            <a:off x="838200" y="1091382"/>
            <a:ext cx="10515600" cy="5085582"/>
          </a:xfrm>
        </p:spPr>
        <p:txBody>
          <a:bodyPr>
            <a:normAutofit/>
          </a:bodyPr>
          <a:lstStyle/>
          <a:p>
            <a:pPr>
              <a:lnSpc>
                <a:spcPct val="120000"/>
              </a:lnSpc>
              <a:spcBef>
                <a:spcPts val="600"/>
              </a:spcBef>
            </a:pPr>
            <a:r>
              <a:rPr lang="tr-TR" dirty="0" err="1"/>
              <a:t>Caynizm’in</a:t>
            </a:r>
            <a:r>
              <a:rPr lang="tr-TR" dirty="0"/>
              <a:t> M.Ö. 6. yüzyılda ortaya çıktığı düşünülse de </a:t>
            </a:r>
            <a:r>
              <a:rPr lang="tr-TR" dirty="0" err="1"/>
              <a:t>Caynistler</a:t>
            </a:r>
            <a:r>
              <a:rPr lang="tr-TR" dirty="0"/>
              <a:t>, kendi dini geleneklerinin çok daha eski dönemlere dayandığını </a:t>
            </a:r>
            <a:r>
              <a:rPr lang="tr-TR" dirty="0" smtClean="0"/>
              <a:t>varsayarlar.</a:t>
            </a:r>
          </a:p>
          <a:p>
            <a:pPr>
              <a:lnSpc>
                <a:spcPct val="120000"/>
              </a:lnSpc>
              <a:spcBef>
                <a:spcPts val="600"/>
              </a:spcBef>
            </a:pPr>
            <a:r>
              <a:rPr lang="tr-TR" dirty="0" err="1" smtClean="0"/>
              <a:t>Caynist</a:t>
            </a:r>
            <a:r>
              <a:rPr lang="tr-TR" dirty="0" smtClean="0"/>
              <a:t> </a:t>
            </a:r>
            <a:r>
              <a:rPr lang="tr-TR" dirty="0"/>
              <a:t>öğretiyi geliştirip sistemleşirken </a:t>
            </a:r>
            <a:r>
              <a:rPr lang="tr-TR" b="1" dirty="0" err="1">
                <a:solidFill>
                  <a:srgbClr val="00B050"/>
                </a:solidFill>
              </a:rPr>
              <a:t>Mahavira</a:t>
            </a:r>
            <a:r>
              <a:rPr lang="tr-TR" b="1" dirty="0">
                <a:solidFill>
                  <a:srgbClr val="00B050"/>
                </a:solidFill>
              </a:rPr>
              <a:t> </a:t>
            </a:r>
            <a:r>
              <a:rPr lang="tr-TR" b="1" dirty="0" err="1">
                <a:solidFill>
                  <a:srgbClr val="00B050"/>
                </a:solidFill>
              </a:rPr>
              <a:t>Vardhamana</a:t>
            </a:r>
            <a:r>
              <a:rPr lang="tr-TR" dirty="0" err="1"/>
              <a:t>’dır</a:t>
            </a:r>
            <a:r>
              <a:rPr lang="tr-TR" dirty="0"/>
              <a:t>. Aydınlanmaya kavuştuktan sonra kendisine “</a:t>
            </a:r>
            <a:r>
              <a:rPr lang="tr-TR" b="1" dirty="0">
                <a:solidFill>
                  <a:srgbClr val="00B050"/>
                </a:solidFill>
              </a:rPr>
              <a:t>muzaffer</a:t>
            </a:r>
            <a:r>
              <a:rPr lang="tr-TR" dirty="0"/>
              <a:t>” anlamında </a:t>
            </a:r>
            <a:r>
              <a:rPr lang="tr-TR" b="1" dirty="0" err="1">
                <a:solidFill>
                  <a:srgbClr val="00B050"/>
                </a:solidFill>
              </a:rPr>
              <a:t>Cina</a:t>
            </a:r>
            <a:r>
              <a:rPr lang="tr-TR" dirty="0"/>
              <a:t> unvanı verilmiştir.</a:t>
            </a:r>
          </a:p>
        </p:txBody>
      </p:sp>
    </p:spTree>
    <p:extLst>
      <p:ext uri="{BB962C8B-B14F-4D97-AF65-F5344CB8AC3E}">
        <p14:creationId xmlns:p14="http://schemas.microsoft.com/office/powerpoint/2010/main" val="390045151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844243"/>
          </a:xfrm>
        </p:spPr>
        <p:txBody>
          <a:bodyPr/>
          <a:lstStyle/>
          <a:p>
            <a:r>
              <a:rPr lang="tr-TR" b="1" dirty="0" err="1" smtClean="0">
                <a:solidFill>
                  <a:srgbClr val="C00000"/>
                </a:solidFill>
              </a:rPr>
              <a:t>Caynizm</a:t>
            </a:r>
            <a:endParaRPr lang="tr-TR" dirty="0">
              <a:solidFill>
                <a:srgbClr val="00B050"/>
              </a:solidFill>
            </a:endParaRPr>
          </a:p>
        </p:txBody>
      </p:sp>
      <p:sp>
        <p:nvSpPr>
          <p:cNvPr id="3" name="İçerik Yer Tutucusu 2"/>
          <p:cNvSpPr>
            <a:spLocks noGrp="1"/>
          </p:cNvSpPr>
          <p:nvPr>
            <p:ph idx="1"/>
          </p:nvPr>
        </p:nvSpPr>
        <p:spPr>
          <a:xfrm>
            <a:off x="838200" y="1209368"/>
            <a:ext cx="10515600" cy="4967595"/>
          </a:xfrm>
        </p:spPr>
        <p:txBody>
          <a:bodyPr>
            <a:normAutofit/>
          </a:bodyPr>
          <a:lstStyle/>
          <a:p>
            <a:pPr>
              <a:lnSpc>
                <a:spcPct val="130000"/>
              </a:lnSpc>
              <a:spcBef>
                <a:spcPts val="600"/>
              </a:spcBef>
            </a:pPr>
            <a:r>
              <a:rPr lang="tr-TR" dirty="0" err="1"/>
              <a:t>Caynizm</a:t>
            </a:r>
            <a:r>
              <a:rPr lang="tr-TR" dirty="0"/>
              <a:t> ve </a:t>
            </a:r>
            <a:r>
              <a:rPr lang="tr-TR" dirty="0" err="1"/>
              <a:t>Caynist</a:t>
            </a:r>
            <a:r>
              <a:rPr lang="tr-TR" dirty="0"/>
              <a:t> kullanımları buradan hareketle türetilmiştir. </a:t>
            </a:r>
            <a:r>
              <a:rPr lang="tr-TR" dirty="0" err="1"/>
              <a:t>Budda</a:t>
            </a:r>
            <a:r>
              <a:rPr lang="tr-TR" dirty="0"/>
              <a:t> ile aynı dönemde yaşamış olan </a:t>
            </a:r>
            <a:r>
              <a:rPr lang="tr-TR" dirty="0" err="1"/>
              <a:t>Cina</a:t>
            </a:r>
            <a:r>
              <a:rPr lang="tr-TR" dirty="0"/>
              <a:t>, Hinduizm’e tepki konusunda benzer esasları savunmuş, züht hayatına </a:t>
            </a:r>
            <a:r>
              <a:rPr lang="tr-TR" dirty="0" err="1" smtClean="0"/>
              <a:t>Budda’dan</a:t>
            </a:r>
            <a:r>
              <a:rPr lang="tr-TR" dirty="0" smtClean="0"/>
              <a:t> </a:t>
            </a:r>
            <a:r>
              <a:rPr lang="tr-TR" dirty="0"/>
              <a:t>daha fazla önem vermiştir. Temel öğretileri “</a:t>
            </a:r>
            <a:r>
              <a:rPr lang="tr-TR" b="1" dirty="0" err="1">
                <a:solidFill>
                  <a:srgbClr val="00B050"/>
                </a:solidFill>
              </a:rPr>
              <a:t>Agamalar</a:t>
            </a:r>
            <a:r>
              <a:rPr lang="tr-TR" dirty="0"/>
              <a:t>” adlı kutsal metinde </a:t>
            </a:r>
            <a:r>
              <a:rPr lang="tr-TR" dirty="0" smtClean="0"/>
              <a:t>toplanmıştır.</a:t>
            </a:r>
          </a:p>
        </p:txBody>
      </p:sp>
    </p:spTree>
    <p:extLst>
      <p:ext uri="{BB962C8B-B14F-4D97-AF65-F5344CB8AC3E}">
        <p14:creationId xmlns:p14="http://schemas.microsoft.com/office/powerpoint/2010/main" val="141299288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1011390"/>
          </a:xfrm>
        </p:spPr>
        <p:txBody>
          <a:bodyPr/>
          <a:lstStyle/>
          <a:p>
            <a:r>
              <a:rPr lang="tr-TR" dirty="0" smtClean="0">
                <a:solidFill>
                  <a:schemeClr val="accent2"/>
                </a:solidFill>
              </a:rPr>
              <a:t> </a:t>
            </a:r>
            <a:r>
              <a:rPr lang="tr-TR" b="1" dirty="0" err="1" smtClean="0">
                <a:solidFill>
                  <a:srgbClr val="C00000"/>
                </a:solidFill>
              </a:rPr>
              <a:t>Caynizm</a:t>
            </a:r>
            <a:endParaRPr lang="tr-TR" b="1" dirty="0">
              <a:solidFill>
                <a:srgbClr val="C00000"/>
              </a:solidFill>
            </a:endParaRPr>
          </a:p>
        </p:txBody>
      </p:sp>
      <p:sp>
        <p:nvSpPr>
          <p:cNvPr id="3" name="İçerik Yer Tutucusu 2"/>
          <p:cNvSpPr>
            <a:spLocks noGrp="1"/>
          </p:cNvSpPr>
          <p:nvPr>
            <p:ph idx="1"/>
          </p:nvPr>
        </p:nvSpPr>
        <p:spPr>
          <a:xfrm>
            <a:off x="838200" y="1288026"/>
            <a:ext cx="10515600" cy="5034116"/>
          </a:xfrm>
        </p:spPr>
        <p:txBody>
          <a:bodyPr>
            <a:normAutofit/>
          </a:bodyPr>
          <a:lstStyle/>
          <a:p>
            <a:pPr>
              <a:lnSpc>
                <a:spcPct val="130000"/>
              </a:lnSpc>
              <a:spcBef>
                <a:spcPts val="600"/>
              </a:spcBef>
            </a:pPr>
            <a:r>
              <a:rPr lang="tr-TR" dirty="0" err="1"/>
              <a:t>Mahavira’dan</a:t>
            </a:r>
            <a:r>
              <a:rPr lang="tr-TR" dirty="0"/>
              <a:t> sonra rahiplerin yanlarında değerli eşya taşıyıp taşıyamayacağı ve neleri giyip giyemeyeceği gibi bazı konularda görüş ayrılıkları yaşanmış ve M.Ö. 3. yüzyılda </a:t>
            </a:r>
            <a:r>
              <a:rPr lang="tr-TR" dirty="0" err="1"/>
              <a:t>Caynizm</a:t>
            </a:r>
            <a:r>
              <a:rPr lang="tr-TR" dirty="0"/>
              <a:t>, </a:t>
            </a:r>
            <a:r>
              <a:rPr lang="tr-TR" b="1" dirty="0" err="1">
                <a:solidFill>
                  <a:srgbClr val="00B050"/>
                </a:solidFill>
              </a:rPr>
              <a:t>Digamara</a:t>
            </a:r>
            <a:r>
              <a:rPr lang="tr-TR" b="1" dirty="0">
                <a:solidFill>
                  <a:srgbClr val="00B050"/>
                </a:solidFill>
              </a:rPr>
              <a:t> (çıplak gezenler yani havayı elbise edinenler)</a:t>
            </a:r>
            <a:r>
              <a:rPr lang="tr-TR" dirty="0"/>
              <a:t> ve </a:t>
            </a:r>
            <a:r>
              <a:rPr lang="tr-TR" b="1" dirty="0" err="1">
                <a:solidFill>
                  <a:srgbClr val="00B050"/>
                </a:solidFill>
              </a:rPr>
              <a:t>Svetambara</a:t>
            </a:r>
            <a:r>
              <a:rPr lang="tr-TR" b="1" dirty="0">
                <a:solidFill>
                  <a:srgbClr val="00B050"/>
                </a:solidFill>
              </a:rPr>
              <a:t> (beyaz giyinenler) </a:t>
            </a:r>
            <a:r>
              <a:rPr lang="tr-TR" dirty="0"/>
              <a:t>şeklinde iki mezhebe bölünmüştür. Günümüzde yaklaşık üç milyon mensubu olduğu tahmin edilen </a:t>
            </a:r>
            <a:r>
              <a:rPr lang="tr-TR" dirty="0" err="1"/>
              <a:t>Caynizm’in</a:t>
            </a:r>
            <a:r>
              <a:rPr lang="tr-TR" dirty="0"/>
              <a:t> temel özellikleri şunlardır:</a:t>
            </a:r>
          </a:p>
        </p:txBody>
      </p:sp>
    </p:spTree>
    <p:extLst>
      <p:ext uri="{BB962C8B-B14F-4D97-AF65-F5344CB8AC3E}">
        <p14:creationId xmlns:p14="http://schemas.microsoft.com/office/powerpoint/2010/main" val="100220819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04914"/>
          </a:xfrm>
        </p:spPr>
        <p:txBody>
          <a:bodyPr/>
          <a:lstStyle/>
          <a:p>
            <a:r>
              <a:rPr lang="tr-TR" b="1" dirty="0" err="1" smtClean="0">
                <a:solidFill>
                  <a:srgbClr val="C00000"/>
                </a:solidFill>
              </a:rPr>
              <a:t>Caynizm</a:t>
            </a:r>
            <a:endParaRPr lang="tr-TR" b="1" dirty="0">
              <a:solidFill>
                <a:srgbClr val="C00000"/>
              </a:solidFill>
            </a:endParaRPr>
          </a:p>
        </p:txBody>
      </p:sp>
      <p:sp>
        <p:nvSpPr>
          <p:cNvPr id="3" name="İçerik Yer Tutucusu 2"/>
          <p:cNvSpPr>
            <a:spLocks noGrp="1"/>
          </p:cNvSpPr>
          <p:nvPr>
            <p:ph idx="1"/>
          </p:nvPr>
        </p:nvSpPr>
        <p:spPr>
          <a:xfrm>
            <a:off x="838200" y="1170040"/>
            <a:ext cx="10515600" cy="5006923"/>
          </a:xfrm>
        </p:spPr>
        <p:txBody>
          <a:bodyPr>
            <a:normAutofit lnSpcReduction="10000"/>
          </a:bodyPr>
          <a:lstStyle/>
          <a:p>
            <a:pPr marL="514350" indent="-514350">
              <a:lnSpc>
                <a:spcPct val="130000"/>
              </a:lnSpc>
              <a:spcBef>
                <a:spcPts val="600"/>
              </a:spcBef>
              <a:buAutoNum type="alphaLcPeriod"/>
            </a:pPr>
            <a:r>
              <a:rPr lang="tr-TR" dirty="0" smtClean="0"/>
              <a:t>Kast </a:t>
            </a:r>
            <a:r>
              <a:rPr lang="tr-TR" dirty="0"/>
              <a:t>sistemine, kanlı kurban törenlerine ve çok tanrıcılığa </a:t>
            </a:r>
            <a:r>
              <a:rPr lang="tr-TR" dirty="0" smtClean="0"/>
              <a:t>karşıdırlar.</a:t>
            </a:r>
          </a:p>
          <a:p>
            <a:pPr marL="514350" indent="-514350">
              <a:lnSpc>
                <a:spcPct val="130000"/>
              </a:lnSpc>
              <a:spcBef>
                <a:spcPts val="600"/>
              </a:spcBef>
              <a:buAutoNum type="alphaLcPeriod"/>
            </a:pPr>
            <a:r>
              <a:rPr lang="tr-TR" dirty="0" smtClean="0"/>
              <a:t>Ritüeller </a:t>
            </a:r>
            <a:r>
              <a:rPr lang="tr-TR" dirty="0"/>
              <a:t>esnasında din adamlarının önemli rolü vardır. </a:t>
            </a:r>
          </a:p>
          <a:p>
            <a:pPr marL="514350" indent="-514350">
              <a:lnSpc>
                <a:spcPct val="130000"/>
              </a:lnSpc>
              <a:spcBef>
                <a:spcPts val="600"/>
              </a:spcBef>
              <a:buAutoNum type="alphaLcPeriod"/>
            </a:pPr>
            <a:r>
              <a:rPr lang="tr-TR" dirty="0" smtClean="0"/>
              <a:t>Canlılara </a:t>
            </a:r>
            <a:r>
              <a:rPr lang="tr-TR" dirty="0"/>
              <a:t>zarar vermeme (</a:t>
            </a:r>
            <a:r>
              <a:rPr lang="tr-TR" b="1" dirty="0" err="1">
                <a:solidFill>
                  <a:srgbClr val="00B050"/>
                </a:solidFill>
              </a:rPr>
              <a:t>ahimsa</a:t>
            </a:r>
            <a:r>
              <a:rPr lang="tr-TR" dirty="0"/>
              <a:t>) esasına bağlı olarak </a:t>
            </a:r>
            <a:r>
              <a:rPr lang="tr-TR" dirty="0" err="1"/>
              <a:t>Caynistler</a:t>
            </a:r>
            <a:r>
              <a:rPr lang="tr-TR" dirty="0"/>
              <a:t>, ziraatla pek uğraşmazlar ve sebze-meyve ile yetinirler. Aşırı titiz olanlar canlı bir şeyi yutmamak için ağızlarını bezle örterler, çiğnemek için önlerini </a:t>
            </a:r>
            <a:r>
              <a:rPr lang="tr-TR" dirty="0" smtClean="0"/>
              <a:t>süpürürler.</a:t>
            </a:r>
          </a:p>
          <a:p>
            <a:pPr marL="514350" indent="-514350">
              <a:lnSpc>
                <a:spcPct val="130000"/>
              </a:lnSpc>
              <a:spcBef>
                <a:spcPts val="600"/>
              </a:spcBef>
              <a:buAutoNum type="alphaLcPeriod"/>
            </a:pPr>
            <a:r>
              <a:rPr lang="tr-TR" dirty="0" smtClean="0"/>
              <a:t>Asıl </a:t>
            </a:r>
            <a:r>
              <a:rPr lang="tr-TR" dirty="0"/>
              <a:t>amaç doğum-ölüm çarkından kurtulup nihai kurtuluşa ermektir. Bunun yolu kendi dinlerine ve beş temel yasağa uymaktır. Bunu başaran kimseler ölümsüzdürler.</a:t>
            </a:r>
          </a:p>
        </p:txBody>
      </p:sp>
    </p:spTree>
    <p:extLst>
      <p:ext uri="{BB962C8B-B14F-4D97-AF65-F5344CB8AC3E}">
        <p14:creationId xmlns:p14="http://schemas.microsoft.com/office/powerpoint/2010/main" val="233194259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913068"/>
          </a:xfrm>
        </p:spPr>
        <p:txBody>
          <a:bodyPr/>
          <a:lstStyle/>
          <a:p>
            <a:r>
              <a:rPr lang="tr-TR" b="1" dirty="0" smtClean="0">
                <a:solidFill>
                  <a:srgbClr val="00B050"/>
                </a:solidFill>
              </a:rPr>
              <a:t>Bilgi Notu…</a:t>
            </a:r>
            <a:endParaRPr lang="tr-TR" b="1" dirty="0">
              <a:solidFill>
                <a:srgbClr val="00B050"/>
              </a:solidFill>
            </a:endParaRPr>
          </a:p>
        </p:txBody>
      </p:sp>
      <p:sp>
        <p:nvSpPr>
          <p:cNvPr id="3" name="İçerik Yer Tutucusu 2"/>
          <p:cNvSpPr>
            <a:spLocks noGrp="1"/>
          </p:cNvSpPr>
          <p:nvPr>
            <p:ph idx="1"/>
          </p:nvPr>
        </p:nvSpPr>
        <p:spPr>
          <a:xfrm>
            <a:off x="838200" y="1455174"/>
            <a:ext cx="10515600" cy="4699822"/>
          </a:xfrm>
        </p:spPr>
        <p:txBody>
          <a:bodyPr>
            <a:normAutofit/>
          </a:bodyPr>
          <a:lstStyle/>
          <a:p>
            <a:pPr indent="-216000">
              <a:lnSpc>
                <a:spcPct val="130000"/>
              </a:lnSpc>
              <a:spcBef>
                <a:spcPts val="600"/>
              </a:spcBef>
            </a:pPr>
            <a:r>
              <a:rPr lang="tr-TR" b="1" dirty="0" err="1">
                <a:solidFill>
                  <a:srgbClr val="00B050"/>
                </a:solidFill>
              </a:rPr>
              <a:t>Ahimsa</a:t>
            </a:r>
            <a:r>
              <a:rPr lang="tr-TR" b="1" dirty="0">
                <a:solidFill>
                  <a:srgbClr val="00B050"/>
                </a:solidFill>
              </a:rPr>
              <a:t>: </a:t>
            </a:r>
            <a:r>
              <a:rPr lang="tr-TR" dirty="0"/>
              <a:t>Hiçbir canlıyı incitmeme ve yaşayan her varlığa saygı duyma prensibidir. </a:t>
            </a:r>
            <a:r>
              <a:rPr lang="tr-TR" dirty="0" err="1"/>
              <a:t>Caynizm</a:t>
            </a:r>
            <a:r>
              <a:rPr lang="tr-TR" dirty="0"/>
              <a:t> başta olmak üzere Hint dinlerinin benimsediği temel ilkelerden biridir.</a:t>
            </a:r>
          </a:p>
        </p:txBody>
      </p:sp>
    </p:spTree>
    <p:extLst>
      <p:ext uri="{BB962C8B-B14F-4D97-AF65-F5344CB8AC3E}">
        <p14:creationId xmlns:p14="http://schemas.microsoft.com/office/powerpoint/2010/main" val="409870204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529609"/>
          </a:xfrm>
        </p:spPr>
        <p:txBody>
          <a:bodyPr>
            <a:normAutofit fontScale="90000"/>
          </a:bodyPr>
          <a:lstStyle/>
          <a:p>
            <a:r>
              <a:rPr lang="tr-TR" b="1" dirty="0">
                <a:solidFill>
                  <a:srgbClr val="00B050"/>
                </a:solidFill>
              </a:rPr>
              <a:t>Sıra Sizde… </a:t>
            </a:r>
            <a:r>
              <a:rPr lang="tr-TR" b="1" dirty="0" smtClean="0">
                <a:solidFill>
                  <a:srgbClr val="00B050"/>
                </a:solidFill>
              </a:rPr>
              <a:t>(9. </a:t>
            </a:r>
            <a:r>
              <a:rPr lang="tr-TR" b="1" dirty="0">
                <a:solidFill>
                  <a:srgbClr val="00B050"/>
                </a:solidFill>
              </a:rPr>
              <a:t>Soru)</a:t>
            </a:r>
            <a:endParaRPr lang="tr-TR" dirty="0"/>
          </a:p>
        </p:txBody>
      </p:sp>
      <p:sp>
        <p:nvSpPr>
          <p:cNvPr id="3" name="İçerik Yer Tutucusu 2"/>
          <p:cNvSpPr>
            <a:spLocks noGrp="1"/>
          </p:cNvSpPr>
          <p:nvPr>
            <p:ph idx="1"/>
          </p:nvPr>
        </p:nvSpPr>
        <p:spPr>
          <a:xfrm>
            <a:off x="838200" y="973394"/>
            <a:ext cx="10515600" cy="5203570"/>
          </a:xfrm>
        </p:spPr>
        <p:txBody>
          <a:bodyPr>
            <a:normAutofit fontScale="92500" lnSpcReduction="10000"/>
          </a:bodyPr>
          <a:lstStyle/>
          <a:p>
            <a:pPr>
              <a:lnSpc>
                <a:spcPct val="100000"/>
              </a:lnSpc>
              <a:spcBef>
                <a:spcPts val="600"/>
              </a:spcBef>
            </a:pPr>
            <a:r>
              <a:rPr lang="tr-TR" dirty="0" smtClean="0"/>
              <a:t>Hinduizm’de </a:t>
            </a:r>
            <a:r>
              <a:rPr lang="tr-TR" dirty="0"/>
              <a:t>………. inancı ölen insanın ruhunun, dünyada farklı varlık formlarında tekrar bedenlenmesini ifade eder. Bunun mahiyetini belirleyen faktör, kişinin dünyadayken yaptığı iyi veya kötü amelleri/ davranışları anlamına gelen ………….’</a:t>
            </a:r>
            <a:r>
              <a:rPr lang="tr-TR" dirty="0" err="1"/>
              <a:t>dır</a:t>
            </a:r>
            <a:r>
              <a:rPr lang="tr-TR" dirty="0"/>
              <a:t>. Hinduların asıl amacı doğum-ölüm çarkından ve bunun neden olduğu her türlü acıdan kurtulma anlamına gelen ………….’ya </a:t>
            </a:r>
            <a:r>
              <a:rPr lang="tr-TR" dirty="0" smtClean="0"/>
              <a:t>ulaşmaktır.</a:t>
            </a:r>
          </a:p>
          <a:p>
            <a:pPr>
              <a:lnSpc>
                <a:spcPct val="100000"/>
              </a:lnSpc>
              <a:spcBef>
                <a:spcPts val="600"/>
              </a:spcBef>
            </a:pPr>
            <a:r>
              <a:rPr lang="tr-TR" b="1" dirty="0"/>
              <a:t>Parçada boş bırakılan yerleri tamamlayan ifadeler hangi seçenekte sırasıyla verilmiştir?</a:t>
            </a:r>
          </a:p>
          <a:p>
            <a:pPr>
              <a:lnSpc>
                <a:spcPct val="100000"/>
              </a:lnSpc>
              <a:spcBef>
                <a:spcPts val="600"/>
              </a:spcBef>
            </a:pPr>
            <a:r>
              <a:rPr lang="tr-TR" dirty="0" smtClean="0"/>
              <a:t>A) </a:t>
            </a:r>
            <a:r>
              <a:rPr lang="tr-TR" dirty="0" err="1" smtClean="0"/>
              <a:t>Avatar</a:t>
            </a:r>
            <a:r>
              <a:rPr lang="tr-TR" dirty="0" smtClean="0"/>
              <a:t> </a:t>
            </a:r>
            <a:r>
              <a:rPr lang="tr-TR" dirty="0"/>
              <a:t>– Karma- </a:t>
            </a:r>
            <a:r>
              <a:rPr lang="tr-TR" dirty="0" smtClean="0"/>
              <a:t>Nirvana</a:t>
            </a:r>
          </a:p>
          <a:p>
            <a:pPr>
              <a:lnSpc>
                <a:spcPct val="100000"/>
              </a:lnSpc>
              <a:spcBef>
                <a:spcPts val="600"/>
              </a:spcBef>
            </a:pPr>
            <a:r>
              <a:rPr lang="tr-TR" dirty="0" smtClean="0"/>
              <a:t>B) </a:t>
            </a:r>
            <a:r>
              <a:rPr lang="tr-TR" dirty="0" err="1" smtClean="0">
                <a:solidFill>
                  <a:srgbClr val="00B050"/>
                </a:solidFill>
              </a:rPr>
              <a:t>Samsara</a:t>
            </a:r>
            <a:r>
              <a:rPr lang="tr-TR" dirty="0" smtClean="0">
                <a:solidFill>
                  <a:srgbClr val="00B050"/>
                </a:solidFill>
              </a:rPr>
              <a:t> </a:t>
            </a:r>
            <a:r>
              <a:rPr lang="tr-TR" dirty="0">
                <a:solidFill>
                  <a:srgbClr val="00B050"/>
                </a:solidFill>
              </a:rPr>
              <a:t>– Karma- </a:t>
            </a:r>
            <a:r>
              <a:rPr lang="tr-TR" dirty="0" err="1" smtClean="0">
                <a:solidFill>
                  <a:srgbClr val="00B050"/>
                </a:solidFill>
              </a:rPr>
              <a:t>Mokşa</a:t>
            </a:r>
            <a:endParaRPr lang="tr-TR" dirty="0" smtClean="0">
              <a:solidFill>
                <a:srgbClr val="00B050"/>
              </a:solidFill>
            </a:endParaRPr>
          </a:p>
          <a:p>
            <a:pPr>
              <a:lnSpc>
                <a:spcPct val="100000"/>
              </a:lnSpc>
              <a:spcBef>
                <a:spcPts val="600"/>
              </a:spcBef>
            </a:pPr>
            <a:r>
              <a:rPr lang="tr-TR" dirty="0" smtClean="0"/>
              <a:t>C) Varna </a:t>
            </a:r>
            <a:r>
              <a:rPr lang="tr-TR" dirty="0"/>
              <a:t>– </a:t>
            </a:r>
            <a:r>
              <a:rPr lang="tr-TR" dirty="0" err="1"/>
              <a:t>Samsara</a:t>
            </a:r>
            <a:r>
              <a:rPr lang="tr-TR" dirty="0"/>
              <a:t> – </a:t>
            </a:r>
            <a:r>
              <a:rPr lang="tr-TR" dirty="0" smtClean="0"/>
              <a:t>Nirvana</a:t>
            </a:r>
          </a:p>
          <a:p>
            <a:pPr>
              <a:lnSpc>
                <a:spcPct val="100000"/>
              </a:lnSpc>
              <a:spcBef>
                <a:spcPts val="600"/>
              </a:spcBef>
            </a:pPr>
            <a:r>
              <a:rPr lang="tr-TR" dirty="0" smtClean="0"/>
              <a:t>D</a:t>
            </a:r>
            <a:r>
              <a:rPr lang="tr-TR" dirty="0"/>
              <a:t>) </a:t>
            </a:r>
            <a:r>
              <a:rPr lang="tr-TR" dirty="0" err="1"/>
              <a:t>Samsara</a:t>
            </a:r>
            <a:r>
              <a:rPr lang="tr-TR" dirty="0"/>
              <a:t> – Nirvana – </a:t>
            </a:r>
            <a:r>
              <a:rPr lang="tr-TR" dirty="0" err="1" smtClean="0"/>
              <a:t>Mokşa</a:t>
            </a:r>
            <a:endParaRPr lang="tr-TR" dirty="0" smtClean="0"/>
          </a:p>
          <a:p>
            <a:pPr>
              <a:lnSpc>
                <a:spcPct val="100000"/>
              </a:lnSpc>
              <a:spcBef>
                <a:spcPts val="600"/>
              </a:spcBef>
            </a:pPr>
            <a:r>
              <a:rPr lang="tr-TR" dirty="0" smtClean="0"/>
              <a:t>E</a:t>
            </a:r>
            <a:r>
              <a:rPr lang="tr-TR" dirty="0"/>
              <a:t>) </a:t>
            </a:r>
            <a:r>
              <a:rPr lang="tr-TR" dirty="0" err="1"/>
              <a:t>Avatar</a:t>
            </a:r>
            <a:r>
              <a:rPr lang="tr-TR" dirty="0"/>
              <a:t> – Varna - </a:t>
            </a:r>
            <a:r>
              <a:rPr lang="tr-TR" dirty="0" err="1"/>
              <a:t>Mokşa</a:t>
            </a:r>
            <a:endParaRPr lang="tr-TR" b="1" dirty="0">
              <a:solidFill>
                <a:srgbClr val="00B050"/>
              </a:solidFill>
            </a:endParaRPr>
          </a:p>
          <a:p>
            <a:pPr>
              <a:lnSpc>
                <a:spcPct val="130000"/>
              </a:lnSpc>
              <a:spcBef>
                <a:spcPts val="600"/>
              </a:spcBef>
            </a:pPr>
            <a:endParaRPr lang="tr-TR" dirty="0" smtClean="0"/>
          </a:p>
        </p:txBody>
      </p:sp>
    </p:spTree>
    <p:extLst>
      <p:ext uri="{BB962C8B-B14F-4D97-AF65-F5344CB8AC3E}">
        <p14:creationId xmlns:p14="http://schemas.microsoft.com/office/powerpoint/2010/main" val="310201164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903236"/>
          </a:xfrm>
        </p:spPr>
        <p:txBody>
          <a:bodyPr/>
          <a:lstStyle/>
          <a:p>
            <a:r>
              <a:rPr lang="tr-TR" b="1" dirty="0" smtClean="0">
                <a:solidFill>
                  <a:srgbClr val="00B050"/>
                </a:solidFill>
              </a:rPr>
              <a:t>Sıra Sizde… (10. Soru)</a:t>
            </a:r>
            <a:endParaRPr lang="tr-TR" b="1" dirty="0">
              <a:solidFill>
                <a:srgbClr val="00B050"/>
              </a:solidFill>
            </a:endParaRPr>
          </a:p>
        </p:txBody>
      </p:sp>
      <p:sp>
        <p:nvSpPr>
          <p:cNvPr id="3" name="İçerik Yer Tutucusu 2"/>
          <p:cNvSpPr>
            <a:spLocks noGrp="1"/>
          </p:cNvSpPr>
          <p:nvPr>
            <p:ph idx="1"/>
          </p:nvPr>
        </p:nvSpPr>
        <p:spPr>
          <a:xfrm>
            <a:off x="838200" y="1268362"/>
            <a:ext cx="10515600" cy="4908602"/>
          </a:xfrm>
        </p:spPr>
        <p:txBody>
          <a:bodyPr>
            <a:normAutofit lnSpcReduction="10000"/>
          </a:bodyPr>
          <a:lstStyle/>
          <a:p>
            <a:r>
              <a:rPr lang="tr-TR" dirty="0"/>
              <a:t>Gurur </a:t>
            </a:r>
            <a:r>
              <a:rPr lang="tr-TR" dirty="0" err="1"/>
              <a:t>Nanak’ın</a:t>
            </a:r>
            <a:r>
              <a:rPr lang="tr-TR" dirty="0"/>
              <a:t> görüşleri etrafında oluşan bu din 16. yüzyılda Hindistan’da ortaya çıkmıştır. Tevhit ve eşitlik anlayışı hususunda İslam’dan etkilenmiş, öte taraftan Hinduizm’deki çok tanrıcılığa, putperestliğe ve kast sistemine karşı çıkmıştır. İslam ile Hinduizm karışımı bir din olup </a:t>
            </a:r>
            <a:r>
              <a:rPr lang="tr-TR" dirty="0" err="1"/>
              <a:t>sinkretist</a:t>
            </a:r>
            <a:r>
              <a:rPr lang="tr-TR" dirty="0"/>
              <a:t> (uzlaşmacı) ve milli bir karakter taşır. </a:t>
            </a:r>
            <a:endParaRPr lang="tr-TR" dirty="0" smtClean="0"/>
          </a:p>
          <a:p>
            <a:r>
              <a:rPr lang="tr-TR" b="1" dirty="0" smtClean="0"/>
              <a:t>Parçada </a:t>
            </a:r>
            <a:r>
              <a:rPr lang="tr-TR" b="1" dirty="0"/>
              <a:t>söz konusu edilen din aşağıdakilerden </a:t>
            </a:r>
            <a:r>
              <a:rPr lang="tr-TR" b="1" dirty="0" smtClean="0"/>
              <a:t>hangisidir?</a:t>
            </a:r>
          </a:p>
          <a:p>
            <a:r>
              <a:rPr lang="tr-TR" dirty="0" smtClean="0"/>
              <a:t>A</a:t>
            </a:r>
            <a:r>
              <a:rPr lang="tr-TR" dirty="0"/>
              <a:t>) </a:t>
            </a:r>
            <a:r>
              <a:rPr lang="tr-TR" dirty="0" err="1" smtClean="0"/>
              <a:t>Cayinizm</a:t>
            </a:r>
            <a:endParaRPr lang="tr-TR" dirty="0" smtClean="0"/>
          </a:p>
          <a:p>
            <a:r>
              <a:rPr lang="tr-TR" dirty="0" smtClean="0"/>
              <a:t>B</a:t>
            </a:r>
            <a:r>
              <a:rPr lang="tr-TR" dirty="0"/>
              <a:t>) </a:t>
            </a:r>
            <a:r>
              <a:rPr lang="tr-TR" dirty="0" smtClean="0"/>
              <a:t>Şintoizm</a:t>
            </a:r>
          </a:p>
          <a:p>
            <a:r>
              <a:rPr lang="tr-TR" dirty="0" smtClean="0"/>
              <a:t>C</a:t>
            </a:r>
            <a:r>
              <a:rPr lang="tr-TR" dirty="0"/>
              <a:t>) </a:t>
            </a:r>
            <a:r>
              <a:rPr lang="tr-TR" dirty="0" smtClean="0"/>
              <a:t>Budizm</a:t>
            </a:r>
          </a:p>
          <a:p>
            <a:r>
              <a:rPr lang="tr-TR" dirty="0" smtClean="0">
                <a:solidFill>
                  <a:srgbClr val="00B050"/>
                </a:solidFill>
              </a:rPr>
              <a:t>D</a:t>
            </a:r>
            <a:r>
              <a:rPr lang="tr-TR" dirty="0">
                <a:solidFill>
                  <a:srgbClr val="00B050"/>
                </a:solidFill>
              </a:rPr>
              <a:t>) </a:t>
            </a:r>
            <a:r>
              <a:rPr lang="tr-TR" dirty="0" err="1" smtClean="0">
                <a:solidFill>
                  <a:srgbClr val="00B050"/>
                </a:solidFill>
              </a:rPr>
              <a:t>Sihizm</a:t>
            </a:r>
            <a:endParaRPr lang="tr-TR" dirty="0" smtClean="0">
              <a:solidFill>
                <a:srgbClr val="00B050"/>
              </a:solidFill>
            </a:endParaRPr>
          </a:p>
          <a:p>
            <a:r>
              <a:rPr lang="tr-TR" dirty="0" smtClean="0"/>
              <a:t>E</a:t>
            </a:r>
            <a:r>
              <a:rPr lang="tr-TR" dirty="0"/>
              <a:t>) </a:t>
            </a:r>
            <a:r>
              <a:rPr lang="tr-TR" dirty="0" err="1"/>
              <a:t>Kadıyanilik</a:t>
            </a:r>
            <a:r>
              <a:rPr lang="tr-TR" dirty="0"/>
              <a:t> </a:t>
            </a:r>
          </a:p>
        </p:txBody>
      </p:sp>
    </p:spTree>
    <p:extLst>
      <p:ext uri="{BB962C8B-B14F-4D97-AF65-F5344CB8AC3E}">
        <p14:creationId xmlns:p14="http://schemas.microsoft.com/office/powerpoint/2010/main" val="35379117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755752"/>
          </a:xfrm>
        </p:spPr>
        <p:txBody>
          <a:bodyPr/>
          <a:lstStyle/>
          <a:p>
            <a:r>
              <a:rPr lang="tr-TR" b="1" dirty="0">
                <a:solidFill>
                  <a:srgbClr val="00B050"/>
                </a:solidFill>
              </a:rPr>
              <a:t>Sıra Sizde… (Konu Testi 1</a:t>
            </a:r>
            <a:r>
              <a:rPr lang="tr-TR" b="1">
                <a:solidFill>
                  <a:srgbClr val="00B050"/>
                </a:solidFill>
              </a:rPr>
              <a:t>, </a:t>
            </a:r>
            <a:r>
              <a:rPr lang="tr-TR" b="1" smtClean="0">
                <a:solidFill>
                  <a:srgbClr val="00B050"/>
                </a:solidFill>
              </a:rPr>
              <a:t>7. </a:t>
            </a:r>
            <a:r>
              <a:rPr lang="tr-TR" b="1" dirty="0">
                <a:solidFill>
                  <a:srgbClr val="00B050"/>
                </a:solidFill>
              </a:rPr>
              <a:t>Soru)</a:t>
            </a:r>
            <a:endParaRPr lang="tr-TR" dirty="0"/>
          </a:p>
        </p:txBody>
      </p:sp>
      <p:sp>
        <p:nvSpPr>
          <p:cNvPr id="3" name="İçerik Yer Tutucusu 2"/>
          <p:cNvSpPr>
            <a:spLocks noGrp="1"/>
          </p:cNvSpPr>
          <p:nvPr>
            <p:ph idx="1"/>
          </p:nvPr>
        </p:nvSpPr>
        <p:spPr>
          <a:xfrm>
            <a:off x="838200" y="1337187"/>
            <a:ext cx="10515600" cy="4839776"/>
          </a:xfrm>
        </p:spPr>
        <p:txBody>
          <a:bodyPr>
            <a:normAutofit/>
          </a:bodyPr>
          <a:lstStyle/>
          <a:p>
            <a:r>
              <a:rPr lang="tr-TR" dirty="0"/>
              <a:t>“</a:t>
            </a:r>
            <a:r>
              <a:rPr lang="tr-TR" dirty="0" err="1"/>
              <a:t>Caynizm</a:t>
            </a:r>
            <a:r>
              <a:rPr lang="tr-TR" dirty="0"/>
              <a:t> başta olmak üzere Hint dinlerinin benimsediği temel ilkelerden biri, hiçbir canlıyı incitmeme ve yaşayan her varlığa saygı duyma prensibidir</a:t>
            </a:r>
            <a:r>
              <a:rPr lang="tr-TR" dirty="0" smtClean="0"/>
              <a:t>.”</a:t>
            </a:r>
          </a:p>
          <a:p>
            <a:r>
              <a:rPr lang="tr-TR" b="1" dirty="0" smtClean="0"/>
              <a:t>Hint </a:t>
            </a:r>
            <a:r>
              <a:rPr lang="tr-TR" b="1" dirty="0"/>
              <a:t>dinlerinde ortak ahlaki erdemlerden biri olan bu ilke hangi kavramla ifade </a:t>
            </a:r>
            <a:r>
              <a:rPr lang="tr-TR" b="1" dirty="0" smtClean="0"/>
              <a:t>edilir?</a:t>
            </a:r>
          </a:p>
          <a:p>
            <a:r>
              <a:rPr lang="tr-TR" dirty="0" smtClean="0"/>
              <a:t>A</a:t>
            </a:r>
            <a:r>
              <a:rPr lang="tr-TR" dirty="0"/>
              <a:t>) </a:t>
            </a:r>
            <a:r>
              <a:rPr lang="tr-TR" dirty="0" err="1" smtClean="0"/>
              <a:t>Dharma</a:t>
            </a:r>
            <a:endParaRPr lang="tr-TR" dirty="0" smtClean="0"/>
          </a:p>
          <a:p>
            <a:r>
              <a:rPr lang="tr-TR" dirty="0" smtClean="0">
                <a:solidFill>
                  <a:srgbClr val="00B050"/>
                </a:solidFill>
              </a:rPr>
              <a:t>B</a:t>
            </a:r>
            <a:r>
              <a:rPr lang="tr-TR" dirty="0">
                <a:solidFill>
                  <a:srgbClr val="00B050"/>
                </a:solidFill>
              </a:rPr>
              <a:t>) </a:t>
            </a:r>
            <a:r>
              <a:rPr lang="tr-TR" dirty="0" err="1" smtClean="0">
                <a:solidFill>
                  <a:srgbClr val="00B050"/>
                </a:solidFill>
              </a:rPr>
              <a:t>Ahimsa</a:t>
            </a:r>
            <a:endParaRPr lang="tr-TR" dirty="0" smtClean="0">
              <a:solidFill>
                <a:srgbClr val="00B050"/>
              </a:solidFill>
            </a:endParaRPr>
          </a:p>
          <a:p>
            <a:r>
              <a:rPr lang="tr-TR" dirty="0" smtClean="0"/>
              <a:t>C</a:t>
            </a:r>
            <a:r>
              <a:rPr lang="tr-TR" dirty="0"/>
              <a:t>) </a:t>
            </a:r>
            <a:r>
              <a:rPr lang="tr-TR" dirty="0" smtClean="0"/>
              <a:t>Karma</a:t>
            </a:r>
          </a:p>
          <a:p>
            <a:r>
              <a:rPr lang="tr-TR" dirty="0" smtClean="0"/>
              <a:t>D</a:t>
            </a:r>
            <a:r>
              <a:rPr lang="tr-TR" dirty="0"/>
              <a:t>) </a:t>
            </a:r>
            <a:r>
              <a:rPr lang="tr-TR" dirty="0" smtClean="0"/>
              <a:t>Nirvana</a:t>
            </a:r>
          </a:p>
          <a:p>
            <a:r>
              <a:rPr lang="tr-TR" dirty="0" smtClean="0"/>
              <a:t>E</a:t>
            </a:r>
            <a:r>
              <a:rPr lang="tr-TR" dirty="0"/>
              <a:t>) Yoga</a:t>
            </a:r>
          </a:p>
        </p:txBody>
      </p:sp>
    </p:spTree>
    <p:extLst>
      <p:ext uri="{BB962C8B-B14F-4D97-AF65-F5344CB8AC3E}">
        <p14:creationId xmlns:p14="http://schemas.microsoft.com/office/powerpoint/2010/main" val="264976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3. İslam Bilimleriyle İlişkisi</a:t>
            </a:r>
            <a:endParaRPr lang="tr-TR" b="1" dirty="0">
              <a:solidFill>
                <a:srgbClr val="C00000"/>
              </a:solidFill>
            </a:endParaRPr>
          </a:p>
        </p:txBody>
      </p:sp>
      <p:sp>
        <p:nvSpPr>
          <p:cNvPr id="3" name="İçerik Yer Tutucusu 2"/>
          <p:cNvSpPr>
            <a:spLocks noGrp="1"/>
          </p:cNvSpPr>
          <p:nvPr>
            <p:ph idx="1"/>
          </p:nvPr>
        </p:nvSpPr>
        <p:spPr>
          <a:xfrm>
            <a:off x="838200" y="1612490"/>
            <a:ext cx="10515600" cy="4564473"/>
          </a:xfrm>
        </p:spPr>
        <p:txBody>
          <a:bodyPr>
            <a:normAutofit/>
          </a:bodyPr>
          <a:lstStyle/>
          <a:p>
            <a:pPr>
              <a:lnSpc>
                <a:spcPct val="130000"/>
              </a:lnSpc>
            </a:pPr>
            <a:r>
              <a:rPr lang="tr-TR" dirty="0"/>
              <a:t>İslam dininin savunmasını yapan ilahiyat bilimlerine temel İslam bilimleri denir. Temel İslam bilimleri yöntemsel olarak dinler tarihinden farklı olsa da kullandığı malzeme itibariyle </a:t>
            </a:r>
            <a:r>
              <a:rPr lang="tr-TR" dirty="0" smtClean="0"/>
              <a:t>onunla yakın </a:t>
            </a:r>
            <a:r>
              <a:rPr lang="tr-TR" dirty="0"/>
              <a:t>ilişki içindedir. Özellikle o, karşılaştırmalı dinler tarihinin verilerinden yararlanır. Dinler t</a:t>
            </a:r>
            <a:r>
              <a:rPr lang="tr-TR" dirty="0" smtClean="0"/>
              <a:t>arihinin </a:t>
            </a:r>
            <a:r>
              <a:rPr lang="tr-TR" dirty="0"/>
              <a:t>ilişki içinde olduğu başlıca temel İslam bilimleri </a:t>
            </a:r>
            <a:r>
              <a:rPr lang="tr-TR" dirty="0" smtClean="0"/>
              <a:t>şunlardır</a:t>
            </a:r>
            <a:r>
              <a:rPr lang="tr-TR" dirty="0"/>
              <a:t>:</a:t>
            </a:r>
            <a:endParaRPr lang="tr-TR" dirty="0" smtClean="0"/>
          </a:p>
        </p:txBody>
      </p:sp>
    </p:spTree>
    <p:extLst>
      <p:ext uri="{BB962C8B-B14F-4D97-AF65-F5344CB8AC3E}">
        <p14:creationId xmlns:p14="http://schemas.microsoft.com/office/powerpoint/2010/main" val="215068444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775416"/>
          </a:xfrm>
        </p:spPr>
        <p:txBody>
          <a:bodyPr/>
          <a:lstStyle/>
          <a:p>
            <a:r>
              <a:rPr lang="tr-TR" b="1" dirty="0">
                <a:solidFill>
                  <a:srgbClr val="00B050"/>
                </a:solidFill>
              </a:rPr>
              <a:t>Sıra Sizde… </a:t>
            </a:r>
            <a:r>
              <a:rPr lang="tr-TR" b="1" dirty="0" smtClean="0">
                <a:solidFill>
                  <a:srgbClr val="00B050"/>
                </a:solidFill>
              </a:rPr>
              <a:t>(Konu Testi 1, 11. </a:t>
            </a:r>
            <a:r>
              <a:rPr lang="tr-TR" b="1" dirty="0">
                <a:solidFill>
                  <a:srgbClr val="00B050"/>
                </a:solidFill>
              </a:rPr>
              <a:t>Soru)</a:t>
            </a:r>
            <a:endParaRPr lang="tr-TR" dirty="0"/>
          </a:p>
        </p:txBody>
      </p:sp>
      <p:sp>
        <p:nvSpPr>
          <p:cNvPr id="3" name="İçerik Yer Tutucusu 2"/>
          <p:cNvSpPr>
            <a:spLocks noGrp="1"/>
          </p:cNvSpPr>
          <p:nvPr>
            <p:ph idx="1"/>
          </p:nvPr>
        </p:nvSpPr>
        <p:spPr>
          <a:xfrm>
            <a:off x="838200" y="1297858"/>
            <a:ext cx="10515600" cy="4879105"/>
          </a:xfrm>
        </p:spPr>
        <p:txBody>
          <a:bodyPr>
            <a:normAutofit/>
          </a:bodyPr>
          <a:lstStyle/>
          <a:p>
            <a:pPr>
              <a:lnSpc>
                <a:spcPct val="150000"/>
              </a:lnSpc>
              <a:spcBef>
                <a:spcPts val="600"/>
              </a:spcBef>
            </a:pPr>
            <a:r>
              <a:rPr lang="tr-TR" b="1" dirty="0"/>
              <a:t>Aşağıdakilerden hangisi Hint dinlerinden biri </a:t>
            </a:r>
            <a:r>
              <a:rPr lang="tr-TR" b="1" u="sng" dirty="0" smtClean="0"/>
              <a:t>değildir?</a:t>
            </a:r>
          </a:p>
          <a:p>
            <a:pPr>
              <a:lnSpc>
                <a:spcPct val="150000"/>
              </a:lnSpc>
              <a:spcBef>
                <a:spcPts val="600"/>
              </a:spcBef>
            </a:pPr>
            <a:r>
              <a:rPr lang="tr-TR" dirty="0" smtClean="0"/>
              <a:t>A</a:t>
            </a:r>
            <a:r>
              <a:rPr lang="tr-TR" dirty="0"/>
              <a:t>) </a:t>
            </a:r>
            <a:r>
              <a:rPr lang="tr-TR" dirty="0" err="1" smtClean="0"/>
              <a:t>Caynizm</a:t>
            </a:r>
            <a:endParaRPr lang="tr-TR" dirty="0" smtClean="0"/>
          </a:p>
          <a:p>
            <a:pPr>
              <a:lnSpc>
                <a:spcPct val="150000"/>
              </a:lnSpc>
              <a:spcBef>
                <a:spcPts val="600"/>
              </a:spcBef>
            </a:pPr>
            <a:r>
              <a:rPr lang="tr-TR" dirty="0" smtClean="0"/>
              <a:t>B</a:t>
            </a:r>
            <a:r>
              <a:rPr lang="tr-TR" dirty="0"/>
              <a:t>) </a:t>
            </a:r>
            <a:r>
              <a:rPr lang="tr-TR" dirty="0" err="1" smtClean="0"/>
              <a:t>Sihizm</a:t>
            </a:r>
            <a:endParaRPr lang="tr-TR" dirty="0" smtClean="0"/>
          </a:p>
          <a:p>
            <a:pPr>
              <a:lnSpc>
                <a:spcPct val="150000"/>
              </a:lnSpc>
              <a:spcBef>
                <a:spcPts val="600"/>
              </a:spcBef>
            </a:pPr>
            <a:r>
              <a:rPr lang="tr-TR" dirty="0" smtClean="0"/>
              <a:t>C</a:t>
            </a:r>
            <a:r>
              <a:rPr lang="tr-TR" dirty="0"/>
              <a:t>) </a:t>
            </a:r>
            <a:r>
              <a:rPr lang="tr-TR" dirty="0" smtClean="0"/>
              <a:t>Hinduizm</a:t>
            </a:r>
          </a:p>
          <a:p>
            <a:pPr>
              <a:lnSpc>
                <a:spcPct val="150000"/>
              </a:lnSpc>
              <a:spcBef>
                <a:spcPts val="600"/>
              </a:spcBef>
            </a:pPr>
            <a:r>
              <a:rPr lang="tr-TR" dirty="0" smtClean="0"/>
              <a:t>D</a:t>
            </a:r>
            <a:r>
              <a:rPr lang="tr-TR" dirty="0"/>
              <a:t>) </a:t>
            </a:r>
            <a:r>
              <a:rPr lang="tr-TR" dirty="0" smtClean="0">
                <a:solidFill>
                  <a:srgbClr val="00B050"/>
                </a:solidFill>
              </a:rPr>
              <a:t>Taoizm</a:t>
            </a:r>
          </a:p>
          <a:p>
            <a:pPr>
              <a:lnSpc>
                <a:spcPct val="150000"/>
              </a:lnSpc>
              <a:spcBef>
                <a:spcPts val="600"/>
              </a:spcBef>
            </a:pPr>
            <a:r>
              <a:rPr lang="tr-TR" dirty="0" smtClean="0"/>
              <a:t>E</a:t>
            </a:r>
            <a:r>
              <a:rPr lang="tr-TR" dirty="0"/>
              <a:t>) Budizm</a:t>
            </a:r>
          </a:p>
        </p:txBody>
      </p:sp>
    </p:spTree>
    <p:extLst>
      <p:ext uri="{BB962C8B-B14F-4D97-AF65-F5344CB8AC3E}">
        <p14:creationId xmlns:p14="http://schemas.microsoft.com/office/powerpoint/2010/main" val="114303342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34409"/>
          </a:xfrm>
        </p:spPr>
        <p:txBody>
          <a:bodyPr/>
          <a:lstStyle/>
          <a:p>
            <a:r>
              <a:rPr lang="tr-TR" b="1" dirty="0">
                <a:solidFill>
                  <a:srgbClr val="00B050"/>
                </a:solidFill>
              </a:rPr>
              <a:t>Sıra Sizde… (Konu Testi 1, </a:t>
            </a:r>
            <a:r>
              <a:rPr lang="tr-TR" b="1" dirty="0" smtClean="0">
                <a:solidFill>
                  <a:srgbClr val="00B050"/>
                </a:solidFill>
              </a:rPr>
              <a:t>12. </a:t>
            </a:r>
            <a:r>
              <a:rPr lang="tr-TR" b="1" dirty="0">
                <a:solidFill>
                  <a:srgbClr val="00B050"/>
                </a:solidFill>
              </a:rPr>
              <a:t>Soru)</a:t>
            </a:r>
            <a:endParaRPr lang="tr-TR" dirty="0"/>
          </a:p>
        </p:txBody>
      </p:sp>
      <p:sp>
        <p:nvSpPr>
          <p:cNvPr id="3" name="İçerik Yer Tutucusu 2"/>
          <p:cNvSpPr>
            <a:spLocks noGrp="1"/>
          </p:cNvSpPr>
          <p:nvPr>
            <p:ph idx="1"/>
          </p:nvPr>
        </p:nvSpPr>
        <p:spPr>
          <a:xfrm>
            <a:off x="838200" y="1317523"/>
            <a:ext cx="10515600" cy="5122606"/>
          </a:xfrm>
        </p:spPr>
        <p:txBody>
          <a:bodyPr>
            <a:normAutofit lnSpcReduction="10000"/>
          </a:bodyPr>
          <a:lstStyle/>
          <a:p>
            <a:r>
              <a:rPr lang="tr-TR" dirty="0"/>
              <a:t>(I) Bütün Hint dinlerinde ortak bir inanıştır</a:t>
            </a:r>
            <a:r>
              <a:rPr lang="tr-TR" dirty="0" smtClean="0"/>
              <a:t>.</a:t>
            </a:r>
          </a:p>
          <a:p>
            <a:r>
              <a:rPr lang="tr-TR" dirty="0" smtClean="0"/>
              <a:t>(</a:t>
            </a:r>
            <a:r>
              <a:rPr lang="tr-TR" dirty="0"/>
              <a:t>II) Öldükten sonra ruhun tekrar yer yüzünde farklı varlık formlarına bürünmesi </a:t>
            </a:r>
            <a:r>
              <a:rPr lang="tr-TR" dirty="0" smtClean="0"/>
              <a:t>anlamındadır.</a:t>
            </a:r>
          </a:p>
          <a:p>
            <a:r>
              <a:rPr lang="tr-TR" dirty="0" smtClean="0"/>
              <a:t>(III</a:t>
            </a:r>
            <a:r>
              <a:rPr lang="tr-TR" dirty="0"/>
              <a:t>) Bu inanç ile İslam’daki ahiret inancının bir arada bulunması </a:t>
            </a:r>
            <a:r>
              <a:rPr lang="tr-TR" dirty="0" smtClean="0"/>
              <a:t>düşünülemez.</a:t>
            </a:r>
          </a:p>
          <a:p>
            <a:r>
              <a:rPr lang="tr-TR" b="1" dirty="0" smtClean="0"/>
              <a:t>Özellikleri </a:t>
            </a:r>
            <a:r>
              <a:rPr lang="tr-TR" b="1" dirty="0"/>
              <a:t>verilen inanç hangi seçenekte </a:t>
            </a:r>
            <a:r>
              <a:rPr lang="tr-TR" b="1" dirty="0" smtClean="0"/>
              <a:t>verilmiştir?</a:t>
            </a:r>
          </a:p>
          <a:p>
            <a:r>
              <a:rPr lang="tr-TR" dirty="0" smtClean="0"/>
              <a:t>A</a:t>
            </a:r>
            <a:r>
              <a:rPr lang="tr-TR" dirty="0"/>
              <a:t>) </a:t>
            </a:r>
            <a:r>
              <a:rPr lang="tr-TR" dirty="0" smtClean="0"/>
              <a:t>Hulul</a:t>
            </a:r>
          </a:p>
          <a:p>
            <a:r>
              <a:rPr lang="tr-TR" dirty="0" smtClean="0">
                <a:solidFill>
                  <a:srgbClr val="00B050"/>
                </a:solidFill>
              </a:rPr>
              <a:t>B</a:t>
            </a:r>
            <a:r>
              <a:rPr lang="tr-TR" dirty="0">
                <a:solidFill>
                  <a:srgbClr val="00B050"/>
                </a:solidFill>
              </a:rPr>
              <a:t>) </a:t>
            </a:r>
            <a:r>
              <a:rPr lang="tr-TR" dirty="0" smtClean="0">
                <a:solidFill>
                  <a:srgbClr val="00B050"/>
                </a:solidFill>
              </a:rPr>
              <a:t>Tenasüh</a:t>
            </a:r>
          </a:p>
          <a:p>
            <a:r>
              <a:rPr lang="tr-TR" dirty="0" smtClean="0"/>
              <a:t>C</a:t>
            </a:r>
            <a:r>
              <a:rPr lang="tr-TR" dirty="0"/>
              <a:t>) </a:t>
            </a:r>
            <a:r>
              <a:rPr lang="tr-TR" dirty="0" smtClean="0"/>
              <a:t>Nirvana</a:t>
            </a:r>
          </a:p>
          <a:p>
            <a:r>
              <a:rPr lang="tr-TR" dirty="0" smtClean="0"/>
              <a:t>D</a:t>
            </a:r>
            <a:r>
              <a:rPr lang="tr-TR" dirty="0"/>
              <a:t>) </a:t>
            </a:r>
            <a:r>
              <a:rPr lang="tr-TR" dirty="0" smtClean="0"/>
              <a:t>Tao</a:t>
            </a:r>
          </a:p>
          <a:p>
            <a:r>
              <a:rPr lang="tr-TR" dirty="0" smtClean="0"/>
              <a:t>E</a:t>
            </a:r>
            <a:r>
              <a:rPr lang="tr-TR" dirty="0"/>
              <a:t>) </a:t>
            </a:r>
            <a:r>
              <a:rPr lang="tr-TR" dirty="0" err="1"/>
              <a:t>Ahimsa</a:t>
            </a:r>
            <a:endParaRPr lang="tr-TR" dirty="0"/>
          </a:p>
        </p:txBody>
      </p:sp>
    </p:spTree>
    <p:extLst>
      <p:ext uri="{BB962C8B-B14F-4D97-AF65-F5344CB8AC3E}">
        <p14:creationId xmlns:p14="http://schemas.microsoft.com/office/powerpoint/2010/main" val="28315563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93404"/>
          </a:xfrm>
        </p:spPr>
        <p:txBody>
          <a:bodyPr/>
          <a:lstStyle/>
          <a:p>
            <a:r>
              <a:rPr lang="tr-TR" b="1" dirty="0">
                <a:solidFill>
                  <a:srgbClr val="00B050"/>
                </a:solidFill>
              </a:rPr>
              <a:t>Sıra Sizde… (Konu Testi </a:t>
            </a:r>
            <a:r>
              <a:rPr lang="tr-TR" b="1" dirty="0" smtClean="0">
                <a:solidFill>
                  <a:srgbClr val="00B050"/>
                </a:solidFill>
              </a:rPr>
              <a:t>2, 37. </a:t>
            </a:r>
            <a:r>
              <a:rPr lang="tr-TR" b="1" dirty="0">
                <a:solidFill>
                  <a:srgbClr val="00B050"/>
                </a:solidFill>
              </a:rPr>
              <a:t>Soru)</a:t>
            </a:r>
            <a:endParaRPr lang="tr-TR" dirty="0"/>
          </a:p>
        </p:txBody>
      </p:sp>
      <p:sp>
        <p:nvSpPr>
          <p:cNvPr id="3" name="İçerik Yer Tutucusu 2"/>
          <p:cNvSpPr>
            <a:spLocks noGrp="1"/>
          </p:cNvSpPr>
          <p:nvPr>
            <p:ph idx="1"/>
          </p:nvPr>
        </p:nvSpPr>
        <p:spPr>
          <a:xfrm>
            <a:off x="838200" y="1258530"/>
            <a:ext cx="10515600" cy="4918433"/>
          </a:xfrm>
        </p:spPr>
        <p:txBody>
          <a:bodyPr/>
          <a:lstStyle/>
          <a:p>
            <a:r>
              <a:rPr lang="tr-TR" dirty="0" smtClean="0"/>
              <a:t>(</a:t>
            </a:r>
            <a:r>
              <a:rPr lang="tr-TR" dirty="0"/>
              <a:t>I) </a:t>
            </a:r>
            <a:r>
              <a:rPr lang="tr-TR" dirty="0" smtClean="0"/>
              <a:t>Hinduizm</a:t>
            </a:r>
          </a:p>
          <a:p>
            <a:r>
              <a:rPr lang="tr-TR" dirty="0" smtClean="0"/>
              <a:t>(II</a:t>
            </a:r>
            <a:r>
              <a:rPr lang="tr-TR" dirty="0"/>
              <a:t>) </a:t>
            </a:r>
            <a:r>
              <a:rPr lang="tr-TR" dirty="0" smtClean="0"/>
              <a:t>Budizm</a:t>
            </a:r>
          </a:p>
          <a:p>
            <a:r>
              <a:rPr lang="tr-TR" dirty="0" smtClean="0"/>
              <a:t>(III</a:t>
            </a:r>
            <a:r>
              <a:rPr lang="tr-TR" dirty="0"/>
              <a:t>) </a:t>
            </a:r>
            <a:r>
              <a:rPr lang="tr-TR" dirty="0" err="1" smtClean="0"/>
              <a:t>Caynizm</a:t>
            </a:r>
            <a:endParaRPr lang="tr-TR" dirty="0" smtClean="0"/>
          </a:p>
          <a:p>
            <a:r>
              <a:rPr lang="tr-TR" dirty="0" smtClean="0"/>
              <a:t>(IV</a:t>
            </a:r>
            <a:r>
              <a:rPr lang="tr-TR" dirty="0"/>
              <a:t>) </a:t>
            </a:r>
            <a:r>
              <a:rPr lang="tr-TR" dirty="0" smtClean="0">
                <a:solidFill>
                  <a:srgbClr val="00B050"/>
                </a:solidFill>
              </a:rPr>
              <a:t>Şintoizm</a:t>
            </a:r>
          </a:p>
          <a:p>
            <a:r>
              <a:rPr lang="tr-TR" dirty="0" smtClean="0"/>
              <a:t>(V</a:t>
            </a:r>
            <a:r>
              <a:rPr lang="tr-TR" dirty="0"/>
              <a:t>) </a:t>
            </a:r>
            <a:r>
              <a:rPr lang="tr-TR" dirty="0" err="1" smtClean="0"/>
              <a:t>Sihizm</a:t>
            </a:r>
            <a:endParaRPr lang="tr-TR" dirty="0" smtClean="0"/>
          </a:p>
          <a:p>
            <a:r>
              <a:rPr lang="tr-TR" b="1" dirty="0" smtClean="0"/>
              <a:t>Bunlardan </a:t>
            </a:r>
            <a:r>
              <a:rPr lang="tr-TR" b="1" dirty="0"/>
              <a:t>hangisi/hangileri Hint kökenli dinlerden </a:t>
            </a:r>
            <a:r>
              <a:rPr lang="tr-TR" b="1" u="sng" dirty="0" smtClean="0"/>
              <a:t>değildir?</a:t>
            </a:r>
          </a:p>
          <a:p>
            <a:r>
              <a:rPr lang="tr-TR" dirty="0" smtClean="0"/>
              <a:t>A</a:t>
            </a:r>
            <a:r>
              <a:rPr lang="tr-TR" dirty="0"/>
              <a:t>) Yalnız II B) Yalnız IV C) Yalnız V D) II ve IV E) IV ve V</a:t>
            </a:r>
          </a:p>
        </p:txBody>
      </p:sp>
    </p:spTree>
    <p:extLst>
      <p:ext uri="{BB962C8B-B14F-4D97-AF65-F5344CB8AC3E}">
        <p14:creationId xmlns:p14="http://schemas.microsoft.com/office/powerpoint/2010/main" val="192178316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1031056"/>
          </a:xfrm>
        </p:spPr>
        <p:txBody>
          <a:bodyPr/>
          <a:lstStyle/>
          <a:p>
            <a:r>
              <a:rPr lang="tr-TR" b="1" dirty="0">
                <a:solidFill>
                  <a:srgbClr val="00B050"/>
                </a:solidFill>
              </a:rPr>
              <a:t>Sıra Sizde… (Konu Testi 2, </a:t>
            </a:r>
            <a:r>
              <a:rPr lang="tr-TR" b="1" dirty="0" smtClean="0">
                <a:solidFill>
                  <a:srgbClr val="00B050"/>
                </a:solidFill>
              </a:rPr>
              <a:t>38. </a:t>
            </a:r>
            <a:r>
              <a:rPr lang="tr-TR" b="1" dirty="0">
                <a:solidFill>
                  <a:srgbClr val="00B050"/>
                </a:solidFill>
              </a:rPr>
              <a:t>Soru)</a:t>
            </a:r>
            <a:endParaRPr lang="tr-TR" dirty="0"/>
          </a:p>
        </p:txBody>
      </p:sp>
      <p:sp>
        <p:nvSpPr>
          <p:cNvPr id="3" name="İçerik Yer Tutucusu 2"/>
          <p:cNvSpPr>
            <a:spLocks noGrp="1"/>
          </p:cNvSpPr>
          <p:nvPr>
            <p:ph idx="1"/>
          </p:nvPr>
        </p:nvSpPr>
        <p:spPr>
          <a:xfrm>
            <a:off x="838200" y="1553497"/>
            <a:ext cx="10515600" cy="4623466"/>
          </a:xfrm>
        </p:spPr>
        <p:txBody>
          <a:bodyPr/>
          <a:lstStyle/>
          <a:p>
            <a:r>
              <a:rPr lang="tr-TR" dirty="0"/>
              <a:t>Hint dinlerinin ortak özelliklerinden biri olan ve dünyadaki doğum, ölüm ve yeniden doğuş döngüsünü ifade eden </a:t>
            </a:r>
            <a:r>
              <a:rPr lang="tr-TR" dirty="0" smtClean="0"/>
              <a:t>öğretidir.</a:t>
            </a:r>
          </a:p>
          <a:p>
            <a:r>
              <a:rPr lang="tr-TR" b="1" dirty="0" smtClean="0"/>
              <a:t>Bu öğreti, aşağıdaki </a:t>
            </a:r>
            <a:r>
              <a:rPr lang="tr-TR" b="1" dirty="0"/>
              <a:t>kavramlardan hangisiyle </a:t>
            </a:r>
            <a:r>
              <a:rPr lang="tr-TR" b="1" dirty="0" smtClean="0"/>
              <a:t>belirtilir?</a:t>
            </a:r>
          </a:p>
          <a:p>
            <a:r>
              <a:rPr lang="tr-TR" dirty="0" smtClean="0"/>
              <a:t>A</a:t>
            </a:r>
            <a:r>
              <a:rPr lang="tr-TR" dirty="0"/>
              <a:t>) </a:t>
            </a:r>
            <a:r>
              <a:rPr lang="tr-TR" dirty="0" err="1" smtClean="0">
                <a:solidFill>
                  <a:srgbClr val="00B050"/>
                </a:solidFill>
              </a:rPr>
              <a:t>Samsara</a:t>
            </a:r>
            <a:endParaRPr lang="tr-TR" dirty="0" smtClean="0">
              <a:solidFill>
                <a:srgbClr val="00B050"/>
              </a:solidFill>
            </a:endParaRPr>
          </a:p>
          <a:p>
            <a:r>
              <a:rPr lang="tr-TR" dirty="0" smtClean="0"/>
              <a:t>B</a:t>
            </a:r>
            <a:r>
              <a:rPr lang="tr-TR" dirty="0"/>
              <a:t>) </a:t>
            </a:r>
            <a:r>
              <a:rPr lang="tr-TR" dirty="0" smtClean="0"/>
              <a:t>Karma</a:t>
            </a:r>
          </a:p>
          <a:p>
            <a:r>
              <a:rPr lang="tr-TR" dirty="0" smtClean="0"/>
              <a:t>C</a:t>
            </a:r>
            <a:r>
              <a:rPr lang="tr-TR" dirty="0"/>
              <a:t>) </a:t>
            </a:r>
            <a:r>
              <a:rPr lang="tr-TR" dirty="0" err="1" smtClean="0"/>
              <a:t>Avidya</a:t>
            </a:r>
            <a:endParaRPr lang="tr-TR" dirty="0" smtClean="0"/>
          </a:p>
          <a:p>
            <a:r>
              <a:rPr lang="tr-TR" dirty="0" smtClean="0"/>
              <a:t>D</a:t>
            </a:r>
            <a:r>
              <a:rPr lang="tr-TR" dirty="0"/>
              <a:t>) </a:t>
            </a:r>
            <a:r>
              <a:rPr lang="tr-TR" dirty="0" err="1" smtClean="0"/>
              <a:t>Mokşa</a:t>
            </a:r>
            <a:endParaRPr lang="tr-TR" dirty="0" smtClean="0"/>
          </a:p>
          <a:p>
            <a:r>
              <a:rPr lang="tr-TR" dirty="0" smtClean="0"/>
              <a:t>E</a:t>
            </a:r>
            <a:r>
              <a:rPr lang="tr-TR" dirty="0"/>
              <a:t>) Nirvana</a:t>
            </a:r>
          </a:p>
        </p:txBody>
      </p:sp>
    </p:spTree>
    <p:extLst>
      <p:ext uri="{BB962C8B-B14F-4D97-AF65-F5344CB8AC3E}">
        <p14:creationId xmlns:p14="http://schemas.microsoft.com/office/powerpoint/2010/main" val="44356438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1178540"/>
          </a:xfrm>
        </p:spPr>
        <p:txBody>
          <a:bodyPr/>
          <a:lstStyle/>
          <a:p>
            <a:r>
              <a:rPr lang="tr-TR" b="1" dirty="0">
                <a:solidFill>
                  <a:srgbClr val="00B050"/>
                </a:solidFill>
              </a:rPr>
              <a:t>Sıra Sizde… (Konu Testi 2, </a:t>
            </a:r>
            <a:r>
              <a:rPr lang="tr-TR" b="1" dirty="0" smtClean="0">
                <a:solidFill>
                  <a:srgbClr val="00B050"/>
                </a:solidFill>
              </a:rPr>
              <a:t>39. </a:t>
            </a:r>
            <a:r>
              <a:rPr lang="tr-TR" b="1" dirty="0">
                <a:solidFill>
                  <a:srgbClr val="00B050"/>
                </a:solidFill>
              </a:rPr>
              <a:t>Soru)</a:t>
            </a:r>
            <a:endParaRPr lang="tr-TR" dirty="0"/>
          </a:p>
        </p:txBody>
      </p:sp>
      <p:sp>
        <p:nvSpPr>
          <p:cNvPr id="3" name="İçerik Yer Tutucusu 2"/>
          <p:cNvSpPr>
            <a:spLocks noGrp="1"/>
          </p:cNvSpPr>
          <p:nvPr>
            <p:ph idx="1"/>
          </p:nvPr>
        </p:nvSpPr>
        <p:spPr/>
        <p:txBody>
          <a:bodyPr/>
          <a:lstStyle/>
          <a:p>
            <a:r>
              <a:rPr lang="tr-TR" b="1" dirty="0"/>
              <a:t>Vedalar, aşağıdaki dinlerden hangisine ait kutsal </a:t>
            </a:r>
            <a:r>
              <a:rPr lang="tr-TR" b="1" dirty="0" smtClean="0"/>
              <a:t>metinlerdir?</a:t>
            </a:r>
          </a:p>
          <a:p>
            <a:r>
              <a:rPr lang="tr-TR" dirty="0" smtClean="0"/>
              <a:t>A</a:t>
            </a:r>
            <a:r>
              <a:rPr lang="tr-TR" dirty="0"/>
              <a:t>) </a:t>
            </a:r>
            <a:r>
              <a:rPr lang="tr-TR" dirty="0" smtClean="0">
                <a:solidFill>
                  <a:srgbClr val="00B050"/>
                </a:solidFill>
              </a:rPr>
              <a:t>Hinduizm</a:t>
            </a:r>
          </a:p>
          <a:p>
            <a:r>
              <a:rPr lang="tr-TR" dirty="0" smtClean="0"/>
              <a:t>B</a:t>
            </a:r>
            <a:r>
              <a:rPr lang="tr-TR" dirty="0"/>
              <a:t>) </a:t>
            </a:r>
            <a:r>
              <a:rPr lang="tr-TR" dirty="0" smtClean="0"/>
              <a:t>Budizm</a:t>
            </a:r>
          </a:p>
          <a:p>
            <a:r>
              <a:rPr lang="tr-TR" dirty="0" smtClean="0"/>
              <a:t>C</a:t>
            </a:r>
            <a:r>
              <a:rPr lang="tr-TR" dirty="0"/>
              <a:t>) </a:t>
            </a:r>
            <a:r>
              <a:rPr lang="tr-TR" dirty="0" err="1" smtClean="0"/>
              <a:t>Caynizm</a:t>
            </a:r>
            <a:endParaRPr lang="tr-TR" dirty="0" smtClean="0"/>
          </a:p>
          <a:p>
            <a:r>
              <a:rPr lang="tr-TR" dirty="0" smtClean="0"/>
              <a:t>D</a:t>
            </a:r>
            <a:r>
              <a:rPr lang="tr-TR" dirty="0"/>
              <a:t>) </a:t>
            </a:r>
            <a:r>
              <a:rPr lang="tr-TR" dirty="0" err="1" smtClean="0"/>
              <a:t>Sihizm</a:t>
            </a:r>
            <a:endParaRPr lang="tr-TR" dirty="0" smtClean="0"/>
          </a:p>
          <a:p>
            <a:r>
              <a:rPr lang="tr-TR" dirty="0" smtClean="0"/>
              <a:t>E</a:t>
            </a:r>
            <a:r>
              <a:rPr lang="tr-TR" dirty="0"/>
              <a:t>) Taoizm</a:t>
            </a:r>
          </a:p>
        </p:txBody>
      </p:sp>
    </p:spTree>
    <p:extLst>
      <p:ext uri="{BB962C8B-B14F-4D97-AF65-F5344CB8AC3E}">
        <p14:creationId xmlns:p14="http://schemas.microsoft.com/office/powerpoint/2010/main" val="394932012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1119546"/>
          </a:xfrm>
        </p:spPr>
        <p:txBody>
          <a:bodyPr/>
          <a:lstStyle/>
          <a:p>
            <a:r>
              <a:rPr lang="tr-TR" b="1" dirty="0">
                <a:solidFill>
                  <a:srgbClr val="00B050"/>
                </a:solidFill>
              </a:rPr>
              <a:t>Sıra Sizde… (Konu Testi 2, </a:t>
            </a:r>
            <a:r>
              <a:rPr lang="tr-TR" b="1" dirty="0" smtClean="0">
                <a:solidFill>
                  <a:srgbClr val="00B050"/>
                </a:solidFill>
              </a:rPr>
              <a:t>40. </a:t>
            </a:r>
            <a:r>
              <a:rPr lang="tr-TR" b="1" dirty="0">
                <a:solidFill>
                  <a:srgbClr val="00B050"/>
                </a:solidFill>
              </a:rPr>
              <a:t>Soru)</a:t>
            </a:r>
            <a:endParaRPr lang="tr-TR" dirty="0"/>
          </a:p>
        </p:txBody>
      </p:sp>
      <p:sp>
        <p:nvSpPr>
          <p:cNvPr id="3" name="İçerik Yer Tutucusu 2"/>
          <p:cNvSpPr>
            <a:spLocks noGrp="1"/>
          </p:cNvSpPr>
          <p:nvPr>
            <p:ph idx="1"/>
          </p:nvPr>
        </p:nvSpPr>
        <p:spPr>
          <a:xfrm>
            <a:off x="838200" y="1484672"/>
            <a:ext cx="10515600" cy="4692291"/>
          </a:xfrm>
        </p:spPr>
        <p:txBody>
          <a:bodyPr>
            <a:normAutofit lnSpcReduction="10000"/>
          </a:bodyPr>
          <a:lstStyle/>
          <a:p>
            <a:r>
              <a:rPr lang="tr-TR" dirty="0"/>
              <a:t>“Hinduizm’in en belirgin özelliklerinden biri olan anlayışa göre; herkes doğuştan farklı sosyal sınıflara mensup olarak dünyaya gelir ve yaşamı boyunca bu statüsünü değiştiremez</a:t>
            </a:r>
            <a:r>
              <a:rPr lang="tr-TR" dirty="0" smtClean="0"/>
              <a:t>.”</a:t>
            </a:r>
          </a:p>
          <a:p>
            <a:r>
              <a:rPr lang="tr-TR" b="1" dirty="0" smtClean="0"/>
              <a:t>Aşağıdakilerden </a:t>
            </a:r>
            <a:r>
              <a:rPr lang="tr-TR" b="1" dirty="0"/>
              <a:t>hangisi Hinduizm’in bu anlayışını belirten </a:t>
            </a:r>
            <a:r>
              <a:rPr lang="tr-TR" b="1" dirty="0" smtClean="0"/>
              <a:t>kavramdır?</a:t>
            </a:r>
          </a:p>
          <a:p>
            <a:r>
              <a:rPr lang="tr-TR" dirty="0" smtClean="0"/>
              <a:t>A</a:t>
            </a:r>
            <a:r>
              <a:rPr lang="tr-TR" dirty="0"/>
              <a:t>) </a:t>
            </a:r>
            <a:r>
              <a:rPr lang="tr-TR" dirty="0" smtClean="0"/>
              <a:t>Aristokratlar</a:t>
            </a:r>
          </a:p>
          <a:p>
            <a:r>
              <a:rPr lang="tr-TR" dirty="0" smtClean="0"/>
              <a:t>B</a:t>
            </a:r>
            <a:r>
              <a:rPr lang="tr-TR" dirty="0"/>
              <a:t>) </a:t>
            </a:r>
            <a:r>
              <a:rPr lang="tr-TR" dirty="0" smtClean="0"/>
              <a:t>Seçkinler</a:t>
            </a:r>
          </a:p>
          <a:p>
            <a:r>
              <a:rPr lang="tr-TR" dirty="0" smtClean="0"/>
              <a:t>C</a:t>
            </a:r>
            <a:r>
              <a:rPr lang="tr-TR" dirty="0"/>
              <a:t>) </a:t>
            </a:r>
            <a:r>
              <a:rPr lang="tr-TR" dirty="0" smtClean="0">
                <a:solidFill>
                  <a:srgbClr val="00B050"/>
                </a:solidFill>
              </a:rPr>
              <a:t>Kast</a:t>
            </a:r>
          </a:p>
          <a:p>
            <a:r>
              <a:rPr lang="tr-TR" dirty="0" smtClean="0"/>
              <a:t>D</a:t>
            </a:r>
            <a:r>
              <a:rPr lang="tr-TR" dirty="0"/>
              <a:t>) </a:t>
            </a:r>
            <a:r>
              <a:rPr lang="tr-TR" dirty="0" smtClean="0"/>
              <a:t>Ruhbanlar</a:t>
            </a:r>
          </a:p>
          <a:p>
            <a:r>
              <a:rPr lang="tr-TR" dirty="0" smtClean="0"/>
              <a:t>E</a:t>
            </a:r>
            <a:r>
              <a:rPr lang="tr-TR" dirty="0"/>
              <a:t>) Paryalar</a:t>
            </a:r>
          </a:p>
        </p:txBody>
      </p:sp>
    </p:spTree>
    <p:extLst>
      <p:ext uri="{BB962C8B-B14F-4D97-AF65-F5344CB8AC3E}">
        <p14:creationId xmlns:p14="http://schemas.microsoft.com/office/powerpoint/2010/main" val="43882712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34410"/>
          </a:xfrm>
        </p:spPr>
        <p:txBody>
          <a:bodyPr/>
          <a:lstStyle/>
          <a:p>
            <a:r>
              <a:rPr lang="tr-TR" b="1" dirty="0">
                <a:solidFill>
                  <a:srgbClr val="00B050"/>
                </a:solidFill>
              </a:rPr>
              <a:t>Sıra Sizde… </a:t>
            </a:r>
            <a:r>
              <a:rPr lang="tr-TR" b="1" dirty="0" smtClean="0">
                <a:solidFill>
                  <a:srgbClr val="00B050"/>
                </a:solidFill>
              </a:rPr>
              <a:t>(Deneme </a:t>
            </a:r>
            <a:r>
              <a:rPr lang="tr-TR" b="1" dirty="0">
                <a:solidFill>
                  <a:srgbClr val="00B050"/>
                </a:solidFill>
              </a:rPr>
              <a:t>Testi </a:t>
            </a:r>
            <a:r>
              <a:rPr lang="tr-TR" b="1" dirty="0" smtClean="0">
                <a:solidFill>
                  <a:srgbClr val="00B050"/>
                </a:solidFill>
              </a:rPr>
              <a:t>1, 57. </a:t>
            </a:r>
            <a:r>
              <a:rPr lang="tr-TR" b="1" dirty="0">
                <a:solidFill>
                  <a:srgbClr val="00B050"/>
                </a:solidFill>
              </a:rPr>
              <a:t>Soru)</a:t>
            </a:r>
            <a:endParaRPr lang="tr-TR" dirty="0"/>
          </a:p>
        </p:txBody>
      </p:sp>
      <p:sp>
        <p:nvSpPr>
          <p:cNvPr id="3" name="İçerik Yer Tutucusu 2"/>
          <p:cNvSpPr>
            <a:spLocks noGrp="1"/>
          </p:cNvSpPr>
          <p:nvPr>
            <p:ph idx="1"/>
          </p:nvPr>
        </p:nvSpPr>
        <p:spPr>
          <a:xfrm>
            <a:off x="838200" y="1268362"/>
            <a:ext cx="10515600" cy="4908602"/>
          </a:xfrm>
        </p:spPr>
        <p:txBody>
          <a:bodyPr>
            <a:normAutofit/>
          </a:bodyPr>
          <a:lstStyle/>
          <a:p>
            <a:r>
              <a:rPr lang="tr-TR" dirty="0"/>
              <a:t>Hayat acı ve ıstıraplarla doludur. Bunlar dünyevi var oluşun temel özelliğidir. Acı ve sıkıntıların nedeni arzulardır. Acı ve sıkıntıları sona erdirmek, arzu ve isteklerden vazgeçmeye bağlıdır. Arzu ve isteklerin üstesinden gelmek için ‘‘</a:t>
            </a:r>
            <a:r>
              <a:rPr lang="tr-TR" b="1" dirty="0">
                <a:solidFill>
                  <a:srgbClr val="00B050"/>
                </a:solidFill>
              </a:rPr>
              <a:t>sekiz dilimli </a:t>
            </a:r>
            <a:r>
              <a:rPr lang="tr-TR" b="1" dirty="0" err="1">
                <a:solidFill>
                  <a:srgbClr val="00B050"/>
                </a:solidFill>
              </a:rPr>
              <a:t>yol</a:t>
            </a:r>
            <a:r>
              <a:rPr lang="tr-TR" dirty="0" err="1"/>
              <a:t>’’u</a:t>
            </a:r>
            <a:r>
              <a:rPr lang="tr-TR" dirty="0"/>
              <a:t> takip etmek gerekir. </a:t>
            </a:r>
            <a:r>
              <a:rPr lang="tr-TR" b="1" dirty="0"/>
              <a:t>Parçadaki görüşü savunan din aşağıdakilerden </a:t>
            </a:r>
            <a:r>
              <a:rPr lang="tr-TR" b="1" dirty="0" smtClean="0"/>
              <a:t>hangisidir?</a:t>
            </a:r>
          </a:p>
          <a:p>
            <a:r>
              <a:rPr lang="tr-TR" dirty="0" smtClean="0"/>
              <a:t>A</a:t>
            </a:r>
            <a:r>
              <a:rPr lang="tr-TR" dirty="0"/>
              <a:t>) </a:t>
            </a:r>
            <a:r>
              <a:rPr lang="tr-TR" dirty="0" err="1" smtClean="0"/>
              <a:t>Sihizm</a:t>
            </a:r>
            <a:endParaRPr lang="tr-TR" dirty="0" smtClean="0"/>
          </a:p>
          <a:p>
            <a:r>
              <a:rPr lang="tr-TR" dirty="0" smtClean="0"/>
              <a:t>B</a:t>
            </a:r>
            <a:r>
              <a:rPr lang="tr-TR" dirty="0"/>
              <a:t>) </a:t>
            </a:r>
            <a:r>
              <a:rPr lang="tr-TR" dirty="0" smtClean="0"/>
              <a:t>Hıristiyanlık</a:t>
            </a:r>
          </a:p>
          <a:p>
            <a:r>
              <a:rPr lang="tr-TR" dirty="0" smtClean="0"/>
              <a:t>C</a:t>
            </a:r>
            <a:r>
              <a:rPr lang="tr-TR" dirty="0"/>
              <a:t>) </a:t>
            </a:r>
            <a:r>
              <a:rPr lang="tr-TR" dirty="0" smtClean="0"/>
              <a:t>Hinduizm</a:t>
            </a:r>
          </a:p>
          <a:p>
            <a:r>
              <a:rPr lang="tr-TR" dirty="0" smtClean="0"/>
              <a:t>D</a:t>
            </a:r>
            <a:r>
              <a:rPr lang="tr-TR" dirty="0"/>
              <a:t>) </a:t>
            </a:r>
            <a:r>
              <a:rPr lang="tr-TR" dirty="0" smtClean="0">
                <a:solidFill>
                  <a:srgbClr val="00B050"/>
                </a:solidFill>
              </a:rPr>
              <a:t>Budizm</a:t>
            </a:r>
          </a:p>
          <a:p>
            <a:r>
              <a:rPr lang="tr-TR" dirty="0" smtClean="0"/>
              <a:t>E</a:t>
            </a:r>
            <a:r>
              <a:rPr lang="tr-TR" dirty="0"/>
              <a:t>) </a:t>
            </a:r>
            <a:r>
              <a:rPr lang="tr-TR" dirty="0" err="1"/>
              <a:t>Konfuçyanizm</a:t>
            </a:r>
            <a:endParaRPr lang="tr-TR" dirty="0"/>
          </a:p>
        </p:txBody>
      </p:sp>
    </p:spTree>
    <p:extLst>
      <p:ext uri="{BB962C8B-B14F-4D97-AF65-F5344CB8AC3E}">
        <p14:creationId xmlns:p14="http://schemas.microsoft.com/office/powerpoint/2010/main" val="237064806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981894"/>
          </a:xfrm>
        </p:spPr>
        <p:txBody>
          <a:bodyPr/>
          <a:lstStyle/>
          <a:p>
            <a:r>
              <a:rPr lang="tr-TR" b="1" dirty="0">
                <a:solidFill>
                  <a:srgbClr val="00B050"/>
                </a:solidFill>
              </a:rPr>
              <a:t>Sıra Sizde… (Deneme Testi </a:t>
            </a:r>
            <a:r>
              <a:rPr lang="tr-TR" b="1" dirty="0" smtClean="0">
                <a:solidFill>
                  <a:srgbClr val="00B050"/>
                </a:solidFill>
              </a:rPr>
              <a:t>3</a:t>
            </a:r>
            <a:r>
              <a:rPr lang="tr-TR" b="1" smtClean="0">
                <a:solidFill>
                  <a:srgbClr val="00B050"/>
                </a:solidFill>
              </a:rPr>
              <a:t>, 56. </a:t>
            </a:r>
            <a:r>
              <a:rPr lang="tr-TR" b="1" dirty="0">
                <a:solidFill>
                  <a:srgbClr val="00B050"/>
                </a:solidFill>
              </a:rPr>
              <a:t>Soru)</a:t>
            </a:r>
            <a:endParaRPr lang="tr-TR" dirty="0"/>
          </a:p>
        </p:txBody>
      </p:sp>
      <p:sp>
        <p:nvSpPr>
          <p:cNvPr id="3" name="İçerik Yer Tutucusu 2"/>
          <p:cNvSpPr>
            <a:spLocks noGrp="1"/>
          </p:cNvSpPr>
          <p:nvPr>
            <p:ph idx="1"/>
          </p:nvPr>
        </p:nvSpPr>
        <p:spPr>
          <a:xfrm>
            <a:off x="838200" y="1504335"/>
            <a:ext cx="10515600" cy="4672628"/>
          </a:xfrm>
        </p:spPr>
        <p:txBody>
          <a:bodyPr>
            <a:normAutofit lnSpcReduction="10000"/>
          </a:bodyPr>
          <a:lstStyle/>
          <a:p>
            <a:r>
              <a:rPr lang="tr-TR" dirty="0" smtClean="0"/>
              <a:t>“</a:t>
            </a:r>
            <a:r>
              <a:rPr lang="tr-TR" dirty="0"/>
              <a:t>Belli bir kurucusu yoktur. Sırasıyla yaratıcı, koruyucu ve yok edici olarak bilinen Brahma, </a:t>
            </a:r>
            <a:r>
              <a:rPr lang="tr-TR" dirty="0" err="1"/>
              <a:t>Vişnu</a:t>
            </a:r>
            <a:r>
              <a:rPr lang="tr-TR" dirty="0"/>
              <a:t> ve </a:t>
            </a:r>
            <a:r>
              <a:rPr lang="tr-TR" dirty="0" err="1"/>
              <a:t>Şiva</a:t>
            </a:r>
            <a:r>
              <a:rPr lang="tr-TR" dirty="0"/>
              <a:t> tanrı inancını gösterir. Rama ve </a:t>
            </a:r>
            <a:r>
              <a:rPr lang="tr-TR" dirty="0" err="1"/>
              <a:t>Krişna</a:t>
            </a:r>
            <a:r>
              <a:rPr lang="tr-TR" dirty="0"/>
              <a:t> Tanrının en önemli iki </a:t>
            </a:r>
            <a:r>
              <a:rPr lang="tr-TR" dirty="0" err="1"/>
              <a:t>enkarnasyonudur</a:t>
            </a:r>
            <a:r>
              <a:rPr lang="tr-TR" dirty="0" smtClean="0"/>
              <a:t>.”</a:t>
            </a:r>
          </a:p>
          <a:p>
            <a:r>
              <a:rPr lang="tr-TR" b="1" dirty="0" smtClean="0"/>
              <a:t>Paragrafta </a:t>
            </a:r>
            <a:r>
              <a:rPr lang="tr-TR" b="1" dirty="0"/>
              <a:t>tanrı inancı ile ilgili temel özellikleri verilen inanç sistemi aşağıdakilerden </a:t>
            </a:r>
            <a:r>
              <a:rPr lang="tr-TR" b="1" dirty="0" smtClean="0"/>
              <a:t>hangisidir?</a:t>
            </a:r>
          </a:p>
          <a:p>
            <a:r>
              <a:rPr lang="tr-TR" dirty="0" smtClean="0"/>
              <a:t>A</a:t>
            </a:r>
            <a:r>
              <a:rPr lang="tr-TR" dirty="0"/>
              <a:t>) </a:t>
            </a:r>
            <a:r>
              <a:rPr lang="tr-TR" dirty="0" err="1" smtClean="0"/>
              <a:t>Sihizm</a:t>
            </a:r>
            <a:endParaRPr lang="tr-TR" dirty="0" smtClean="0"/>
          </a:p>
          <a:p>
            <a:r>
              <a:rPr lang="tr-TR" dirty="0" smtClean="0"/>
              <a:t>B</a:t>
            </a:r>
            <a:r>
              <a:rPr lang="tr-TR" dirty="0"/>
              <a:t>) </a:t>
            </a:r>
            <a:r>
              <a:rPr lang="tr-TR" dirty="0" smtClean="0"/>
              <a:t>Budizm</a:t>
            </a:r>
          </a:p>
          <a:p>
            <a:r>
              <a:rPr lang="tr-TR" dirty="0" smtClean="0"/>
              <a:t>C</a:t>
            </a:r>
            <a:r>
              <a:rPr lang="tr-TR" dirty="0"/>
              <a:t>) </a:t>
            </a:r>
            <a:r>
              <a:rPr lang="tr-TR" dirty="0" smtClean="0">
                <a:solidFill>
                  <a:srgbClr val="00B050"/>
                </a:solidFill>
              </a:rPr>
              <a:t>Hinduizm</a:t>
            </a:r>
          </a:p>
          <a:p>
            <a:r>
              <a:rPr lang="tr-TR" dirty="0" smtClean="0"/>
              <a:t>D</a:t>
            </a:r>
            <a:r>
              <a:rPr lang="tr-TR" dirty="0"/>
              <a:t>) </a:t>
            </a:r>
            <a:r>
              <a:rPr lang="tr-TR" dirty="0" err="1" smtClean="0"/>
              <a:t>Caynizm</a:t>
            </a:r>
            <a:endParaRPr lang="tr-TR" dirty="0" smtClean="0"/>
          </a:p>
          <a:p>
            <a:r>
              <a:rPr lang="tr-TR" dirty="0" smtClean="0"/>
              <a:t>E</a:t>
            </a:r>
            <a:r>
              <a:rPr lang="tr-TR" dirty="0"/>
              <a:t>) Şintoizm</a:t>
            </a:r>
          </a:p>
        </p:txBody>
      </p:sp>
    </p:spTree>
    <p:extLst>
      <p:ext uri="{BB962C8B-B14F-4D97-AF65-F5344CB8AC3E}">
        <p14:creationId xmlns:p14="http://schemas.microsoft.com/office/powerpoint/2010/main" val="422580001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287747556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 </a:t>
            </a:r>
            <a:endParaRPr lang="tr-TR" dirty="0"/>
          </a:p>
        </p:txBody>
      </p:sp>
      <p:sp>
        <p:nvSpPr>
          <p:cNvPr id="3" name="Alt Başlık 2"/>
          <p:cNvSpPr>
            <a:spLocks noGrp="1"/>
          </p:cNvSpPr>
          <p:nvPr>
            <p:ph type="subTitle" idx="1"/>
          </p:nvPr>
        </p:nvSpPr>
        <p:spPr/>
        <p:txBody>
          <a:bodyPr/>
          <a:lstStyle/>
          <a:p>
            <a:endParaRPr lang="tr-TR" dirty="0"/>
          </a:p>
        </p:txBody>
      </p:sp>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 y="-34291"/>
            <a:ext cx="12252960" cy="6892291"/>
          </a:xfrm>
          <a:prstGeom prst="rect">
            <a:avLst/>
          </a:prstGeom>
        </p:spPr>
      </p:pic>
      <p:sp>
        <p:nvSpPr>
          <p:cNvPr id="14" name="Metin kutusu 13"/>
          <p:cNvSpPr txBox="1"/>
          <p:nvPr/>
        </p:nvSpPr>
        <p:spPr>
          <a:xfrm>
            <a:off x="6505303" y="5442858"/>
            <a:ext cx="6209211" cy="923330"/>
          </a:xfrm>
          <a:prstGeom prst="rect">
            <a:avLst/>
          </a:prstGeom>
          <a:noFill/>
        </p:spPr>
        <p:txBody>
          <a:bodyPr wrap="square" rtlCol="0">
            <a:spAutoFit/>
          </a:bodyPr>
          <a:lstStyle/>
          <a:p>
            <a:r>
              <a:rPr lang="tr-TR" sz="5400" b="1" dirty="0" smtClean="0">
                <a:solidFill>
                  <a:srgbClr val="C00000"/>
                </a:solidFill>
                <a:latin typeface="Adobe Caslon Pro" panose="0205050205050A020403" pitchFamily="18" charset="-94"/>
                <a:ea typeface="Adobe Myungjo Std M" panose="02020600000000000000" pitchFamily="18" charset="-128"/>
              </a:rPr>
              <a:t>DİNLER TARİHİ</a:t>
            </a:r>
            <a:endParaRPr lang="tr-TR" sz="5400" b="1" dirty="0">
              <a:solidFill>
                <a:srgbClr val="C00000"/>
              </a:solidFill>
              <a:latin typeface="Adobe Caslon Pro" panose="0205050205050A020403" pitchFamily="18" charset="-94"/>
              <a:ea typeface="Adobe Myungjo Std M" panose="02020600000000000000" pitchFamily="18" charset="-128"/>
            </a:endParaRPr>
          </a:p>
        </p:txBody>
      </p:sp>
    </p:spTree>
    <p:extLst>
      <p:ext uri="{BB962C8B-B14F-4D97-AF65-F5344CB8AC3E}">
        <p14:creationId xmlns:p14="http://schemas.microsoft.com/office/powerpoint/2010/main" val="19081212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3. İslam Bilimleriyle İlişkisi</a:t>
            </a:r>
            <a:endParaRPr lang="tr-TR" dirty="0"/>
          </a:p>
        </p:txBody>
      </p:sp>
      <p:sp>
        <p:nvSpPr>
          <p:cNvPr id="3" name="İçerik Yer Tutucusu 2"/>
          <p:cNvSpPr>
            <a:spLocks noGrp="1"/>
          </p:cNvSpPr>
          <p:nvPr>
            <p:ph idx="1"/>
          </p:nvPr>
        </p:nvSpPr>
        <p:spPr>
          <a:xfrm>
            <a:off x="838200" y="1690688"/>
            <a:ext cx="10515600" cy="4486275"/>
          </a:xfrm>
        </p:spPr>
        <p:txBody>
          <a:bodyPr>
            <a:normAutofit/>
          </a:bodyPr>
          <a:lstStyle/>
          <a:p>
            <a:pPr>
              <a:lnSpc>
                <a:spcPct val="130000"/>
              </a:lnSpc>
              <a:spcBef>
                <a:spcPts val="600"/>
              </a:spcBef>
            </a:pPr>
            <a:r>
              <a:rPr lang="tr-TR" b="1" dirty="0">
                <a:solidFill>
                  <a:srgbClr val="00B050"/>
                </a:solidFill>
              </a:rPr>
              <a:t>Tefsir: </a:t>
            </a:r>
            <a:r>
              <a:rPr lang="tr-TR" dirty="0" smtClean="0"/>
              <a:t>Kur’an </a:t>
            </a:r>
            <a:r>
              <a:rPr lang="tr-TR" dirty="0"/>
              <a:t>ayetlerinin doğru anlaşılıp yorumlanması üzerinde duran Tefsir bilimi, bazı ayetlerin açıklanmasında ve yorumlanmasında dinler tarihi verilerinden </a:t>
            </a:r>
            <a:r>
              <a:rPr lang="tr-TR" dirty="0" smtClean="0"/>
              <a:t>yararlanır.</a:t>
            </a:r>
          </a:p>
          <a:p>
            <a:pPr>
              <a:lnSpc>
                <a:spcPct val="130000"/>
              </a:lnSpc>
              <a:spcBef>
                <a:spcPts val="600"/>
              </a:spcBef>
            </a:pPr>
            <a:r>
              <a:rPr lang="tr-TR" dirty="0" smtClean="0"/>
              <a:t>Karşılaştırmalı </a:t>
            </a:r>
            <a:r>
              <a:rPr lang="tr-TR" dirty="0"/>
              <a:t>dinler tarihinin verilerine müracaat edilmesi, bu işle uğraşanlara ayetlerin izahında “</a:t>
            </a:r>
            <a:r>
              <a:rPr lang="tr-TR" b="1" dirty="0" err="1">
                <a:solidFill>
                  <a:srgbClr val="00B050"/>
                </a:solidFill>
              </a:rPr>
              <a:t>İsrailiyat</a:t>
            </a:r>
            <a:r>
              <a:rPr lang="tr-TR" dirty="0"/>
              <a:t>” olarak bilinen mitolojik hikâyeler konusunda daha dikkatli davranma imkânı verir. </a:t>
            </a:r>
          </a:p>
        </p:txBody>
      </p:sp>
    </p:spTree>
    <p:extLst>
      <p:ext uri="{BB962C8B-B14F-4D97-AF65-F5344CB8AC3E}">
        <p14:creationId xmlns:p14="http://schemas.microsoft.com/office/powerpoint/2010/main" val="326552101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p:spPr>
      </p:pic>
      <p:sp>
        <p:nvSpPr>
          <p:cNvPr id="12" name="Metin kutusu 11"/>
          <p:cNvSpPr txBox="1"/>
          <p:nvPr/>
        </p:nvSpPr>
        <p:spPr>
          <a:xfrm>
            <a:off x="1593669" y="2704684"/>
            <a:ext cx="6601097" cy="2123658"/>
          </a:xfrm>
          <a:prstGeom prst="rect">
            <a:avLst/>
          </a:prstGeom>
          <a:noFill/>
        </p:spPr>
        <p:txBody>
          <a:bodyPr wrap="square" rtlCol="0">
            <a:spAutoFit/>
          </a:bodyPr>
          <a:lstStyle/>
          <a:p>
            <a:r>
              <a:rPr lang="tr-TR" sz="4400" b="1" dirty="0" smtClean="0">
                <a:latin typeface="Adobe Caslon Pro" panose="0205050205050A020403" pitchFamily="18" charset="-94"/>
                <a:ea typeface="Adobe Myungjo Std M" panose="02020600000000000000" pitchFamily="18" charset="-128"/>
              </a:rPr>
              <a:t>DERS </a:t>
            </a:r>
            <a:r>
              <a:rPr lang="tr-TR" sz="4400" b="1" dirty="0">
                <a:latin typeface="Adobe Caslon Pro" panose="0205050205050A020403" pitchFamily="18" charset="-94"/>
                <a:ea typeface="Adobe Myungjo Std M" panose="02020600000000000000" pitchFamily="18" charset="-128"/>
              </a:rPr>
              <a:t>5</a:t>
            </a:r>
            <a:r>
              <a:rPr lang="tr-TR" sz="4400" b="1" dirty="0" smtClean="0">
                <a:latin typeface="Adobe Caslon Pro" panose="0205050205050A020403" pitchFamily="18" charset="-94"/>
                <a:ea typeface="Adobe Myungjo Std M" panose="02020600000000000000" pitchFamily="18" charset="-128"/>
              </a:rPr>
              <a:t>:</a:t>
            </a:r>
          </a:p>
          <a:p>
            <a:r>
              <a:rPr lang="tr-TR" sz="4400" b="1" dirty="0" smtClean="0">
                <a:solidFill>
                  <a:srgbClr val="C00000"/>
                </a:solidFill>
                <a:latin typeface="Adobe Caslon Pro" panose="0205050205050A020403" pitchFamily="18" charset="-94"/>
                <a:ea typeface="Adobe Myungjo Std M" panose="02020600000000000000" pitchFamily="18" charset="-128"/>
              </a:rPr>
              <a:t>ÇİN VE JAPON DİNLERİ</a:t>
            </a:r>
            <a:endParaRPr lang="tr-TR" sz="4400" b="1" dirty="0">
              <a:solidFill>
                <a:srgbClr val="C00000"/>
              </a:solidFill>
              <a:latin typeface="Adobe Caslon Pro" panose="0205050205050A020403" pitchFamily="18" charset="-94"/>
              <a:ea typeface="Adobe Myungjo Std M" panose="02020600000000000000" pitchFamily="18" charset="-128"/>
            </a:endParaRPr>
          </a:p>
        </p:txBody>
      </p:sp>
    </p:spTree>
    <p:extLst>
      <p:ext uri="{BB962C8B-B14F-4D97-AF65-F5344CB8AC3E}">
        <p14:creationId xmlns:p14="http://schemas.microsoft.com/office/powerpoint/2010/main" val="3930080353"/>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863907"/>
          </a:xfrm>
        </p:spPr>
        <p:txBody>
          <a:bodyPr/>
          <a:lstStyle/>
          <a:p>
            <a:r>
              <a:rPr lang="tr-TR" b="1" dirty="0" smtClean="0">
                <a:solidFill>
                  <a:srgbClr val="C00000"/>
                </a:solidFill>
              </a:rPr>
              <a:t>Bu derste neler öğreneceğiz?</a:t>
            </a:r>
            <a:endParaRPr lang="tr-TR" b="1" dirty="0">
              <a:solidFill>
                <a:srgbClr val="C00000"/>
              </a:solidFill>
            </a:endParaRPr>
          </a:p>
        </p:txBody>
      </p:sp>
      <p:sp>
        <p:nvSpPr>
          <p:cNvPr id="3" name="İçerik Yer Tutucusu 2"/>
          <p:cNvSpPr>
            <a:spLocks noGrp="1"/>
          </p:cNvSpPr>
          <p:nvPr>
            <p:ph idx="1"/>
          </p:nvPr>
        </p:nvSpPr>
        <p:spPr>
          <a:xfrm>
            <a:off x="838200" y="1229032"/>
            <a:ext cx="10515600" cy="4947931"/>
          </a:xfrm>
        </p:spPr>
        <p:txBody>
          <a:bodyPr/>
          <a:lstStyle/>
          <a:p>
            <a:r>
              <a:rPr lang="tr-TR" dirty="0" smtClean="0"/>
              <a:t>Bu derste; Çin ve Japon dinleri üzerinde duracağız.</a:t>
            </a:r>
          </a:p>
          <a:p>
            <a:r>
              <a:rPr lang="tr-TR" dirty="0" smtClean="0"/>
              <a:t>Bu çerçevede </a:t>
            </a:r>
            <a:r>
              <a:rPr lang="tr-TR" dirty="0" err="1" smtClean="0"/>
              <a:t>Konfüçyanizm</a:t>
            </a:r>
            <a:r>
              <a:rPr lang="tr-TR" dirty="0" smtClean="0"/>
              <a:t>, Taoizm ve Şintoizm’i inceleyeceğiz.</a:t>
            </a:r>
          </a:p>
          <a:p>
            <a:r>
              <a:rPr lang="tr-TR" dirty="0" smtClean="0"/>
              <a:t>Daha sonra diğer dinler başlığı altında </a:t>
            </a:r>
            <a:r>
              <a:rPr lang="tr-TR" dirty="0" err="1" smtClean="0"/>
              <a:t>Zerdüştlük’e</a:t>
            </a:r>
            <a:r>
              <a:rPr lang="tr-TR" dirty="0" smtClean="0"/>
              <a:t> değineceğiz. Kabile dinleri ve eski Türk inanışlarından da söz edeceğiz.</a:t>
            </a:r>
          </a:p>
          <a:p>
            <a:r>
              <a:rPr lang="tr-TR" dirty="0" smtClean="0"/>
              <a:t>Dersimizin sonunda, konuyla ilgili örnek soruları birlikte çözümleyeceğiz.</a:t>
            </a:r>
            <a:endParaRPr lang="tr-TR" dirty="0"/>
          </a:p>
          <a:p>
            <a:endParaRPr lang="tr-TR" dirty="0"/>
          </a:p>
        </p:txBody>
      </p:sp>
    </p:spTree>
    <p:extLst>
      <p:ext uri="{BB962C8B-B14F-4D97-AF65-F5344CB8AC3E}">
        <p14:creationId xmlns:p14="http://schemas.microsoft.com/office/powerpoint/2010/main" val="203553239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a:xfrm>
            <a:off x="838200" y="365126"/>
            <a:ext cx="10515600" cy="785248"/>
          </a:xfrm>
        </p:spPr>
        <p:txBody>
          <a:bodyPr/>
          <a:lstStyle/>
          <a:p>
            <a:r>
              <a:rPr lang="tr-TR" b="1" dirty="0" smtClean="0">
                <a:solidFill>
                  <a:srgbClr val="C00000"/>
                </a:solidFill>
              </a:rPr>
              <a:t>Çin ve Japon Dinleri</a:t>
            </a:r>
            <a:endParaRPr lang="tr-TR" b="1" dirty="0">
              <a:solidFill>
                <a:srgbClr val="C00000"/>
              </a:solidFill>
            </a:endParaRPr>
          </a:p>
        </p:txBody>
      </p:sp>
      <p:sp>
        <p:nvSpPr>
          <p:cNvPr id="4" name="İçerik Yer Tutucusu 3"/>
          <p:cNvSpPr>
            <a:spLocks noGrp="1"/>
          </p:cNvSpPr>
          <p:nvPr>
            <p:ph idx="1"/>
          </p:nvPr>
        </p:nvSpPr>
        <p:spPr>
          <a:xfrm>
            <a:off x="838200" y="1288026"/>
            <a:ext cx="10515600" cy="4888937"/>
          </a:xfrm>
        </p:spPr>
        <p:txBody>
          <a:bodyPr>
            <a:normAutofit/>
          </a:bodyPr>
          <a:lstStyle/>
          <a:p>
            <a:pPr>
              <a:lnSpc>
                <a:spcPct val="130000"/>
              </a:lnSpc>
              <a:spcBef>
                <a:spcPts val="600"/>
              </a:spcBef>
            </a:pPr>
            <a:r>
              <a:rPr lang="tr-TR" b="1" dirty="0" err="1">
                <a:solidFill>
                  <a:srgbClr val="00B050"/>
                </a:solidFill>
              </a:rPr>
              <a:t>Konfüçyanizm</a:t>
            </a:r>
            <a:r>
              <a:rPr lang="tr-TR" b="1" dirty="0">
                <a:solidFill>
                  <a:srgbClr val="00B050"/>
                </a:solidFill>
              </a:rPr>
              <a:t>: </a:t>
            </a:r>
            <a:r>
              <a:rPr lang="tr-TR" dirty="0"/>
              <a:t>Çin dinlerinden olan </a:t>
            </a:r>
            <a:r>
              <a:rPr lang="tr-TR" dirty="0" err="1"/>
              <a:t>Konfüçyanizm</a:t>
            </a:r>
            <a:r>
              <a:rPr lang="tr-TR" dirty="0"/>
              <a:t>, Konfüçyüs’ün (Kung Fu-</a:t>
            </a:r>
            <a:r>
              <a:rPr lang="tr-TR" dirty="0" err="1"/>
              <a:t>Tzu</a:t>
            </a:r>
            <a:r>
              <a:rPr lang="tr-TR" dirty="0"/>
              <a:t>, MÖ </a:t>
            </a:r>
            <a:r>
              <a:rPr lang="tr-TR" dirty="0" smtClean="0"/>
              <a:t>551-478</a:t>
            </a:r>
            <a:r>
              <a:rPr lang="tr-TR" dirty="0"/>
              <a:t>) öğretileri etrafında oluşmuş bir dini/felsefi </a:t>
            </a:r>
            <a:r>
              <a:rPr lang="tr-TR" dirty="0" smtClean="0"/>
              <a:t>sistemdir.</a:t>
            </a:r>
          </a:p>
          <a:p>
            <a:pPr>
              <a:lnSpc>
                <a:spcPct val="130000"/>
              </a:lnSpc>
              <a:spcBef>
                <a:spcPts val="600"/>
              </a:spcBef>
            </a:pPr>
            <a:r>
              <a:rPr lang="tr-TR" dirty="0" smtClean="0"/>
              <a:t>Bu </a:t>
            </a:r>
            <a:r>
              <a:rPr lang="tr-TR" dirty="0"/>
              <a:t>dinin temelinde insan fıtratının iyi olduğuna inanma ve bu fıtrata uygun hareket etme düşüncesi </a:t>
            </a:r>
            <a:r>
              <a:rPr lang="tr-TR" dirty="0" smtClean="0"/>
              <a:t>yatar.</a:t>
            </a:r>
          </a:p>
          <a:p>
            <a:pPr>
              <a:lnSpc>
                <a:spcPct val="130000"/>
              </a:lnSpc>
              <a:spcBef>
                <a:spcPts val="600"/>
              </a:spcBef>
            </a:pPr>
            <a:r>
              <a:rPr lang="tr-TR" dirty="0" smtClean="0"/>
              <a:t>Geçmişlerin </a:t>
            </a:r>
            <a:r>
              <a:rPr lang="tr-TR" dirty="0"/>
              <a:t>hikmetini yorumlama metoduna dayanan </a:t>
            </a:r>
            <a:r>
              <a:rPr lang="tr-TR" dirty="0" err="1"/>
              <a:t>Konfüçyanizm</a:t>
            </a:r>
            <a:r>
              <a:rPr lang="tr-TR" dirty="0"/>
              <a:t>, 1912 yılına kadar Çin’in resmî devlet dini </a:t>
            </a:r>
            <a:r>
              <a:rPr lang="tr-TR" dirty="0" smtClean="0"/>
              <a:t>olmuştur.</a:t>
            </a:r>
            <a:endParaRPr lang="tr-TR" b="1" dirty="0">
              <a:solidFill>
                <a:srgbClr val="00B050"/>
              </a:solidFill>
            </a:endParaRPr>
          </a:p>
        </p:txBody>
      </p:sp>
    </p:spTree>
    <p:extLst>
      <p:ext uri="{BB962C8B-B14F-4D97-AF65-F5344CB8AC3E}">
        <p14:creationId xmlns:p14="http://schemas.microsoft.com/office/powerpoint/2010/main" val="1628865175"/>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a:xfrm>
            <a:off x="838200" y="365125"/>
            <a:ext cx="10515600" cy="785249"/>
          </a:xfrm>
        </p:spPr>
        <p:txBody>
          <a:bodyPr/>
          <a:lstStyle/>
          <a:p>
            <a:r>
              <a:rPr lang="tr-TR" b="1" dirty="0" err="1" smtClean="0">
                <a:solidFill>
                  <a:srgbClr val="C00000"/>
                </a:solidFill>
              </a:rPr>
              <a:t>Konfüçyanizm</a:t>
            </a:r>
            <a:endParaRPr lang="tr-TR" b="1" dirty="0">
              <a:solidFill>
                <a:srgbClr val="00B050"/>
              </a:solidFill>
            </a:endParaRPr>
          </a:p>
        </p:txBody>
      </p:sp>
      <p:sp>
        <p:nvSpPr>
          <p:cNvPr id="4" name="İçerik Yer Tutucusu 3"/>
          <p:cNvSpPr>
            <a:spLocks noGrp="1"/>
          </p:cNvSpPr>
          <p:nvPr>
            <p:ph idx="1"/>
          </p:nvPr>
        </p:nvSpPr>
        <p:spPr>
          <a:xfrm>
            <a:off x="838200" y="1229032"/>
            <a:ext cx="10515600" cy="4947931"/>
          </a:xfrm>
        </p:spPr>
        <p:txBody>
          <a:bodyPr/>
          <a:lstStyle/>
          <a:p>
            <a:pPr>
              <a:lnSpc>
                <a:spcPct val="130000"/>
              </a:lnSpc>
              <a:spcBef>
                <a:spcPts val="600"/>
              </a:spcBef>
            </a:pPr>
            <a:r>
              <a:rPr lang="tr-TR" b="1" dirty="0">
                <a:solidFill>
                  <a:srgbClr val="00B050"/>
                </a:solidFill>
              </a:rPr>
              <a:t>Temel özellikleri </a:t>
            </a:r>
            <a:r>
              <a:rPr lang="tr-TR" b="1" dirty="0" smtClean="0">
                <a:solidFill>
                  <a:srgbClr val="00B050"/>
                </a:solidFill>
              </a:rPr>
              <a:t>şunlardır:</a:t>
            </a:r>
          </a:p>
          <a:p>
            <a:pPr>
              <a:lnSpc>
                <a:spcPct val="130000"/>
              </a:lnSpc>
              <a:spcBef>
                <a:spcPts val="600"/>
              </a:spcBef>
            </a:pPr>
            <a:r>
              <a:rPr lang="tr-TR" dirty="0" smtClean="0"/>
              <a:t>a</a:t>
            </a:r>
            <a:r>
              <a:rPr lang="tr-TR" dirty="0"/>
              <a:t>. Güçlü bir aile ve akrabalık bağı, sosyal düzen ve sağlam bir toplumun inşası için oldukça </a:t>
            </a:r>
            <a:r>
              <a:rPr lang="tr-TR" dirty="0" smtClean="0"/>
              <a:t>önemlidir.</a:t>
            </a:r>
          </a:p>
          <a:p>
            <a:pPr>
              <a:lnSpc>
                <a:spcPct val="130000"/>
              </a:lnSpc>
              <a:spcBef>
                <a:spcPts val="600"/>
              </a:spcBef>
            </a:pPr>
            <a:r>
              <a:rPr lang="tr-TR" dirty="0" smtClean="0"/>
              <a:t>b</a:t>
            </a:r>
            <a:r>
              <a:rPr lang="tr-TR" dirty="0"/>
              <a:t>. İdarecilerden halka kadar herkesin uyması geren bir ahlak sistemi vardır. Bunun amacı siyasi bir terbiye ile milleti huzura </a:t>
            </a:r>
            <a:r>
              <a:rPr lang="tr-TR" dirty="0" smtClean="0"/>
              <a:t>kavuşturmaktır.</a:t>
            </a:r>
          </a:p>
          <a:p>
            <a:pPr>
              <a:lnSpc>
                <a:spcPct val="130000"/>
              </a:lnSpc>
              <a:spcBef>
                <a:spcPts val="600"/>
              </a:spcBef>
            </a:pPr>
            <a:r>
              <a:rPr lang="tr-TR" dirty="0" smtClean="0"/>
              <a:t>c</a:t>
            </a:r>
            <a:r>
              <a:rPr lang="tr-TR" dirty="0"/>
              <a:t>. Rahat bir hayat sürebilmek için hayatın her safhasında orta yol takip edilmeli, </a:t>
            </a:r>
            <a:r>
              <a:rPr lang="tr-TR" dirty="0" smtClean="0"/>
              <a:t>aşırılıklardan </a:t>
            </a:r>
            <a:r>
              <a:rPr lang="tr-TR" dirty="0"/>
              <a:t>kaçınılmalı, iyiliğe iyilik, kötülüğe de adaletle karşılık </a:t>
            </a:r>
            <a:r>
              <a:rPr lang="tr-TR" dirty="0" smtClean="0"/>
              <a:t>verilmelidir.</a:t>
            </a:r>
            <a:endParaRPr lang="tr-TR" b="1" dirty="0">
              <a:solidFill>
                <a:srgbClr val="00B050"/>
              </a:solidFill>
            </a:endParaRPr>
          </a:p>
        </p:txBody>
      </p:sp>
    </p:spTree>
    <p:extLst>
      <p:ext uri="{BB962C8B-B14F-4D97-AF65-F5344CB8AC3E}">
        <p14:creationId xmlns:p14="http://schemas.microsoft.com/office/powerpoint/2010/main" val="326784084"/>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7"/>
            <a:ext cx="10515600" cy="854074"/>
          </a:xfrm>
        </p:spPr>
        <p:txBody>
          <a:bodyPr/>
          <a:lstStyle/>
          <a:p>
            <a:r>
              <a:rPr lang="tr-TR" b="1" dirty="0" err="1" smtClean="0">
                <a:solidFill>
                  <a:srgbClr val="C00000"/>
                </a:solidFill>
              </a:rPr>
              <a:t>Konfüçyanizm</a:t>
            </a:r>
            <a:endParaRPr lang="tr-TR" dirty="0"/>
          </a:p>
        </p:txBody>
      </p:sp>
      <p:sp>
        <p:nvSpPr>
          <p:cNvPr id="3" name="İçerik Yer Tutucusu 2"/>
          <p:cNvSpPr>
            <a:spLocks noGrp="1"/>
          </p:cNvSpPr>
          <p:nvPr>
            <p:ph idx="1"/>
          </p:nvPr>
        </p:nvSpPr>
        <p:spPr>
          <a:xfrm>
            <a:off x="838200" y="1415845"/>
            <a:ext cx="10515600" cy="4761118"/>
          </a:xfrm>
        </p:spPr>
        <p:txBody>
          <a:bodyPr>
            <a:normAutofit/>
          </a:bodyPr>
          <a:lstStyle/>
          <a:p>
            <a:pPr>
              <a:lnSpc>
                <a:spcPct val="130000"/>
              </a:lnSpc>
              <a:spcBef>
                <a:spcPts val="600"/>
              </a:spcBef>
            </a:pPr>
            <a:r>
              <a:rPr lang="tr-TR" dirty="0"/>
              <a:t>d. Çıkarcılık hastalığının yok edilmesi adaletin tesis edilmesiyle </a:t>
            </a:r>
            <a:r>
              <a:rPr lang="tr-TR" dirty="0" smtClean="0"/>
              <a:t>mümkündür.</a:t>
            </a:r>
          </a:p>
          <a:p>
            <a:pPr>
              <a:lnSpc>
                <a:spcPct val="130000"/>
              </a:lnSpc>
              <a:spcBef>
                <a:spcPts val="600"/>
              </a:spcBef>
            </a:pPr>
            <a:r>
              <a:rPr lang="tr-TR" dirty="0" smtClean="0"/>
              <a:t>e</a:t>
            </a:r>
            <a:r>
              <a:rPr lang="tr-TR" dirty="0"/>
              <a:t>. Yöneticiler zülüm, baskı, gaddarlık ve yersiz davranma gibi kötü hasletlerden uzak durup </a:t>
            </a:r>
            <a:r>
              <a:rPr lang="tr-TR" b="1" dirty="0">
                <a:solidFill>
                  <a:srgbClr val="00B050"/>
                </a:solidFill>
              </a:rPr>
              <a:t>şu beş üstün değere </a:t>
            </a:r>
            <a:r>
              <a:rPr lang="tr-TR" b="1" dirty="0" smtClean="0">
                <a:solidFill>
                  <a:srgbClr val="00B050"/>
                </a:solidFill>
              </a:rPr>
              <a:t>sahip </a:t>
            </a:r>
            <a:r>
              <a:rPr lang="tr-TR" b="1" dirty="0">
                <a:solidFill>
                  <a:srgbClr val="00B050"/>
                </a:solidFill>
              </a:rPr>
              <a:t>olmalıdır</a:t>
            </a:r>
            <a:r>
              <a:rPr lang="tr-TR" dirty="0" smtClean="0"/>
              <a:t>:</a:t>
            </a:r>
          </a:p>
        </p:txBody>
      </p:sp>
    </p:spTree>
    <p:extLst>
      <p:ext uri="{BB962C8B-B14F-4D97-AF65-F5344CB8AC3E}">
        <p14:creationId xmlns:p14="http://schemas.microsoft.com/office/powerpoint/2010/main" val="393416891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001559"/>
          </a:xfrm>
        </p:spPr>
        <p:txBody>
          <a:bodyPr/>
          <a:lstStyle/>
          <a:p>
            <a:r>
              <a:rPr lang="tr-TR" b="1" dirty="0" err="1" smtClean="0">
                <a:solidFill>
                  <a:srgbClr val="C00000"/>
                </a:solidFill>
              </a:rPr>
              <a:t>Konfüçyanizm</a:t>
            </a:r>
            <a:endParaRPr lang="tr-TR" b="1" dirty="0">
              <a:solidFill>
                <a:srgbClr val="00B050"/>
              </a:solidFill>
            </a:endParaRPr>
          </a:p>
        </p:txBody>
      </p:sp>
      <p:sp>
        <p:nvSpPr>
          <p:cNvPr id="3" name="İçerik Yer Tutucusu 2"/>
          <p:cNvSpPr>
            <a:spLocks noGrp="1"/>
          </p:cNvSpPr>
          <p:nvPr>
            <p:ph idx="1"/>
          </p:nvPr>
        </p:nvSpPr>
        <p:spPr>
          <a:xfrm>
            <a:off x="838200" y="1366684"/>
            <a:ext cx="10515600" cy="5014451"/>
          </a:xfrm>
        </p:spPr>
        <p:txBody>
          <a:bodyPr/>
          <a:lstStyle/>
          <a:p>
            <a:pPr marL="514350" indent="-514350">
              <a:lnSpc>
                <a:spcPct val="130000"/>
              </a:lnSpc>
              <a:spcBef>
                <a:spcPts val="600"/>
              </a:spcBef>
              <a:buFont typeface="+mj-lt"/>
              <a:buAutoNum type="arabicPeriod"/>
            </a:pPr>
            <a:r>
              <a:rPr lang="tr-TR" dirty="0" smtClean="0"/>
              <a:t>İsrafa </a:t>
            </a:r>
            <a:r>
              <a:rPr lang="tr-TR" dirty="0"/>
              <a:t>kaçmadan faydalı </a:t>
            </a:r>
            <a:r>
              <a:rPr lang="tr-TR" dirty="0" smtClean="0"/>
              <a:t>olmak</a:t>
            </a:r>
          </a:p>
          <a:p>
            <a:pPr marL="514350" indent="-514350">
              <a:lnSpc>
                <a:spcPct val="130000"/>
              </a:lnSpc>
              <a:spcBef>
                <a:spcPts val="600"/>
              </a:spcBef>
              <a:buFont typeface="+mj-lt"/>
              <a:buAutoNum type="arabicPeriod"/>
            </a:pPr>
            <a:r>
              <a:rPr lang="tr-TR" dirty="0" smtClean="0"/>
              <a:t>Açgözlülük </a:t>
            </a:r>
            <a:r>
              <a:rPr lang="tr-TR" dirty="0"/>
              <a:t>etmeden dilediklerini </a:t>
            </a:r>
            <a:r>
              <a:rPr lang="tr-TR" dirty="0" smtClean="0"/>
              <a:t>yapmak</a:t>
            </a:r>
          </a:p>
          <a:p>
            <a:pPr marL="514350" indent="-514350">
              <a:lnSpc>
                <a:spcPct val="130000"/>
              </a:lnSpc>
              <a:spcBef>
                <a:spcPts val="600"/>
              </a:spcBef>
              <a:buFont typeface="+mj-lt"/>
              <a:buAutoNum type="arabicPeriod"/>
            </a:pPr>
            <a:r>
              <a:rPr lang="tr-TR" dirty="0" smtClean="0"/>
              <a:t>Gurura </a:t>
            </a:r>
            <a:r>
              <a:rPr lang="tr-TR" dirty="0"/>
              <a:t>kapılmadan itibar </a:t>
            </a:r>
            <a:r>
              <a:rPr lang="tr-TR" dirty="0" smtClean="0"/>
              <a:t>kazanmak</a:t>
            </a:r>
          </a:p>
          <a:p>
            <a:pPr marL="514350" indent="-514350">
              <a:lnSpc>
                <a:spcPct val="130000"/>
              </a:lnSpc>
              <a:spcBef>
                <a:spcPts val="600"/>
              </a:spcBef>
              <a:buFont typeface="+mj-lt"/>
              <a:buAutoNum type="arabicPeriod"/>
            </a:pPr>
            <a:r>
              <a:rPr lang="tr-TR" dirty="0" smtClean="0"/>
              <a:t>Korkutmadan </a:t>
            </a:r>
            <a:r>
              <a:rPr lang="tr-TR" dirty="0"/>
              <a:t>toplum nezdinde değer ve üstünlük elde </a:t>
            </a:r>
            <a:r>
              <a:rPr lang="tr-TR" dirty="0" smtClean="0"/>
              <a:t>etmek</a:t>
            </a:r>
          </a:p>
          <a:p>
            <a:pPr marL="514350" indent="-514350">
              <a:lnSpc>
                <a:spcPct val="130000"/>
              </a:lnSpc>
              <a:spcBef>
                <a:spcPts val="600"/>
              </a:spcBef>
              <a:buFont typeface="+mj-lt"/>
              <a:buAutoNum type="arabicPeriod"/>
            </a:pPr>
            <a:r>
              <a:rPr lang="tr-TR" dirty="0" smtClean="0"/>
              <a:t>Halka </a:t>
            </a:r>
            <a:r>
              <a:rPr lang="tr-TR" dirty="0"/>
              <a:t>pişmanlık duymayacağı görevler </a:t>
            </a:r>
            <a:r>
              <a:rPr lang="tr-TR" dirty="0" smtClean="0"/>
              <a:t>vermek.</a:t>
            </a:r>
            <a:endParaRPr lang="tr-TR" dirty="0"/>
          </a:p>
          <a:p>
            <a:pPr>
              <a:lnSpc>
                <a:spcPct val="130000"/>
              </a:lnSpc>
              <a:spcBef>
                <a:spcPts val="600"/>
              </a:spcBef>
            </a:pPr>
            <a:endParaRPr lang="tr-TR" b="1" dirty="0">
              <a:solidFill>
                <a:srgbClr val="00B050"/>
              </a:solidFill>
            </a:endParaRPr>
          </a:p>
        </p:txBody>
      </p:sp>
    </p:spTree>
    <p:extLst>
      <p:ext uri="{BB962C8B-B14F-4D97-AF65-F5344CB8AC3E}">
        <p14:creationId xmlns:p14="http://schemas.microsoft.com/office/powerpoint/2010/main" val="70219761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736088"/>
          </a:xfrm>
        </p:spPr>
        <p:txBody>
          <a:bodyPr/>
          <a:lstStyle/>
          <a:p>
            <a:r>
              <a:rPr lang="tr-TR" b="1" dirty="0" smtClean="0">
                <a:solidFill>
                  <a:srgbClr val="C00000"/>
                </a:solidFill>
              </a:rPr>
              <a:t>Taoizm</a:t>
            </a:r>
            <a:endParaRPr lang="tr-TR" b="1" dirty="0">
              <a:solidFill>
                <a:srgbClr val="00B050"/>
              </a:solidFill>
            </a:endParaRPr>
          </a:p>
        </p:txBody>
      </p:sp>
      <p:sp>
        <p:nvSpPr>
          <p:cNvPr id="3" name="İçerik Yer Tutucusu 2"/>
          <p:cNvSpPr>
            <a:spLocks noGrp="1"/>
          </p:cNvSpPr>
          <p:nvPr>
            <p:ph idx="1"/>
          </p:nvPr>
        </p:nvSpPr>
        <p:spPr>
          <a:xfrm>
            <a:off x="838200" y="1209368"/>
            <a:ext cx="10515600" cy="4967595"/>
          </a:xfrm>
        </p:spPr>
        <p:txBody>
          <a:bodyPr>
            <a:normAutofit/>
          </a:bodyPr>
          <a:lstStyle/>
          <a:p>
            <a:pPr>
              <a:lnSpc>
                <a:spcPct val="130000"/>
              </a:lnSpc>
              <a:spcBef>
                <a:spcPts val="600"/>
              </a:spcBef>
            </a:pPr>
            <a:r>
              <a:rPr lang="tr-TR" dirty="0"/>
              <a:t>Çin’in en eski dinlerinden olan Taoizm, Konfüçyüs ile aynı yüzyılda yaşamış olan Lao-</a:t>
            </a:r>
            <a:r>
              <a:rPr lang="tr-TR" dirty="0" err="1"/>
              <a:t>Tzu</a:t>
            </a:r>
            <a:r>
              <a:rPr lang="tr-TR" dirty="0"/>
              <a:t> tarafından kurulmuştur. O, temel düşüncelerini “</a:t>
            </a:r>
            <a:r>
              <a:rPr lang="tr-TR" b="1" dirty="0">
                <a:solidFill>
                  <a:srgbClr val="00B050"/>
                </a:solidFill>
              </a:rPr>
              <a:t>Tao Te </a:t>
            </a:r>
            <a:r>
              <a:rPr lang="tr-TR" b="1" dirty="0" err="1">
                <a:solidFill>
                  <a:srgbClr val="00B050"/>
                </a:solidFill>
              </a:rPr>
              <a:t>King</a:t>
            </a:r>
            <a:r>
              <a:rPr lang="tr-TR" dirty="0"/>
              <a:t>” (Hikmete Götüren Kitap) adlı metinde toplamıştır. Taoizm’de yol, kanun, kural anlamlarına gelen “Tao”, yaratıcı prensibe verilen </a:t>
            </a:r>
            <a:r>
              <a:rPr lang="tr-TR" dirty="0" smtClean="0"/>
              <a:t>addır.</a:t>
            </a:r>
          </a:p>
          <a:p>
            <a:pPr>
              <a:lnSpc>
                <a:spcPct val="130000"/>
              </a:lnSpc>
              <a:spcBef>
                <a:spcPts val="600"/>
              </a:spcBef>
            </a:pPr>
            <a:r>
              <a:rPr lang="tr-TR" dirty="0" smtClean="0"/>
              <a:t>Bu </a:t>
            </a:r>
            <a:r>
              <a:rPr lang="tr-TR" dirty="0"/>
              <a:t>dinde açık bir cennet ve cehennem tasavvuru görülmese </a:t>
            </a:r>
            <a:r>
              <a:rPr lang="tr-TR" dirty="0" smtClean="0"/>
              <a:t>de, </a:t>
            </a:r>
            <a:r>
              <a:rPr lang="tr-TR" dirty="0"/>
              <a:t>ruhun ölümsüz olduğuna ve dünyada iyi bir hayat sürenin ölümden sonra Tao’yla beraber olacağına inanılır. </a:t>
            </a:r>
            <a:endParaRPr lang="tr-TR" dirty="0" smtClean="0"/>
          </a:p>
        </p:txBody>
      </p:sp>
    </p:spTree>
    <p:extLst>
      <p:ext uri="{BB962C8B-B14F-4D97-AF65-F5344CB8AC3E}">
        <p14:creationId xmlns:p14="http://schemas.microsoft.com/office/powerpoint/2010/main" val="139953083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34409"/>
          </a:xfrm>
        </p:spPr>
        <p:txBody>
          <a:bodyPr/>
          <a:lstStyle/>
          <a:p>
            <a:r>
              <a:rPr lang="tr-TR" b="1" dirty="0" smtClean="0">
                <a:solidFill>
                  <a:srgbClr val="C00000"/>
                </a:solidFill>
              </a:rPr>
              <a:t>Taoizm</a:t>
            </a:r>
            <a:endParaRPr lang="tr-TR" b="1" dirty="0">
              <a:solidFill>
                <a:srgbClr val="C00000"/>
              </a:solidFill>
            </a:endParaRPr>
          </a:p>
        </p:txBody>
      </p:sp>
      <p:sp>
        <p:nvSpPr>
          <p:cNvPr id="3" name="İçerik Yer Tutucusu 2"/>
          <p:cNvSpPr>
            <a:spLocks noGrp="1"/>
          </p:cNvSpPr>
          <p:nvPr>
            <p:ph idx="1"/>
          </p:nvPr>
        </p:nvSpPr>
        <p:spPr>
          <a:xfrm>
            <a:off x="838200" y="1199536"/>
            <a:ext cx="10515600" cy="4977428"/>
          </a:xfrm>
        </p:spPr>
        <p:txBody>
          <a:bodyPr>
            <a:normAutofit/>
          </a:bodyPr>
          <a:lstStyle/>
          <a:p>
            <a:pPr>
              <a:lnSpc>
                <a:spcPct val="130000"/>
              </a:lnSpc>
              <a:spcBef>
                <a:spcPts val="600"/>
              </a:spcBef>
            </a:pPr>
            <a:r>
              <a:rPr lang="tr-TR" dirty="0" smtClean="0"/>
              <a:t>Bireyler </a:t>
            </a:r>
            <a:r>
              <a:rPr lang="tr-TR" dirty="0"/>
              <a:t>ve toplumlar arasında sağlıklı ilişkilerin kurulabilmesi için ahlaki prensiplere uyulması gerekir. Her birey Tao’nun kanunlarına </a:t>
            </a:r>
            <a:r>
              <a:rPr lang="tr-TR" dirty="0" smtClean="0"/>
              <a:t>uymalıdır.</a:t>
            </a:r>
          </a:p>
          <a:p>
            <a:pPr>
              <a:lnSpc>
                <a:spcPct val="130000"/>
              </a:lnSpc>
              <a:spcBef>
                <a:spcPts val="600"/>
              </a:spcBef>
            </a:pPr>
            <a:r>
              <a:rPr lang="tr-TR" b="1" dirty="0" smtClean="0">
                <a:solidFill>
                  <a:srgbClr val="00B050"/>
                </a:solidFill>
              </a:rPr>
              <a:t>Örnek </a:t>
            </a:r>
            <a:r>
              <a:rPr lang="tr-TR" b="1" dirty="0">
                <a:solidFill>
                  <a:srgbClr val="00B050"/>
                </a:solidFill>
              </a:rPr>
              <a:t>insan</a:t>
            </a:r>
            <a:r>
              <a:rPr lang="tr-TR" dirty="0"/>
              <a:t>; merhametli, dürüst, sadık ve mütevazı olandır. Nefsini bilen kendine hâkim olur. Başkalarına karşı zafer kazanan kuvvetli, kendi nefsine hâkim olan kudretlidir.</a:t>
            </a:r>
          </a:p>
        </p:txBody>
      </p:sp>
    </p:spTree>
    <p:extLst>
      <p:ext uri="{BB962C8B-B14F-4D97-AF65-F5344CB8AC3E}">
        <p14:creationId xmlns:p14="http://schemas.microsoft.com/office/powerpoint/2010/main" val="114708334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755751"/>
          </a:xfrm>
        </p:spPr>
        <p:txBody>
          <a:bodyPr/>
          <a:lstStyle/>
          <a:p>
            <a:r>
              <a:rPr lang="tr-TR" b="1" dirty="0" smtClean="0">
                <a:solidFill>
                  <a:srgbClr val="C00000"/>
                </a:solidFill>
              </a:rPr>
              <a:t>Şintoizm</a:t>
            </a:r>
            <a:endParaRPr lang="tr-TR" dirty="0">
              <a:solidFill>
                <a:srgbClr val="C00000"/>
              </a:solidFill>
            </a:endParaRPr>
          </a:p>
        </p:txBody>
      </p:sp>
      <p:sp>
        <p:nvSpPr>
          <p:cNvPr id="3" name="İçerik Yer Tutucusu 2"/>
          <p:cNvSpPr>
            <a:spLocks noGrp="1"/>
          </p:cNvSpPr>
          <p:nvPr>
            <p:ph idx="1"/>
          </p:nvPr>
        </p:nvSpPr>
        <p:spPr>
          <a:xfrm>
            <a:off x="838200" y="1120877"/>
            <a:ext cx="10515600" cy="5056086"/>
          </a:xfrm>
        </p:spPr>
        <p:txBody>
          <a:bodyPr>
            <a:normAutofit/>
          </a:bodyPr>
          <a:lstStyle/>
          <a:p>
            <a:pPr>
              <a:lnSpc>
                <a:spcPct val="120000"/>
              </a:lnSpc>
              <a:spcBef>
                <a:spcPts val="600"/>
              </a:spcBef>
            </a:pPr>
            <a:r>
              <a:rPr lang="tr-TR" dirty="0"/>
              <a:t>Japonların milli dini olan “Şinto”, “tanrıların yolu” demektir. Kurucusu olmayan Şintoizm’de tabiat güçlerine ve ruhlara tapınma esastır. Bu bağlamda her bir şeyde ruh bulunduğuna inanılır. İnsan zihninin algılayamadığı varlıklar “</a:t>
            </a:r>
            <a:r>
              <a:rPr lang="tr-TR" b="1" dirty="0" err="1">
                <a:solidFill>
                  <a:srgbClr val="00B050"/>
                </a:solidFill>
              </a:rPr>
              <a:t>kami</a:t>
            </a:r>
            <a:r>
              <a:rPr lang="tr-TR" dirty="0"/>
              <a:t>” (üstün, yüce) kelimesiyle tanımlanır. Ölen herkes </a:t>
            </a:r>
            <a:r>
              <a:rPr lang="tr-TR" dirty="0" err="1"/>
              <a:t>kami</a:t>
            </a:r>
            <a:r>
              <a:rPr lang="tr-TR" dirty="0"/>
              <a:t> olur. Fakat her </a:t>
            </a:r>
            <a:r>
              <a:rPr lang="tr-TR" dirty="0" err="1"/>
              <a:t>kami</a:t>
            </a:r>
            <a:r>
              <a:rPr lang="tr-TR" dirty="0"/>
              <a:t>, tanrı olamaz. Şintoizm’de önemli bir konuma sahip olan </a:t>
            </a:r>
            <a:r>
              <a:rPr lang="tr-TR" dirty="0" smtClean="0"/>
              <a:t>imparatorlar </a:t>
            </a:r>
            <a:r>
              <a:rPr lang="tr-TR" dirty="0"/>
              <a:t>tanrı olarak görülür. İbadet, tapınakta ve evde yapılır. Tapınaklarda tanrıları sembolize eden nesneler bulunur. </a:t>
            </a:r>
          </a:p>
        </p:txBody>
      </p:sp>
    </p:spTree>
    <p:extLst>
      <p:ext uri="{BB962C8B-B14F-4D97-AF65-F5344CB8AC3E}">
        <p14:creationId xmlns:p14="http://schemas.microsoft.com/office/powerpoint/2010/main" val="26180961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932733"/>
          </a:xfrm>
        </p:spPr>
        <p:txBody>
          <a:bodyPr/>
          <a:lstStyle/>
          <a:p>
            <a:r>
              <a:rPr lang="tr-TR" b="1" dirty="0">
                <a:solidFill>
                  <a:srgbClr val="C00000"/>
                </a:solidFill>
              </a:rPr>
              <a:t>Şintoizm</a:t>
            </a:r>
            <a:endParaRPr lang="tr-TR" dirty="0">
              <a:solidFill>
                <a:srgbClr val="00B050"/>
              </a:solidFill>
            </a:endParaRPr>
          </a:p>
        </p:txBody>
      </p:sp>
      <p:sp>
        <p:nvSpPr>
          <p:cNvPr id="3" name="İçerik Yer Tutucusu 2"/>
          <p:cNvSpPr>
            <a:spLocks noGrp="1"/>
          </p:cNvSpPr>
          <p:nvPr>
            <p:ph idx="1"/>
          </p:nvPr>
        </p:nvSpPr>
        <p:spPr>
          <a:xfrm>
            <a:off x="838200" y="1563329"/>
            <a:ext cx="10515600" cy="4613634"/>
          </a:xfrm>
        </p:spPr>
        <p:txBody>
          <a:bodyPr>
            <a:normAutofit/>
          </a:bodyPr>
          <a:lstStyle/>
          <a:p>
            <a:pPr>
              <a:lnSpc>
                <a:spcPct val="120000"/>
              </a:lnSpc>
              <a:spcBef>
                <a:spcPts val="600"/>
              </a:spcBef>
            </a:pPr>
            <a:r>
              <a:rPr lang="tr-TR" dirty="0"/>
              <a:t>Şinto felsefesine </a:t>
            </a:r>
            <a:r>
              <a:rPr lang="tr-TR" dirty="0" smtClean="0"/>
              <a:t>göre </a:t>
            </a:r>
            <a:r>
              <a:rPr lang="tr-TR" dirty="0"/>
              <a:t>asıl olan Japon olmaktır. Nitekim Japon dilinde din ve millet eş anlamda kullanılır. Şinto öğretisini benimsemiş birisi başka dinlere de mensup olabilir. Japon halkı belli bir dini öğretiden ziyade geleneksel halk inançlarından </a:t>
            </a:r>
            <a:r>
              <a:rPr lang="tr-TR" dirty="0" smtClean="0"/>
              <a:t>etkilenmiştir.</a:t>
            </a:r>
            <a:endParaRPr lang="tr-TR" dirty="0"/>
          </a:p>
        </p:txBody>
      </p:sp>
    </p:spTree>
    <p:extLst>
      <p:ext uri="{BB962C8B-B14F-4D97-AF65-F5344CB8AC3E}">
        <p14:creationId xmlns:p14="http://schemas.microsoft.com/office/powerpoint/2010/main" val="238252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3. İslam Bilimleriyle İlişkisi</a:t>
            </a:r>
            <a:endParaRPr lang="tr-TR" dirty="0"/>
          </a:p>
        </p:txBody>
      </p:sp>
      <p:sp>
        <p:nvSpPr>
          <p:cNvPr id="3" name="İçerik Yer Tutucusu 2"/>
          <p:cNvSpPr>
            <a:spLocks noGrp="1"/>
          </p:cNvSpPr>
          <p:nvPr>
            <p:ph idx="1"/>
          </p:nvPr>
        </p:nvSpPr>
        <p:spPr>
          <a:xfrm>
            <a:off x="838200" y="1690688"/>
            <a:ext cx="10515600" cy="4486275"/>
          </a:xfrm>
        </p:spPr>
        <p:txBody>
          <a:bodyPr/>
          <a:lstStyle/>
          <a:p>
            <a:pPr>
              <a:lnSpc>
                <a:spcPct val="130000"/>
              </a:lnSpc>
              <a:spcBef>
                <a:spcPts val="600"/>
              </a:spcBef>
            </a:pPr>
            <a:r>
              <a:rPr lang="tr-TR" b="1" dirty="0">
                <a:solidFill>
                  <a:srgbClr val="00B050"/>
                </a:solidFill>
              </a:rPr>
              <a:t>Hadis: </a:t>
            </a:r>
            <a:r>
              <a:rPr lang="tr-TR" dirty="0"/>
              <a:t>Dinler tarihi verileri, özellikle eski kavimlerden, onların başına gelen olaylardan, inanç ve yaşam biçimlerinden bahseden hadislerin daha doğru anlaşılıp değerlendirilmesine imkân </a:t>
            </a:r>
            <a:r>
              <a:rPr lang="tr-TR" dirty="0" smtClean="0"/>
              <a:t>sağlar.</a:t>
            </a:r>
          </a:p>
          <a:p>
            <a:pPr>
              <a:lnSpc>
                <a:spcPct val="130000"/>
              </a:lnSpc>
              <a:spcBef>
                <a:spcPts val="600"/>
              </a:spcBef>
            </a:pPr>
            <a:r>
              <a:rPr lang="tr-TR" dirty="0" smtClean="0"/>
              <a:t>Dinler </a:t>
            </a:r>
            <a:r>
              <a:rPr lang="tr-TR" dirty="0"/>
              <a:t>tarihi çalışmalarından elde edilen veriler, </a:t>
            </a:r>
            <a:r>
              <a:rPr lang="tr-TR" dirty="0" smtClean="0"/>
              <a:t>Kur’an’ın </a:t>
            </a:r>
            <a:r>
              <a:rPr lang="tr-TR" dirty="0"/>
              <a:t>özüne ve genel olarak İslam’ın ruhuna uygun düşmeyen bazı hadislerin kaynağını tespit etmede yardımcı olur.</a:t>
            </a:r>
          </a:p>
        </p:txBody>
      </p:sp>
    </p:spTree>
    <p:extLst>
      <p:ext uri="{BB962C8B-B14F-4D97-AF65-F5344CB8AC3E}">
        <p14:creationId xmlns:p14="http://schemas.microsoft.com/office/powerpoint/2010/main" val="110505550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755751"/>
          </a:xfrm>
        </p:spPr>
        <p:txBody>
          <a:bodyPr/>
          <a:lstStyle/>
          <a:p>
            <a:r>
              <a:rPr lang="tr-TR" b="1" dirty="0" smtClean="0">
                <a:solidFill>
                  <a:srgbClr val="C00000"/>
                </a:solidFill>
              </a:rPr>
              <a:t>Diğer Dinler</a:t>
            </a:r>
            <a:endParaRPr lang="tr-TR" b="1" dirty="0">
              <a:solidFill>
                <a:srgbClr val="C00000"/>
              </a:solidFill>
            </a:endParaRPr>
          </a:p>
        </p:txBody>
      </p:sp>
      <p:sp>
        <p:nvSpPr>
          <p:cNvPr id="3" name="İçerik Yer Tutucusu 2"/>
          <p:cNvSpPr>
            <a:spLocks noGrp="1"/>
          </p:cNvSpPr>
          <p:nvPr>
            <p:ph idx="1"/>
          </p:nvPr>
        </p:nvSpPr>
        <p:spPr>
          <a:xfrm>
            <a:off x="838200" y="1307690"/>
            <a:ext cx="10515600" cy="4869273"/>
          </a:xfrm>
        </p:spPr>
        <p:txBody>
          <a:bodyPr>
            <a:normAutofit/>
          </a:bodyPr>
          <a:lstStyle/>
          <a:p>
            <a:pPr>
              <a:lnSpc>
                <a:spcPct val="130000"/>
              </a:lnSpc>
            </a:pPr>
            <a:r>
              <a:rPr lang="tr-TR" b="1" dirty="0">
                <a:solidFill>
                  <a:srgbClr val="00B050"/>
                </a:solidFill>
              </a:rPr>
              <a:t>Zerdüştlük: </a:t>
            </a:r>
            <a:r>
              <a:rPr lang="tr-TR" dirty="0"/>
              <a:t>Zerdüşt’ün kurduğu Zerdüştlük, M.Ö. 6. yüzyılda İran’da ortaya çıkmıştır. Tek tanrılı din olan Zerdüştlükte yüce tanrı </a:t>
            </a:r>
            <a:r>
              <a:rPr lang="tr-TR" b="1" dirty="0" err="1">
                <a:solidFill>
                  <a:srgbClr val="00B050"/>
                </a:solidFill>
              </a:rPr>
              <a:t>Ahura</a:t>
            </a:r>
            <a:r>
              <a:rPr lang="tr-TR" dirty="0"/>
              <a:t> </a:t>
            </a:r>
            <a:r>
              <a:rPr lang="tr-TR" b="1" dirty="0" err="1">
                <a:solidFill>
                  <a:srgbClr val="00B050"/>
                </a:solidFill>
              </a:rPr>
              <a:t>Mazdah</a:t>
            </a:r>
            <a:r>
              <a:rPr lang="tr-TR" dirty="0" err="1"/>
              <a:t>’ya</a:t>
            </a:r>
            <a:r>
              <a:rPr lang="tr-TR" dirty="0"/>
              <a:t> ibadet, </a:t>
            </a:r>
            <a:r>
              <a:rPr lang="tr-TR" dirty="0" err="1"/>
              <a:t>feriştehlere</a:t>
            </a:r>
            <a:r>
              <a:rPr lang="tr-TR" dirty="0"/>
              <a:t> (melekler) hürmet ve kötü güçlere karşı lanet esastır. Âlemde mücadele halinde olan ve iyilik ile kötülüğü temsil eden iki ruh vardır. İnsanoğlunun bunlardan birini seçmesi kaderini belirler. </a:t>
            </a:r>
            <a:endParaRPr lang="tr-TR" dirty="0" smtClean="0"/>
          </a:p>
        </p:txBody>
      </p:sp>
    </p:spTree>
    <p:extLst>
      <p:ext uri="{BB962C8B-B14F-4D97-AF65-F5344CB8AC3E}">
        <p14:creationId xmlns:p14="http://schemas.microsoft.com/office/powerpoint/2010/main" val="194239287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04914"/>
          </a:xfrm>
        </p:spPr>
        <p:txBody>
          <a:bodyPr/>
          <a:lstStyle/>
          <a:p>
            <a:r>
              <a:rPr lang="tr-TR" b="1" dirty="0" smtClean="0">
                <a:solidFill>
                  <a:srgbClr val="C00000"/>
                </a:solidFill>
              </a:rPr>
              <a:t>Zerdüştlük</a:t>
            </a:r>
            <a:endParaRPr lang="tr-TR" dirty="0"/>
          </a:p>
        </p:txBody>
      </p:sp>
      <p:sp>
        <p:nvSpPr>
          <p:cNvPr id="3" name="İçerik Yer Tutucusu 2"/>
          <p:cNvSpPr>
            <a:spLocks noGrp="1"/>
          </p:cNvSpPr>
          <p:nvPr>
            <p:ph idx="1"/>
          </p:nvPr>
        </p:nvSpPr>
        <p:spPr>
          <a:xfrm>
            <a:off x="838200" y="1248698"/>
            <a:ext cx="10515600" cy="4928266"/>
          </a:xfrm>
        </p:spPr>
        <p:txBody>
          <a:bodyPr>
            <a:normAutofit/>
          </a:bodyPr>
          <a:lstStyle/>
          <a:p>
            <a:pPr>
              <a:lnSpc>
                <a:spcPct val="130000"/>
              </a:lnSpc>
            </a:pPr>
            <a:r>
              <a:rPr lang="tr-TR" dirty="0"/>
              <a:t>İlk zamanlar </a:t>
            </a:r>
            <a:r>
              <a:rPr lang="tr-TR" dirty="0" err="1"/>
              <a:t>Ahura</a:t>
            </a:r>
            <a:r>
              <a:rPr lang="tr-TR" dirty="0"/>
              <a:t> </a:t>
            </a:r>
            <a:r>
              <a:rPr lang="tr-TR" dirty="0" err="1"/>
              <a:t>Mazdah</a:t>
            </a:r>
            <a:r>
              <a:rPr lang="tr-TR" dirty="0"/>
              <a:t> manevi bir nur olarak görülürken </a:t>
            </a:r>
            <a:r>
              <a:rPr lang="tr-TR" dirty="0" err="1"/>
              <a:t>Zerdüşt’en</a:t>
            </a:r>
            <a:r>
              <a:rPr lang="tr-TR" dirty="0"/>
              <a:t> sonra bu nur ateş olarak düşünülmüştür. Böylece ateş kültü olan </a:t>
            </a:r>
            <a:r>
              <a:rPr lang="tr-TR" dirty="0" err="1"/>
              <a:t>Mecusilik</a:t>
            </a:r>
            <a:r>
              <a:rPr lang="tr-TR" dirty="0"/>
              <a:t> </a:t>
            </a:r>
            <a:r>
              <a:rPr lang="tr-TR" dirty="0" smtClean="0"/>
              <a:t>gelişmiştir.</a:t>
            </a:r>
          </a:p>
          <a:p>
            <a:pPr>
              <a:lnSpc>
                <a:spcPct val="130000"/>
              </a:lnSpc>
            </a:pPr>
            <a:r>
              <a:rPr lang="tr-TR" dirty="0" smtClean="0"/>
              <a:t>İnanca </a:t>
            </a:r>
            <a:r>
              <a:rPr lang="tr-TR" dirty="0"/>
              <a:t>göre </a:t>
            </a:r>
            <a:r>
              <a:rPr lang="tr-TR" dirty="0" err="1"/>
              <a:t>Ahura</a:t>
            </a:r>
            <a:r>
              <a:rPr lang="tr-TR" dirty="0"/>
              <a:t> </a:t>
            </a:r>
            <a:r>
              <a:rPr lang="tr-TR" dirty="0" err="1"/>
              <a:t>Mazdah’ın</a:t>
            </a:r>
            <a:r>
              <a:rPr lang="tr-TR" dirty="0"/>
              <a:t> yanında bulunan ve “</a:t>
            </a:r>
            <a:r>
              <a:rPr lang="tr-TR" b="1" dirty="0" err="1">
                <a:solidFill>
                  <a:srgbClr val="00B050"/>
                </a:solidFill>
              </a:rPr>
              <a:t>Ameşa</a:t>
            </a:r>
            <a:r>
              <a:rPr lang="tr-TR" b="1" dirty="0">
                <a:solidFill>
                  <a:srgbClr val="00B050"/>
                </a:solidFill>
              </a:rPr>
              <a:t> </a:t>
            </a:r>
            <a:r>
              <a:rPr lang="tr-TR" b="1" dirty="0" err="1">
                <a:solidFill>
                  <a:srgbClr val="00B050"/>
                </a:solidFill>
              </a:rPr>
              <a:t>Spenta</a:t>
            </a:r>
            <a:r>
              <a:rPr lang="tr-TR" dirty="0"/>
              <a:t>” (kutsal ölümsüz) olarak isimlendirilen altı melek vardır. İyi akıl, adalet, ilahî irade ülkesi, tevazu, mükemmeliyet ve ölümsüzlüğü simgeleyen bu melekler, tek Tanrı’nın sıfat ve fonksiyonları olarak görülür. Bu dinde zina ve canlı öldürmek büyük günahlardan kabul edilir.</a:t>
            </a:r>
          </a:p>
        </p:txBody>
      </p:sp>
    </p:spTree>
    <p:extLst>
      <p:ext uri="{BB962C8B-B14F-4D97-AF65-F5344CB8AC3E}">
        <p14:creationId xmlns:p14="http://schemas.microsoft.com/office/powerpoint/2010/main" val="300991760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14746"/>
          </a:xfrm>
        </p:spPr>
        <p:txBody>
          <a:bodyPr/>
          <a:lstStyle/>
          <a:p>
            <a:r>
              <a:rPr lang="tr-TR" b="1" dirty="0">
                <a:solidFill>
                  <a:srgbClr val="C00000"/>
                </a:solidFill>
              </a:rPr>
              <a:t>Kabile </a:t>
            </a:r>
            <a:r>
              <a:rPr lang="tr-TR" b="1" dirty="0" smtClean="0">
                <a:solidFill>
                  <a:srgbClr val="C00000"/>
                </a:solidFill>
              </a:rPr>
              <a:t>Dinleri</a:t>
            </a:r>
            <a:endParaRPr lang="tr-TR" b="1" dirty="0">
              <a:solidFill>
                <a:srgbClr val="C00000"/>
              </a:solidFill>
            </a:endParaRPr>
          </a:p>
        </p:txBody>
      </p:sp>
      <p:sp>
        <p:nvSpPr>
          <p:cNvPr id="3" name="İçerik Yer Tutucusu 2"/>
          <p:cNvSpPr>
            <a:spLocks noGrp="1"/>
          </p:cNvSpPr>
          <p:nvPr>
            <p:ph idx="1"/>
          </p:nvPr>
        </p:nvSpPr>
        <p:spPr>
          <a:xfrm>
            <a:off x="838200" y="1179872"/>
            <a:ext cx="10515600" cy="4997091"/>
          </a:xfrm>
        </p:spPr>
        <p:txBody>
          <a:bodyPr>
            <a:normAutofit/>
          </a:bodyPr>
          <a:lstStyle/>
          <a:p>
            <a:pPr>
              <a:lnSpc>
                <a:spcPct val="130000"/>
              </a:lnSpc>
              <a:spcBef>
                <a:spcPts val="600"/>
              </a:spcBef>
            </a:pPr>
            <a:r>
              <a:rPr lang="tr-TR" dirty="0" smtClean="0"/>
              <a:t>Gelişmiş </a:t>
            </a:r>
            <a:r>
              <a:rPr lang="tr-TR" dirty="0"/>
              <a:t>bir hayat tarzı yakalayamamış, geçimlerini ilkel yollarla sağlayan topluluklara </a:t>
            </a:r>
            <a:r>
              <a:rPr lang="tr-TR" b="1" dirty="0">
                <a:solidFill>
                  <a:srgbClr val="00B050"/>
                </a:solidFill>
              </a:rPr>
              <a:t>kabile</a:t>
            </a:r>
            <a:r>
              <a:rPr lang="tr-TR" dirty="0"/>
              <a:t> denir. Bunlar günümüzde genel olarak Afrika, Avustralya, Pasifik Okyanusu ve Brezilya gibi bölgelerde yaşamaktadır. Kabile dinleri </a:t>
            </a:r>
            <a:r>
              <a:rPr lang="tr-TR" dirty="0" smtClean="0"/>
              <a:t>genellikle </a:t>
            </a:r>
            <a:r>
              <a:rPr lang="tr-TR" dirty="0"/>
              <a:t>benzer </a:t>
            </a:r>
            <a:r>
              <a:rPr lang="tr-TR" dirty="0" smtClean="0"/>
              <a:t>özelliklere sahiptir. </a:t>
            </a:r>
          </a:p>
        </p:txBody>
      </p:sp>
    </p:spTree>
    <p:extLst>
      <p:ext uri="{BB962C8B-B14F-4D97-AF65-F5344CB8AC3E}">
        <p14:creationId xmlns:p14="http://schemas.microsoft.com/office/powerpoint/2010/main" val="150362192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07811"/>
            <a:ext cx="10515600" cy="922899"/>
          </a:xfrm>
        </p:spPr>
        <p:txBody>
          <a:bodyPr/>
          <a:lstStyle/>
          <a:p>
            <a:r>
              <a:rPr lang="tr-TR" b="1" dirty="0">
                <a:solidFill>
                  <a:srgbClr val="C00000"/>
                </a:solidFill>
              </a:rPr>
              <a:t>Kabile Dinleri</a:t>
            </a:r>
            <a:endParaRPr lang="tr-TR" dirty="0"/>
          </a:p>
        </p:txBody>
      </p:sp>
      <p:sp>
        <p:nvSpPr>
          <p:cNvPr id="3" name="İçerik Yer Tutucusu 2"/>
          <p:cNvSpPr>
            <a:spLocks noGrp="1"/>
          </p:cNvSpPr>
          <p:nvPr>
            <p:ph idx="1"/>
          </p:nvPr>
        </p:nvSpPr>
        <p:spPr>
          <a:xfrm>
            <a:off x="838200" y="1130710"/>
            <a:ext cx="10515600" cy="5046254"/>
          </a:xfrm>
        </p:spPr>
        <p:txBody>
          <a:bodyPr>
            <a:normAutofit/>
          </a:bodyPr>
          <a:lstStyle/>
          <a:p>
            <a:pPr>
              <a:lnSpc>
                <a:spcPct val="130000"/>
              </a:lnSpc>
              <a:spcBef>
                <a:spcPts val="600"/>
              </a:spcBef>
            </a:pPr>
            <a:r>
              <a:rPr lang="tr-TR" dirty="0"/>
              <a:t>Din kurucusunun olmaması, kutsal kitaplarının bulunmaması, büyüye/büyücüye önem verilmesi, net bir ahiret inancının olmaması, bölgesel bir özellik taşıması, farklı şekillerde betimlense de yüce tanrı inancından bahsedilmesi bunlardan bazılarıdır. Bir de kabile dinlerinde benzer manayı ifade eden çeşitli kavramlar vardır.</a:t>
            </a:r>
            <a:endParaRPr lang="tr-TR" b="1" dirty="0">
              <a:solidFill>
                <a:srgbClr val="00B050"/>
              </a:solidFill>
            </a:endParaRPr>
          </a:p>
        </p:txBody>
      </p:sp>
    </p:spTree>
    <p:extLst>
      <p:ext uri="{BB962C8B-B14F-4D97-AF65-F5344CB8AC3E}">
        <p14:creationId xmlns:p14="http://schemas.microsoft.com/office/powerpoint/2010/main" val="415370846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400071" cy="854075"/>
          </a:xfrm>
        </p:spPr>
        <p:txBody>
          <a:bodyPr/>
          <a:lstStyle/>
          <a:p>
            <a:r>
              <a:rPr lang="tr-TR" b="1" dirty="0" smtClean="0">
                <a:solidFill>
                  <a:srgbClr val="00B050"/>
                </a:solidFill>
              </a:rPr>
              <a:t>Bilgi Notu…</a:t>
            </a:r>
            <a:endParaRPr lang="tr-TR" dirty="0">
              <a:solidFill>
                <a:srgbClr val="00B050"/>
              </a:solidFill>
            </a:endParaRPr>
          </a:p>
        </p:txBody>
      </p:sp>
      <p:sp>
        <p:nvSpPr>
          <p:cNvPr id="3" name="İçerik Yer Tutucusu 2"/>
          <p:cNvSpPr>
            <a:spLocks noGrp="1"/>
          </p:cNvSpPr>
          <p:nvPr>
            <p:ph idx="1"/>
          </p:nvPr>
        </p:nvSpPr>
        <p:spPr>
          <a:xfrm>
            <a:off x="838200" y="1219200"/>
            <a:ext cx="10515600" cy="4957763"/>
          </a:xfrm>
        </p:spPr>
        <p:txBody>
          <a:bodyPr>
            <a:normAutofit fontScale="92500" lnSpcReduction="10000"/>
          </a:bodyPr>
          <a:lstStyle/>
          <a:p>
            <a:pPr>
              <a:lnSpc>
                <a:spcPct val="120000"/>
              </a:lnSpc>
              <a:spcBef>
                <a:spcPts val="600"/>
              </a:spcBef>
            </a:pPr>
            <a:r>
              <a:rPr lang="tr-TR" b="1" dirty="0">
                <a:solidFill>
                  <a:srgbClr val="00B050"/>
                </a:solidFill>
              </a:rPr>
              <a:t>Mana: </a:t>
            </a:r>
            <a:r>
              <a:rPr lang="tr-TR" dirty="0"/>
              <a:t>Doğaüstü gizli bir güç, saklı bir enerji </a:t>
            </a:r>
            <a:r>
              <a:rPr lang="tr-TR" dirty="0" smtClean="0"/>
              <a:t>anlamındadır.</a:t>
            </a:r>
          </a:p>
          <a:p>
            <a:pPr>
              <a:lnSpc>
                <a:spcPct val="120000"/>
              </a:lnSpc>
              <a:spcBef>
                <a:spcPts val="600"/>
              </a:spcBef>
            </a:pPr>
            <a:r>
              <a:rPr lang="tr-TR" b="1" dirty="0" smtClean="0">
                <a:solidFill>
                  <a:srgbClr val="00B050"/>
                </a:solidFill>
              </a:rPr>
              <a:t>Fetiş</a:t>
            </a:r>
            <a:r>
              <a:rPr lang="tr-TR" b="1" dirty="0">
                <a:solidFill>
                  <a:srgbClr val="00B050"/>
                </a:solidFill>
              </a:rPr>
              <a:t>: </a:t>
            </a:r>
            <a:r>
              <a:rPr lang="tr-TR" dirty="0"/>
              <a:t>Manaya sahip olduğuna inanılan taş, muska, maskot gibi şeyleri ifade eder. Tabu: Tutulması tehlikeli ve yasak olarak görülen şeylerin dokunulmaz olduğunu ifade </a:t>
            </a:r>
            <a:r>
              <a:rPr lang="tr-TR" dirty="0" smtClean="0"/>
              <a:t>eder.</a:t>
            </a:r>
          </a:p>
          <a:p>
            <a:pPr>
              <a:lnSpc>
                <a:spcPct val="120000"/>
              </a:lnSpc>
              <a:spcBef>
                <a:spcPts val="600"/>
              </a:spcBef>
            </a:pPr>
            <a:r>
              <a:rPr lang="tr-TR" b="1" dirty="0" smtClean="0">
                <a:solidFill>
                  <a:srgbClr val="00B050"/>
                </a:solidFill>
              </a:rPr>
              <a:t>Totem</a:t>
            </a:r>
            <a:r>
              <a:rPr lang="tr-TR" b="1" dirty="0">
                <a:solidFill>
                  <a:srgbClr val="00B050"/>
                </a:solidFill>
              </a:rPr>
              <a:t>: </a:t>
            </a:r>
            <a:r>
              <a:rPr lang="tr-TR" dirty="0"/>
              <a:t>Kabilelerin kendilerini akraba saydıkları hayvan, bitki gibi şeylere verdikleri </a:t>
            </a:r>
            <a:r>
              <a:rPr lang="tr-TR" dirty="0" smtClean="0"/>
              <a:t>isimdir.</a:t>
            </a:r>
          </a:p>
          <a:p>
            <a:pPr>
              <a:lnSpc>
                <a:spcPct val="120000"/>
              </a:lnSpc>
              <a:spcBef>
                <a:spcPts val="600"/>
              </a:spcBef>
            </a:pPr>
            <a:r>
              <a:rPr lang="tr-TR" b="1" dirty="0" smtClean="0">
                <a:solidFill>
                  <a:srgbClr val="00B050"/>
                </a:solidFill>
              </a:rPr>
              <a:t>Şaman</a:t>
            </a:r>
            <a:r>
              <a:rPr lang="tr-TR" b="1" dirty="0">
                <a:solidFill>
                  <a:srgbClr val="00B050"/>
                </a:solidFill>
              </a:rPr>
              <a:t>: </a:t>
            </a:r>
            <a:r>
              <a:rPr lang="tr-TR" dirty="0"/>
              <a:t>Kabilelerde dinî ayin ve törenlerle meşgul olan, büyü yapan, gelecekten haber veren kişilere verilen isimdir. Büyü: Kendilerinde gizli güçler olduğu kabul edilen kişilerin, belirli bir gayeye ulaşmak için tabiatüstü güçlerle bağ kurarak uyguladıkları bir işlemdir.</a:t>
            </a:r>
          </a:p>
        </p:txBody>
      </p:sp>
    </p:spTree>
    <p:extLst>
      <p:ext uri="{BB962C8B-B14F-4D97-AF65-F5344CB8AC3E}">
        <p14:creationId xmlns:p14="http://schemas.microsoft.com/office/powerpoint/2010/main" val="399748177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370574" cy="726255"/>
          </a:xfrm>
        </p:spPr>
        <p:txBody>
          <a:bodyPr/>
          <a:lstStyle/>
          <a:p>
            <a:r>
              <a:rPr lang="tr-TR" b="1" dirty="0">
                <a:solidFill>
                  <a:srgbClr val="C00000"/>
                </a:solidFill>
              </a:rPr>
              <a:t>Eski Türk </a:t>
            </a:r>
            <a:r>
              <a:rPr lang="tr-TR" b="1" dirty="0" smtClean="0">
                <a:solidFill>
                  <a:srgbClr val="C00000"/>
                </a:solidFill>
              </a:rPr>
              <a:t>İnançları</a:t>
            </a:r>
            <a:endParaRPr lang="tr-TR" b="1" dirty="0">
              <a:solidFill>
                <a:srgbClr val="C00000"/>
              </a:solidFill>
            </a:endParaRPr>
          </a:p>
        </p:txBody>
      </p:sp>
      <p:sp>
        <p:nvSpPr>
          <p:cNvPr id="3" name="İçerik Yer Tutucusu 2"/>
          <p:cNvSpPr>
            <a:spLocks noGrp="1"/>
          </p:cNvSpPr>
          <p:nvPr>
            <p:ph idx="1"/>
          </p:nvPr>
        </p:nvSpPr>
        <p:spPr>
          <a:xfrm>
            <a:off x="838200" y="1091382"/>
            <a:ext cx="10515600" cy="5085582"/>
          </a:xfrm>
        </p:spPr>
        <p:txBody>
          <a:bodyPr>
            <a:normAutofit/>
          </a:bodyPr>
          <a:lstStyle/>
          <a:p>
            <a:pPr>
              <a:lnSpc>
                <a:spcPct val="120000"/>
              </a:lnSpc>
              <a:spcBef>
                <a:spcPts val="600"/>
              </a:spcBef>
            </a:pPr>
            <a:r>
              <a:rPr lang="tr-TR" dirty="0"/>
              <a:t>Türkler, İslam dinine girmeden önce Budizm, </a:t>
            </a:r>
            <a:r>
              <a:rPr lang="tr-TR" dirty="0" err="1"/>
              <a:t>Maniheizm</a:t>
            </a:r>
            <a:r>
              <a:rPr lang="tr-TR" dirty="0"/>
              <a:t>, Musevilik, </a:t>
            </a:r>
            <a:r>
              <a:rPr lang="tr-TR" dirty="0" err="1"/>
              <a:t>Mecusilik</a:t>
            </a:r>
            <a:r>
              <a:rPr lang="tr-TR" dirty="0"/>
              <a:t> gibi farklı dinleri benimsemişlerdir. Bunun yanında “gök tanrı” inancında olduğu gibi kendilerine özgü dinleri de olmuştur. Türkler arasında uzun süre varlığını korumuş olan bu inancın “Şamanizm” olarak nitelendirilmesi doğru değildir.</a:t>
            </a:r>
          </a:p>
        </p:txBody>
      </p:sp>
    </p:spTree>
    <p:extLst>
      <p:ext uri="{BB962C8B-B14F-4D97-AF65-F5344CB8AC3E}">
        <p14:creationId xmlns:p14="http://schemas.microsoft.com/office/powerpoint/2010/main" val="11091213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844243"/>
          </a:xfrm>
        </p:spPr>
        <p:txBody>
          <a:bodyPr/>
          <a:lstStyle/>
          <a:p>
            <a:r>
              <a:rPr lang="tr-TR" b="1" dirty="0">
                <a:solidFill>
                  <a:srgbClr val="C00000"/>
                </a:solidFill>
              </a:rPr>
              <a:t>Eski Türk İnançları</a:t>
            </a:r>
            <a:endParaRPr lang="tr-TR" dirty="0">
              <a:solidFill>
                <a:srgbClr val="00B050"/>
              </a:solidFill>
            </a:endParaRPr>
          </a:p>
        </p:txBody>
      </p:sp>
      <p:sp>
        <p:nvSpPr>
          <p:cNvPr id="3" name="İçerik Yer Tutucusu 2"/>
          <p:cNvSpPr>
            <a:spLocks noGrp="1"/>
          </p:cNvSpPr>
          <p:nvPr>
            <p:ph idx="1"/>
          </p:nvPr>
        </p:nvSpPr>
        <p:spPr>
          <a:xfrm>
            <a:off x="838200" y="1209368"/>
            <a:ext cx="10515600" cy="4967595"/>
          </a:xfrm>
        </p:spPr>
        <p:txBody>
          <a:bodyPr>
            <a:normAutofit/>
          </a:bodyPr>
          <a:lstStyle/>
          <a:p>
            <a:pPr>
              <a:lnSpc>
                <a:spcPct val="130000"/>
              </a:lnSpc>
              <a:spcBef>
                <a:spcPts val="600"/>
              </a:spcBef>
            </a:pPr>
            <a:r>
              <a:rPr lang="tr-TR" dirty="0"/>
              <a:t>Türklerde tanrı kelimesi, </a:t>
            </a:r>
            <a:r>
              <a:rPr lang="tr-TR" dirty="0" smtClean="0"/>
              <a:t>hem </a:t>
            </a:r>
            <a:r>
              <a:rPr lang="tr-TR" dirty="0"/>
              <a:t>“gök” hem de “ilah” anlamında kullanılmıştır. Gök tanrı inancında Tanrı’nın her şeye gücünün yettiğine inanılır. Dağlar </a:t>
            </a:r>
            <a:r>
              <a:rPr lang="tr-TR" dirty="0" err="1"/>
              <a:t>Tegri’nin</a:t>
            </a:r>
            <a:r>
              <a:rPr lang="tr-TR" dirty="0"/>
              <a:t> (Tanrının) makamı olarak görülmüştür. Bu yüzden dağların, göllerin ve ırmakların ruhları olan canlı varlıklar olduğu düşünülmüştür. Su; saf ve temiz olduğundan bilginin, aklın ve gücün simgesi olmuştur. Öte dünya anlayışının bir yansıması olarak ölüyle birlikte değerli eşyaları da gömülmüştür. </a:t>
            </a:r>
            <a:endParaRPr lang="tr-TR" dirty="0" smtClean="0"/>
          </a:p>
        </p:txBody>
      </p:sp>
    </p:spTree>
    <p:extLst>
      <p:ext uri="{BB962C8B-B14F-4D97-AF65-F5344CB8AC3E}">
        <p14:creationId xmlns:p14="http://schemas.microsoft.com/office/powerpoint/2010/main" val="204277877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922900"/>
          </a:xfrm>
        </p:spPr>
        <p:txBody>
          <a:bodyPr/>
          <a:lstStyle/>
          <a:p>
            <a:r>
              <a:rPr lang="tr-TR" dirty="0" smtClean="0">
                <a:solidFill>
                  <a:schemeClr val="accent2"/>
                </a:solidFill>
              </a:rPr>
              <a:t> </a:t>
            </a:r>
            <a:r>
              <a:rPr lang="tr-TR" b="1" dirty="0" smtClean="0">
                <a:solidFill>
                  <a:srgbClr val="00B050"/>
                </a:solidFill>
              </a:rPr>
              <a:t>Bilgi Notu…</a:t>
            </a:r>
            <a:endParaRPr lang="tr-TR" b="1" dirty="0">
              <a:solidFill>
                <a:srgbClr val="00B050"/>
              </a:solidFill>
            </a:endParaRPr>
          </a:p>
        </p:txBody>
      </p:sp>
      <p:sp>
        <p:nvSpPr>
          <p:cNvPr id="3" name="İçerik Yer Tutucusu 2"/>
          <p:cNvSpPr>
            <a:spLocks noGrp="1"/>
          </p:cNvSpPr>
          <p:nvPr>
            <p:ph idx="1"/>
          </p:nvPr>
        </p:nvSpPr>
        <p:spPr>
          <a:xfrm>
            <a:off x="838200" y="1288026"/>
            <a:ext cx="10515600" cy="5034116"/>
          </a:xfrm>
        </p:spPr>
        <p:txBody>
          <a:bodyPr>
            <a:normAutofit/>
          </a:bodyPr>
          <a:lstStyle/>
          <a:p>
            <a:pPr>
              <a:lnSpc>
                <a:spcPct val="130000"/>
              </a:lnSpc>
              <a:spcBef>
                <a:spcPts val="600"/>
              </a:spcBef>
            </a:pPr>
            <a:r>
              <a:rPr lang="tr-TR" b="1" dirty="0">
                <a:solidFill>
                  <a:srgbClr val="00B050"/>
                </a:solidFill>
              </a:rPr>
              <a:t>Kam: </a:t>
            </a:r>
            <a:r>
              <a:rPr lang="tr-TR" dirty="0"/>
              <a:t>Eski </a:t>
            </a:r>
            <a:r>
              <a:rPr lang="tr-TR" dirty="0" err="1"/>
              <a:t>Türkler’de</a:t>
            </a:r>
            <a:r>
              <a:rPr lang="tr-TR" dirty="0"/>
              <a:t>, dini ayin ve kurban törenlerini yöneten, çeşitli yöntemler kullanarak insanları iyi ruhların faydalarıyla buluşturduğuna, kötü ruhların şerrinden de koruduğuna inanılan din adamlarını ifade eder.</a:t>
            </a:r>
          </a:p>
        </p:txBody>
      </p:sp>
    </p:spTree>
    <p:extLst>
      <p:ext uri="{BB962C8B-B14F-4D97-AF65-F5344CB8AC3E}">
        <p14:creationId xmlns:p14="http://schemas.microsoft.com/office/powerpoint/2010/main" val="262206656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529609"/>
          </a:xfrm>
        </p:spPr>
        <p:txBody>
          <a:bodyPr>
            <a:normAutofit fontScale="90000"/>
          </a:bodyPr>
          <a:lstStyle/>
          <a:p>
            <a:r>
              <a:rPr lang="tr-TR" b="1" dirty="0">
                <a:solidFill>
                  <a:srgbClr val="00B050"/>
                </a:solidFill>
              </a:rPr>
              <a:t>Sıra Sizde… </a:t>
            </a:r>
            <a:r>
              <a:rPr lang="tr-TR" b="1" dirty="0" smtClean="0">
                <a:solidFill>
                  <a:srgbClr val="00B050"/>
                </a:solidFill>
              </a:rPr>
              <a:t>(Konu Testi 1, 2. </a:t>
            </a:r>
            <a:r>
              <a:rPr lang="tr-TR" b="1" dirty="0">
                <a:solidFill>
                  <a:srgbClr val="00B050"/>
                </a:solidFill>
              </a:rPr>
              <a:t>Soru)</a:t>
            </a:r>
            <a:endParaRPr lang="tr-TR" dirty="0"/>
          </a:p>
        </p:txBody>
      </p:sp>
      <p:sp>
        <p:nvSpPr>
          <p:cNvPr id="3" name="İçerik Yer Tutucusu 2"/>
          <p:cNvSpPr>
            <a:spLocks noGrp="1"/>
          </p:cNvSpPr>
          <p:nvPr>
            <p:ph idx="1"/>
          </p:nvPr>
        </p:nvSpPr>
        <p:spPr>
          <a:xfrm>
            <a:off x="838200" y="973394"/>
            <a:ext cx="10515600" cy="5368412"/>
          </a:xfrm>
        </p:spPr>
        <p:txBody>
          <a:bodyPr>
            <a:normAutofit lnSpcReduction="10000"/>
          </a:bodyPr>
          <a:lstStyle/>
          <a:p>
            <a:pPr>
              <a:lnSpc>
                <a:spcPct val="100000"/>
              </a:lnSpc>
              <a:spcBef>
                <a:spcPts val="600"/>
              </a:spcBef>
            </a:pPr>
            <a:r>
              <a:rPr lang="tr-TR" dirty="0"/>
              <a:t>M.Ö. 6. yüzyılda İran’da ortaya çıkmıştır. Bu dinde yüce tanrı </a:t>
            </a:r>
            <a:r>
              <a:rPr lang="tr-TR" dirty="0" err="1"/>
              <a:t>Ahura</a:t>
            </a:r>
            <a:r>
              <a:rPr lang="tr-TR" dirty="0"/>
              <a:t> </a:t>
            </a:r>
            <a:r>
              <a:rPr lang="tr-TR" dirty="0" err="1"/>
              <a:t>Mazdah’ya</a:t>
            </a:r>
            <a:r>
              <a:rPr lang="tr-TR" dirty="0"/>
              <a:t> ibadet, </a:t>
            </a:r>
            <a:r>
              <a:rPr lang="tr-TR" dirty="0" err="1"/>
              <a:t>feriştehlere</a:t>
            </a:r>
            <a:r>
              <a:rPr lang="tr-TR" dirty="0"/>
              <a:t> (melekler) hürmet ve kötü güçlere karşı lanet esastır. Âlemde mücadele halinde olan ve iyilik ile kötülüğü temsil eden iki ruh vardır. İnsanoğlunun bunlardan birini seçmesi kaderini belirler. Bu dini gelenekte ilk zamanlar </a:t>
            </a:r>
            <a:r>
              <a:rPr lang="tr-TR" dirty="0" err="1"/>
              <a:t>Ahura</a:t>
            </a:r>
            <a:r>
              <a:rPr lang="tr-TR" dirty="0"/>
              <a:t> </a:t>
            </a:r>
            <a:r>
              <a:rPr lang="tr-TR" dirty="0" err="1"/>
              <a:t>Mazdah</a:t>
            </a:r>
            <a:r>
              <a:rPr lang="tr-TR" dirty="0"/>
              <a:t> manevi bir nur olarak görülürken sonradan bu nur ateş olarak düşünülmüştür </a:t>
            </a:r>
            <a:r>
              <a:rPr lang="tr-TR" b="1" dirty="0"/>
              <a:t>Parçada özellikleri verilen dini gelenek aşağıdakilerden </a:t>
            </a:r>
            <a:r>
              <a:rPr lang="tr-TR" b="1" dirty="0" smtClean="0"/>
              <a:t>hangisidir?</a:t>
            </a:r>
          </a:p>
          <a:p>
            <a:pPr>
              <a:lnSpc>
                <a:spcPct val="100000"/>
              </a:lnSpc>
              <a:spcBef>
                <a:spcPts val="600"/>
              </a:spcBef>
            </a:pPr>
            <a:r>
              <a:rPr lang="tr-TR" dirty="0" smtClean="0"/>
              <a:t>A</a:t>
            </a:r>
            <a:r>
              <a:rPr lang="tr-TR" dirty="0"/>
              <a:t>) </a:t>
            </a:r>
            <a:r>
              <a:rPr lang="tr-TR" dirty="0" smtClean="0">
                <a:solidFill>
                  <a:srgbClr val="00B050"/>
                </a:solidFill>
              </a:rPr>
              <a:t>Zerdüştlük</a:t>
            </a:r>
          </a:p>
          <a:p>
            <a:pPr>
              <a:lnSpc>
                <a:spcPct val="100000"/>
              </a:lnSpc>
              <a:spcBef>
                <a:spcPts val="600"/>
              </a:spcBef>
            </a:pPr>
            <a:r>
              <a:rPr lang="tr-TR" dirty="0" smtClean="0"/>
              <a:t>B</a:t>
            </a:r>
            <a:r>
              <a:rPr lang="tr-TR" dirty="0"/>
              <a:t>) </a:t>
            </a:r>
            <a:r>
              <a:rPr lang="tr-TR" dirty="0" smtClean="0"/>
              <a:t>Yahudilik</a:t>
            </a:r>
          </a:p>
          <a:p>
            <a:pPr>
              <a:lnSpc>
                <a:spcPct val="100000"/>
              </a:lnSpc>
              <a:spcBef>
                <a:spcPts val="600"/>
              </a:spcBef>
            </a:pPr>
            <a:r>
              <a:rPr lang="tr-TR" dirty="0" smtClean="0"/>
              <a:t>C</a:t>
            </a:r>
            <a:r>
              <a:rPr lang="tr-TR" dirty="0"/>
              <a:t>) </a:t>
            </a:r>
            <a:r>
              <a:rPr lang="tr-TR" dirty="0" smtClean="0"/>
              <a:t>Budizm</a:t>
            </a:r>
          </a:p>
          <a:p>
            <a:pPr>
              <a:lnSpc>
                <a:spcPct val="100000"/>
              </a:lnSpc>
              <a:spcBef>
                <a:spcPts val="600"/>
              </a:spcBef>
            </a:pPr>
            <a:r>
              <a:rPr lang="tr-TR" dirty="0" smtClean="0"/>
              <a:t>D</a:t>
            </a:r>
            <a:r>
              <a:rPr lang="tr-TR" dirty="0"/>
              <a:t>) </a:t>
            </a:r>
            <a:r>
              <a:rPr lang="tr-TR" dirty="0" err="1" smtClean="0"/>
              <a:t>Sabilik</a:t>
            </a:r>
            <a:endParaRPr lang="tr-TR" dirty="0" smtClean="0"/>
          </a:p>
          <a:p>
            <a:pPr>
              <a:lnSpc>
                <a:spcPct val="100000"/>
              </a:lnSpc>
              <a:spcBef>
                <a:spcPts val="600"/>
              </a:spcBef>
            </a:pPr>
            <a:r>
              <a:rPr lang="tr-TR" dirty="0" smtClean="0"/>
              <a:t>E</a:t>
            </a:r>
            <a:r>
              <a:rPr lang="tr-TR" dirty="0"/>
              <a:t>) </a:t>
            </a:r>
            <a:r>
              <a:rPr lang="tr-TR" dirty="0" err="1"/>
              <a:t>Maniheizm</a:t>
            </a:r>
            <a:endParaRPr lang="tr-TR" dirty="0" smtClean="0"/>
          </a:p>
        </p:txBody>
      </p:sp>
    </p:spTree>
    <p:extLst>
      <p:ext uri="{BB962C8B-B14F-4D97-AF65-F5344CB8AC3E}">
        <p14:creationId xmlns:p14="http://schemas.microsoft.com/office/powerpoint/2010/main" val="233172666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903236"/>
          </a:xfrm>
        </p:spPr>
        <p:txBody>
          <a:bodyPr/>
          <a:lstStyle/>
          <a:p>
            <a:r>
              <a:rPr lang="tr-TR" b="1" dirty="0" smtClean="0">
                <a:solidFill>
                  <a:srgbClr val="00B050"/>
                </a:solidFill>
              </a:rPr>
              <a:t>Sıra Sizde… </a:t>
            </a:r>
            <a:r>
              <a:rPr lang="tr-TR" b="1" dirty="0">
                <a:solidFill>
                  <a:srgbClr val="00B050"/>
                </a:solidFill>
              </a:rPr>
              <a:t>(Konu Testi 1, </a:t>
            </a:r>
            <a:r>
              <a:rPr lang="tr-TR" b="1" dirty="0" smtClean="0">
                <a:solidFill>
                  <a:srgbClr val="00B050"/>
                </a:solidFill>
              </a:rPr>
              <a:t>4. </a:t>
            </a:r>
            <a:r>
              <a:rPr lang="tr-TR" b="1" dirty="0">
                <a:solidFill>
                  <a:srgbClr val="00B050"/>
                </a:solidFill>
              </a:rPr>
              <a:t>Soru)</a:t>
            </a:r>
          </a:p>
        </p:txBody>
      </p:sp>
      <p:sp>
        <p:nvSpPr>
          <p:cNvPr id="3" name="İçerik Yer Tutucusu 2"/>
          <p:cNvSpPr>
            <a:spLocks noGrp="1"/>
          </p:cNvSpPr>
          <p:nvPr>
            <p:ph idx="1"/>
          </p:nvPr>
        </p:nvSpPr>
        <p:spPr>
          <a:xfrm>
            <a:off x="838200" y="1268362"/>
            <a:ext cx="10515600" cy="4908602"/>
          </a:xfrm>
        </p:spPr>
        <p:txBody>
          <a:bodyPr>
            <a:normAutofit/>
          </a:bodyPr>
          <a:lstStyle/>
          <a:p>
            <a:r>
              <a:rPr lang="tr-TR" dirty="0" smtClean="0"/>
              <a:t>I</a:t>
            </a:r>
            <a:r>
              <a:rPr lang="tr-TR" dirty="0"/>
              <a:t>. </a:t>
            </a:r>
            <a:r>
              <a:rPr lang="tr-TR" b="1" dirty="0">
                <a:solidFill>
                  <a:srgbClr val="00B050"/>
                </a:solidFill>
              </a:rPr>
              <a:t>Mana: </a:t>
            </a:r>
            <a:r>
              <a:rPr lang="tr-TR" dirty="0"/>
              <a:t>Doğaüstü gizli bir güç, saklı bir enerji </a:t>
            </a:r>
            <a:r>
              <a:rPr lang="tr-TR" dirty="0" smtClean="0"/>
              <a:t>anlamındadır.</a:t>
            </a:r>
          </a:p>
          <a:p>
            <a:r>
              <a:rPr lang="tr-TR" dirty="0" smtClean="0"/>
              <a:t>II</a:t>
            </a:r>
            <a:r>
              <a:rPr lang="tr-TR" dirty="0"/>
              <a:t>. </a:t>
            </a:r>
            <a:r>
              <a:rPr lang="tr-TR" b="1" dirty="0">
                <a:solidFill>
                  <a:srgbClr val="00B050"/>
                </a:solidFill>
              </a:rPr>
              <a:t>Tabu: </a:t>
            </a:r>
            <a:r>
              <a:rPr lang="tr-TR" dirty="0"/>
              <a:t>T</a:t>
            </a:r>
            <a:r>
              <a:rPr lang="tr-TR" dirty="0" smtClean="0"/>
              <a:t>utulması </a:t>
            </a:r>
            <a:r>
              <a:rPr lang="tr-TR" dirty="0"/>
              <a:t>tehlikeli ve yasak olarak görülen şeylerin dokunulmaz olduğunu ifade </a:t>
            </a:r>
            <a:r>
              <a:rPr lang="tr-TR" dirty="0" smtClean="0"/>
              <a:t>eder.</a:t>
            </a:r>
          </a:p>
          <a:p>
            <a:r>
              <a:rPr lang="tr-TR" dirty="0" smtClean="0"/>
              <a:t>III</a:t>
            </a:r>
            <a:r>
              <a:rPr lang="tr-TR" dirty="0"/>
              <a:t>. </a:t>
            </a:r>
            <a:r>
              <a:rPr lang="tr-TR" b="1" dirty="0">
                <a:solidFill>
                  <a:srgbClr val="00B050"/>
                </a:solidFill>
              </a:rPr>
              <a:t>Totem: </a:t>
            </a:r>
            <a:r>
              <a:rPr lang="tr-TR" dirty="0"/>
              <a:t>K</a:t>
            </a:r>
            <a:r>
              <a:rPr lang="tr-TR" dirty="0" smtClean="0"/>
              <a:t>abilelerin </a:t>
            </a:r>
            <a:r>
              <a:rPr lang="tr-TR" dirty="0"/>
              <a:t>kendilerini akraba saydıkları hayvan, bitki gibi şeylere verdikleri </a:t>
            </a:r>
            <a:r>
              <a:rPr lang="tr-TR" dirty="0" smtClean="0"/>
              <a:t>isimdir.</a:t>
            </a:r>
          </a:p>
          <a:p>
            <a:r>
              <a:rPr lang="tr-TR" dirty="0" smtClean="0"/>
              <a:t>IV</a:t>
            </a:r>
            <a:r>
              <a:rPr lang="tr-TR" dirty="0"/>
              <a:t>. </a:t>
            </a:r>
            <a:r>
              <a:rPr lang="tr-TR" b="1" dirty="0">
                <a:solidFill>
                  <a:srgbClr val="00B050"/>
                </a:solidFill>
              </a:rPr>
              <a:t>Şaman: </a:t>
            </a:r>
            <a:r>
              <a:rPr lang="tr-TR" dirty="0"/>
              <a:t>Kabilelerde dinî ayin ve törenlerle meşgul olan, büyü yapan, gelecekten haber veren kişilere verile </a:t>
            </a:r>
            <a:r>
              <a:rPr lang="tr-TR" dirty="0" smtClean="0"/>
              <a:t>isimdir.</a:t>
            </a:r>
          </a:p>
          <a:p>
            <a:r>
              <a:rPr lang="tr-TR" b="1" dirty="0" smtClean="0"/>
              <a:t>Bu </a:t>
            </a:r>
            <a:r>
              <a:rPr lang="tr-TR" b="1" dirty="0"/>
              <a:t>kavramlardan hangileri doğru şekilde </a:t>
            </a:r>
            <a:r>
              <a:rPr lang="tr-TR" b="1" dirty="0" smtClean="0"/>
              <a:t>açıklanmıştır?</a:t>
            </a:r>
          </a:p>
          <a:p>
            <a:r>
              <a:rPr lang="tr-TR" dirty="0" smtClean="0"/>
              <a:t>A</a:t>
            </a:r>
            <a:r>
              <a:rPr lang="tr-TR" dirty="0"/>
              <a:t>) I ve III B) II ve IV C) III ve IV D) I, II ve III E) </a:t>
            </a:r>
            <a:r>
              <a:rPr lang="tr-TR" dirty="0">
                <a:solidFill>
                  <a:srgbClr val="00B050"/>
                </a:solidFill>
              </a:rPr>
              <a:t>I, II, III ve IV </a:t>
            </a:r>
          </a:p>
        </p:txBody>
      </p:sp>
    </p:spTree>
    <p:extLst>
      <p:ext uri="{BB962C8B-B14F-4D97-AF65-F5344CB8AC3E}">
        <p14:creationId xmlns:p14="http://schemas.microsoft.com/office/powerpoint/2010/main" val="3221792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3. İslam Bilimleriyle İlişkisi</a:t>
            </a:r>
            <a:endParaRPr lang="tr-TR" dirty="0"/>
          </a:p>
        </p:txBody>
      </p:sp>
      <p:sp>
        <p:nvSpPr>
          <p:cNvPr id="3" name="İçerik Yer Tutucusu 2"/>
          <p:cNvSpPr>
            <a:spLocks noGrp="1"/>
          </p:cNvSpPr>
          <p:nvPr>
            <p:ph idx="1"/>
          </p:nvPr>
        </p:nvSpPr>
        <p:spPr>
          <a:xfrm>
            <a:off x="838200" y="1690688"/>
            <a:ext cx="10515600" cy="4486275"/>
          </a:xfrm>
        </p:spPr>
        <p:txBody>
          <a:bodyPr>
            <a:normAutofit/>
          </a:bodyPr>
          <a:lstStyle/>
          <a:p>
            <a:pPr>
              <a:lnSpc>
                <a:spcPct val="120000"/>
              </a:lnSpc>
            </a:pPr>
            <a:r>
              <a:rPr lang="tr-TR" b="1" dirty="0">
                <a:solidFill>
                  <a:srgbClr val="00B050"/>
                </a:solidFill>
              </a:rPr>
              <a:t>Kelam: </a:t>
            </a:r>
            <a:r>
              <a:rPr lang="tr-TR" dirty="0"/>
              <a:t>Dinler tarihi; Kelam ilmiyle uğraşanlara Allah’ın sıfatları, nübüvvet, vahiy, ahiret ve iman gibi konuların işlenmesinde önemli malzemeler </a:t>
            </a:r>
            <a:r>
              <a:rPr lang="tr-TR" dirty="0" smtClean="0"/>
              <a:t>sunar.</a:t>
            </a:r>
          </a:p>
          <a:p>
            <a:pPr>
              <a:lnSpc>
                <a:spcPct val="120000"/>
              </a:lnSpc>
            </a:pPr>
            <a:r>
              <a:rPr lang="tr-TR" dirty="0" smtClean="0"/>
              <a:t>İşlevsel </a:t>
            </a:r>
            <a:r>
              <a:rPr lang="tr-TR" dirty="0"/>
              <a:t>ve sağlam bir itikat sisteminin geliştirilmesinde dinler tarihinin bu tür verileri önemli rol oynar.</a:t>
            </a:r>
          </a:p>
        </p:txBody>
      </p:sp>
    </p:spTree>
    <p:extLst>
      <p:ext uri="{BB962C8B-B14F-4D97-AF65-F5344CB8AC3E}">
        <p14:creationId xmlns:p14="http://schemas.microsoft.com/office/powerpoint/2010/main" val="382814230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775416"/>
          </a:xfrm>
        </p:spPr>
        <p:txBody>
          <a:bodyPr/>
          <a:lstStyle/>
          <a:p>
            <a:r>
              <a:rPr lang="tr-TR" b="1" dirty="0">
                <a:solidFill>
                  <a:srgbClr val="00B050"/>
                </a:solidFill>
              </a:rPr>
              <a:t>Sıra Sizde… </a:t>
            </a:r>
            <a:r>
              <a:rPr lang="tr-TR" b="1" dirty="0" smtClean="0">
                <a:solidFill>
                  <a:srgbClr val="00B050"/>
                </a:solidFill>
              </a:rPr>
              <a:t>(Konu Testi 1, 5. </a:t>
            </a:r>
            <a:r>
              <a:rPr lang="tr-TR" b="1" dirty="0">
                <a:solidFill>
                  <a:srgbClr val="00B050"/>
                </a:solidFill>
              </a:rPr>
              <a:t>Soru)</a:t>
            </a:r>
            <a:endParaRPr lang="tr-TR" dirty="0"/>
          </a:p>
        </p:txBody>
      </p:sp>
      <p:sp>
        <p:nvSpPr>
          <p:cNvPr id="3" name="İçerik Yer Tutucusu 2"/>
          <p:cNvSpPr>
            <a:spLocks noGrp="1"/>
          </p:cNvSpPr>
          <p:nvPr>
            <p:ph idx="1"/>
          </p:nvPr>
        </p:nvSpPr>
        <p:spPr>
          <a:xfrm>
            <a:off x="838200" y="1297858"/>
            <a:ext cx="10515600" cy="4879105"/>
          </a:xfrm>
        </p:spPr>
        <p:txBody>
          <a:bodyPr>
            <a:normAutofit lnSpcReduction="10000"/>
          </a:bodyPr>
          <a:lstStyle/>
          <a:p>
            <a:pPr>
              <a:lnSpc>
                <a:spcPct val="150000"/>
              </a:lnSpc>
              <a:spcBef>
                <a:spcPts val="600"/>
              </a:spcBef>
            </a:pPr>
            <a:r>
              <a:rPr lang="tr-TR" b="1" dirty="0"/>
              <a:t>Aşağıda verilen din ve kutsal kitap eşleştirmelerinden hangisi </a:t>
            </a:r>
            <a:r>
              <a:rPr lang="tr-TR" b="1" dirty="0" smtClean="0"/>
              <a:t>yanlıştır?</a:t>
            </a:r>
          </a:p>
          <a:p>
            <a:pPr>
              <a:lnSpc>
                <a:spcPct val="150000"/>
              </a:lnSpc>
              <a:spcBef>
                <a:spcPts val="600"/>
              </a:spcBef>
            </a:pPr>
            <a:r>
              <a:rPr lang="tr-TR" dirty="0" smtClean="0"/>
              <a:t>A</a:t>
            </a:r>
            <a:r>
              <a:rPr lang="tr-TR" dirty="0"/>
              <a:t>) </a:t>
            </a:r>
            <a:r>
              <a:rPr lang="tr-TR" dirty="0" err="1"/>
              <a:t>Sihizm</a:t>
            </a:r>
            <a:r>
              <a:rPr lang="tr-TR" dirty="0"/>
              <a:t> – Adi </a:t>
            </a:r>
            <a:r>
              <a:rPr lang="tr-TR" dirty="0" err="1" smtClean="0"/>
              <a:t>Granth</a:t>
            </a:r>
            <a:endParaRPr lang="tr-TR" dirty="0" smtClean="0"/>
          </a:p>
          <a:p>
            <a:pPr>
              <a:lnSpc>
                <a:spcPct val="150000"/>
              </a:lnSpc>
              <a:spcBef>
                <a:spcPts val="600"/>
              </a:spcBef>
            </a:pPr>
            <a:r>
              <a:rPr lang="tr-TR" dirty="0" smtClean="0"/>
              <a:t>B</a:t>
            </a:r>
            <a:r>
              <a:rPr lang="tr-TR" dirty="0"/>
              <a:t>) Taoizm – Tao Te </a:t>
            </a:r>
            <a:r>
              <a:rPr lang="tr-TR" dirty="0" err="1" smtClean="0"/>
              <a:t>King</a:t>
            </a:r>
            <a:endParaRPr lang="tr-TR" dirty="0" smtClean="0"/>
          </a:p>
          <a:p>
            <a:pPr>
              <a:lnSpc>
                <a:spcPct val="150000"/>
              </a:lnSpc>
              <a:spcBef>
                <a:spcPts val="600"/>
              </a:spcBef>
            </a:pPr>
            <a:r>
              <a:rPr lang="tr-TR" dirty="0" smtClean="0"/>
              <a:t>C</a:t>
            </a:r>
            <a:r>
              <a:rPr lang="tr-TR" dirty="0"/>
              <a:t>) Hinduizm – </a:t>
            </a:r>
            <a:r>
              <a:rPr lang="tr-TR" dirty="0" smtClean="0"/>
              <a:t>Vedalar</a:t>
            </a:r>
          </a:p>
          <a:p>
            <a:pPr>
              <a:lnSpc>
                <a:spcPct val="150000"/>
              </a:lnSpc>
              <a:spcBef>
                <a:spcPts val="600"/>
              </a:spcBef>
            </a:pPr>
            <a:r>
              <a:rPr lang="tr-TR" dirty="0" smtClean="0"/>
              <a:t>D</a:t>
            </a:r>
            <a:r>
              <a:rPr lang="tr-TR" dirty="0"/>
              <a:t>) </a:t>
            </a:r>
            <a:r>
              <a:rPr lang="tr-TR" dirty="0">
                <a:solidFill>
                  <a:srgbClr val="00B050"/>
                </a:solidFill>
              </a:rPr>
              <a:t>Budizm – </a:t>
            </a:r>
            <a:r>
              <a:rPr lang="tr-TR" dirty="0" err="1" smtClean="0">
                <a:solidFill>
                  <a:srgbClr val="00B050"/>
                </a:solidFill>
              </a:rPr>
              <a:t>Agama</a:t>
            </a:r>
            <a:endParaRPr lang="tr-TR" dirty="0" smtClean="0">
              <a:solidFill>
                <a:srgbClr val="00B050"/>
              </a:solidFill>
            </a:endParaRPr>
          </a:p>
          <a:p>
            <a:pPr>
              <a:lnSpc>
                <a:spcPct val="150000"/>
              </a:lnSpc>
              <a:spcBef>
                <a:spcPts val="600"/>
              </a:spcBef>
            </a:pPr>
            <a:r>
              <a:rPr lang="tr-TR" dirty="0" smtClean="0"/>
              <a:t>E</a:t>
            </a:r>
            <a:r>
              <a:rPr lang="tr-TR" dirty="0"/>
              <a:t>) Zerdüştlük - </a:t>
            </a:r>
            <a:r>
              <a:rPr lang="tr-TR" dirty="0" err="1"/>
              <a:t>Avesta</a:t>
            </a:r>
            <a:endParaRPr lang="tr-TR" dirty="0"/>
          </a:p>
        </p:txBody>
      </p:sp>
    </p:spTree>
    <p:extLst>
      <p:ext uri="{BB962C8B-B14F-4D97-AF65-F5344CB8AC3E}">
        <p14:creationId xmlns:p14="http://schemas.microsoft.com/office/powerpoint/2010/main" val="32604136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1031056"/>
          </a:xfrm>
        </p:spPr>
        <p:txBody>
          <a:bodyPr/>
          <a:lstStyle/>
          <a:p>
            <a:r>
              <a:rPr lang="tr-TR" b="1" dirty="0">
                <a:solidFill>
                  <a:srgbClr val="00B050"/>
                </a:solidFill>
              </a:rPr>
              <a:t>Sıra Sizde… </a:t>
            </a:r>
            <a:r>
              <a:rPr lang="tr-TR" b="1" dirty="0" smtClean="0">
                <a:solidFill>
                  <a:srgbClr val="00B050"/>
                </a:solidFill>
              </a:rPr>
              <a:t>(Deneme </a:t>
            </a:r>
            <a:r>
              <a:rPr lang="tr-TR" b="1" dirty="0">
                <a:solidFill>
                  <a:srgbClr val="00B050"/>
                </a:solidFill>
              </a:rPr>
              <a:t>Testi 1, </a:t>
            </a:r>
            <a:r>
              <a:rPr lang="tr-TR" b="1" dirty="0" smtClean="0">
                <a:solidFill>
                  <a:srgbClr val="00B050"/>
                </a:solidFill>
              </a:rPr>
              <a:t>58. </a:t>
            </a:r>
            <a:r>
              <a:rPr lang="tr-TR" b="1" dirty="0">
                <a:solidFill>
                  <a:srgbClr val="00B050"/>
                </a:solidFill>
              </a:rPr>
              <a:t>Soru)</a:t>
            </a:r>
            <a:endParaRPr lang="tr-TR" dirty="0"/>
          </a:p>
        </p:txBody>
      </p:sp>
      <p:sp>
        <p:nvSpPr>
          <p:cNvPr id="3" name="İçerik Yer Tutucusu 2"/>
          <p:cNvSpPr>
            <a:spLocks noGrp="1"/>
          </p:cNvSpPr>
          <p:nvPr>
            <p:ph idx="1"/>
          </p:nvPr>
        </p:nvSpPr>
        <p:spPr>
          <a:xfrm>
            <a:off x="838200" y="1396182"/>
            <a:ext cx="10515600" cy="5132437"/>
          </a:xfrm>
        </p:spPr>
        <p:txBody>
          <a:bodyPr>
            <a:normAutofit/>
          </a:bodyPr>
          <a:lstStyle/>
          <a:p>
            <a:r>
              <a:rPr lang="tr-TR" dirty="0" smtClean="0"/>
              <a:t>Eski </a:t>
            </a:r>
            <a:r>
              <a:rPr lang="tr-TR" dirty="0"/>
              <a:t>Türklerde, dini ayin ve kurban törenlerini yöneten, çeşitli yöntemler kullanarak insanları iyi ruhların faydalarıyla buluşturduğuna, kötü ruhların şerrinden de koruduğuna inanılan din adamlarını ifade </a:t>
            </a:r>
            <a:r>
              <a:rPr lang="tr-TR" dirty="0" smtClean="0"/>
              <a:t>eder.</a:t>
            </a:r>
          </a:p>
          <a:p>
            <a:r>
              <a:rPr lang="tr-TR" b="1" dirty="0" smtClean="0"/>
              <a:t>Parçada </a:t>
            </a:r>
            <a:r>
              <a:rPr lang="tr-TR" b="1" dirty="0"/>
              <a:t>bahsedilen kavram aşağıdakilerden </a:t>
            </a:r>
            <a:r>
              <a:rPr lang="tr-TR" b="1" dirty="0" smtClean="0"/>
              <a:t>hangisidir?</a:t>
            </a:r>
          </a:p>
          <a:p>
            <a:r>
              <a:rPr lang="tr-TR" dirty="0" smtClean="0"/>
              <a:t>A</a:t>
            </a:r>
            <a:r>
              <a:rPr lang="tr-TR" dirty="0"/>
              <a:t>) </a:t>
            </a:r>
            <a:r>
              <a:rPr lang="tr-TR" dirty="0" smtClean="0"/>
              <a:t>Tabu</a:t>
            </a:r>
          </a:p>
          <a:p>
            <a:r>
              <a:rPr lang="tr-TR" dirty="0" smtClean="0"/>
              <a:t>B</a:t>
            </a:r>
            <a:r>
              <a:rPr lang="tr-TR" dirty="0"/>
              <a:t>) </a:t>
            </a:r>
            <a:r>
              <a:rPr lang="tr-TR" dirty="0" smtClean="0">
                <a:solidFill>
                  <a:srgbClr val="00B050"/>
                </a:solidFill>
              </a:rPr>
              <a:t>Şaman</a:t>
            </a:r>
          </a:p>
          <a:p>
            <a:r>
              <a:rPr lang="tr-TR" dirty="0" smtClean="0"/>
              <a:t>C</a:t>
            </a:r>
            <a:r>
              <a:rPr lang="tr-TR" dirty="0"/>
              <a:t>) </a:t>
            </a:r>
            <a:r>
              <a:rPr lang="tr-TR" dirty="0" smtClean="0"/>
              <a:t>Kam</a:t>
            </a:r>
          </a:p>
          <a:p>
            <a:r>
              <a:rPr lang="tr-TR" dirty="0" smtClean="0"/>
              <a:t>D</a:t>
            </a:r>
            <a:r>
              <a:rPr lang="tr-TR" dirty="0"/>
              <a:t>) </a:t>
            </a:r>
            <a:r>
              <a:rPr lang="tr-TR" dirty="0" smtClean="0"/>
              <a:t>Mana</a:t>
            </a:r>
          </a:p>
          <a:p>
            <a:r>
              <a:rPr lang="tr-TR" dirty="0" smtClean="0"/>
              <a:t>E</a:t>
            </a:r>
            <a:r>
              <a:rPr lang="tr-TR" dirty="0"/>
              <a:t>) Bilig</a:t>
            </a:r>
          </a:p>
        </p:txBody>
      </p:sp>
    </p:spTree>
    <p:extLst>
      <p:ext uri="{BB962C8B-B14F-4D97-AF65-F5344CB8AC3E}">
        <p14:creationId xmlns:p14="http://schemas.microsoft.com/office/powerpoint/2010/main" val="272488451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962230"/>
          </a:xfrm>
        </p:spPr>
        <p:txBody>
          <a:bodyPr/>
          <a:lstStyle/>
          <a:p>
            <a:r>
              <a:rPr lang="tr-TR" b="1" dirty="0">
                <a:solidFill>
                  <a:srgbClr val="00B050"/>
                </a:solidFill>
              </a:rPr>
              <a:t>Sıra Sizde… (Deneme Testi 1, </a:t>
            </a:r>
            <a:r>
              <a:rPr lang="tr-TR" b="1" dirty="0" smtClean="0">
                <a:solidFill>
                  <a:srgbClr val="00B050"/>
                </a:solidFill>
              </a:rPr>
              <a:t>60. </a:t>
            </a:r>
            <a:r>
              <a:rPr lang="tr-TR" b="1" dirty="0">
                <a:solidFill>
                  <a:srgbClr val="00B050"/>
                </a:solidFill>
              </a:rPr>
              <a:t>Soru)</a:t>
            </a:r>
            <a:endParaRPr lang="tr-TR" dirty="0"/>
          </a:p>
        </p:txBody>
      </p:sp>
      <p:sp>
        <p:nvSpPr>
          <p:cNvPr id="3" name="İçerik Yer Tutucusu 2"/>
          <p:cNvSpPr>
            <a:spLocks noGrp="1"/>
          </p:cNvSpPr>
          <p:nvPr>
            <p:ph idx="1"/>
          </p:nvPr>
        </p:nvSpPr>
        <p:spPr>
          <a:xfrm>
            <a:off x="838200" y="1514169"/>
            <a:ext cx="10515600" cy="4662794"/>
          </a:xfrm>
        </p:spPr>
        <p:txBody>
          <a:bodyPr>
            <a:normAutofit lnSpcReduction="10000"/>
          </a:bodyPr>
          <a:lstStyle/>
          <a:p>
            <a:r>
              <a:rPr lang="tr-TR" dirty="0"/>
              <a:t>Yazılı kutsal metin geleneği bulunmaz. Ata kültüne saygı ve ölülere tazim ön plandadır. Belli bir kurucusundan söz edilemez. Büyüye/büyücüye önem verilir. Açık bir ahiret inancı yoktur. Farklı şekillerde betimlense de yüce tanrı inancından bahsedilmesi bunlardan </a:t>
            </a:r>
            <a:r>
              <a:rPr lang="tr-TR" dirty="0" smtClean="0"/>
              <a:t>bazılarıdır.</a:t>
            </a:r>
          </a:p>
          <a:p>
            <a:r>
              <a:rPr lang="tr-TR" b="1" dirty="0" smtClean="0"/>
              <a:t>Aşağıdaki </a:t>
            </a:r>
            <a:r>
              <a:rPr lang="tr-TR" b="1" dirty="0"/>
              <a:t>dinlerde hangisi parçada bahsedilen özellikleri </a:t>
            </a:r>
            <a:r>
              <a:rPr lang="tr-TR" b="1" dirty="0" smtClean="0"/>
              <a:t>taşır?</a:t>
            </a:r>
          </a:p>
          <a:p>
            <a:r>
              <a:rPr lang="tr-TR" dirty="0" smtClean="0"/>
              <a:t>A</a:t>
            </a:r>
            <a:r>
              <a:rPr lang="tr-TR" dirty="0"/>
              <a:t>) </a:t>
            </a:r>
            <a:r>
              <a:rPr lang="tr-TR" dirty="0" smtClean="0"/>
              <a:t>Budizm</a:t>
            </a:r>
          </a:p>
          <a:p>
            <a:r>
              <a:rPr lang="tr-TR" dirty="0" smtClean="0"/>
              <a:t>B</a:t>
            </a:r>
            <a:r>
              <a:rPr lang="tr-TR" dirty="0"/>
              <a:t>) </a:t>
            </a:r>
            <a:r>
              <a:rPr lang="tr-TR" dirty="0" smtClean="0"/>
              <a:t>Taoizm</a:t>
            </a:r>
          </a:p>
          <a:p>
            <a:r>
              <a:rPr lang="tr-TR" dirty="0" smtClean="0"/>
              <a:t>C</a:t>
            </a:r>
            <a:r>
              <a:rPr lang="tr-TR" dirty="0"/>
              <a:t>) </a:t>
            </a:r>
            <a:r>
              <a:rPr lang="tr-TR" dirty="0" err="1" smtClean="0"/>
              <a:t>Caynizm</a:t>
            </a:r>
            <a:endParaRPr lang="tr-TR" dirty="0"/>
          </a:p>
          <a:p>
            <a:r>
              <a:rPr lang="tr-TR" dirty="0" smtClean="0"/>
              <a:t>D</a:t>
            </a:r>
            <a:r>
              <a:rPr lang="tr-TR" dirty="0"/>
              <a:t>) </a:t>
            </a:r>
            <a:r>
              <a:rPr lang="tr-TR" dirty="0" smtClean="0"/>
              <a:t>Şintoizm</a:t>
            </a:r>
          </a:p>
          <a:p>
            <a:r>
              <a:rPr lang="tr-TR" dirty="0" smtClean="0"/>
              <a:t>E</a:t>
            </a:r>
            <a:r>
              <a:rPr lang="tr-TR" dirty="0"/>
              <a:t>) </a:t>
            </a:r>
            <a:r>
              <a:rPr lang="tr-TR" dirty="0">
                <a:solidFill>
                  <a:srgbClr val="00B050"/>
                </a:solidFill>
              </a:rPr>
              <a:t>Kabile Dinleri</a:t>
            </a:r>
          </a:p>
        </p:txBody>
      </p:sp>
    </p:spTree>
    <p:extLst>
      <p:ext uri="{BB962C8B-B14F-4D97-AF65-F5344CB8AC3E}">
        <p14:creationId xmlns:p14="http://schemas.microsoft.com/office/powerpoint/2010/main" val="155759899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13954387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 </a:t>
            </a:r>
            <a:endParaRPr lang="tr-TR" dirty="0"/>
          </a:p>
        </p:txBody>
      </p:sp>
      <p:sp>
        <p:nvSpPr>
          <p:cNvPr id="3" name="Alt Başlık 2"/>
          <p:cNvSpPr>
            <a:spLocks noGrp="1"/>
          </p:cNvSpPr>
          <p:nvPr>
            <p:ph type="subTitle" idx="1"/>
          </p:nvPr>
        </p:nvSpPr>
        <p:spPr/>
        <p:txBody>
          <a:bodyPr/>
          <a:lstStyle/>
          <a:p>
            <a:endParaRPr lang="tr-TR" dirty="0"/>
          </a:p>
        </p:txBody>
      </p:sp>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 y="-34291"/>
            <a:ext cx="12252960" cy="6892291"/>
          </a:xfrm>
          <a:prstGeom prst="rect">
            <a:avLst/>
          </a:prstGeom>
        </p:spPr>
      </p:pic>
      <p:sp>
        <p:nvSpPr>
          <p:cNvPr id="14" name="Metin kutusu 13"/>
          <p:cNvSpPr txBox="1"/>
          <p:nvPr/>
        </p:nvSpPr>
        <p:spPr>
          <a:xfrm>
            <a:off x="6505303" y="5442858"/>
            <a:ext cx="6209211" cy="923330"/>
          </a:xfrm>
          <a:prstGeom prst="rect">
            <a:avLst/>
          </a:prstGeom>
          <a:noFill/>
        </p:spPr>
        <p:txBody>
          <a:bodyPr wrap="square" rtlCol="0">
            <a:spAutoFit/>
          </a:bodyPr>
          <a:lstStyle/>
          <a:p>
            <a:r>
              <a:rPr lang="tr-TR" sz="5400" b="1" dirty="0" smtClean="0">
                <a:solidFill>
                  <a:srgbClr val="C00000"/>
                </a:solidFill>
                <a:latin typeface="Adobe Caslon Pro" panose="0205050205050A020403" pitchFamily="18" charset="-94"/>
                <a:ea typeface="Adobe Myungjo Std M" panose="02020600000000000000" pitchFamily="18" charset="-128"/>
              </a:rPr>
              <a:t>DİNLER TARİHİ</a:t>
            </a:r>
            <a:endParaRPr lang="tr-TR" sz="5400" b="1" dirty="0">
              <a:solidFill>
                <a:srgbClr val="C00000"/>
              </a:solidFill>
              <a:latin typeface="Adobe Caslon Pro" panose="0205050205050A020403" pitchFamily="18" charset="-94"/>
              <a:ea typeface="Adobe Myungjo Std M" panose="02020600000000000000" pitchFamily="18" charset="-128"/>
            </a:endParaRPr>
          </a:p>
        </p:txBody>
      </p:sp>
    </p:spTree>
    <p:extLst>
      <p:ext uri="{BB962C8B-B14F-4D97-AF65-F5344CB8AC3E}">
        <p14:creationId xmlns:p14="http://schemas.microsoft.com/office/powerpoint/2010/main" val="4282997791"/>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p:spPr>
      </p:pic>
      <p:sp>
        <p:nvSpPr>
          <p:cNvPr id="12" name="Metin kutusu 11"/>
          <p:cNvSpPr txBox="1"/>
          <p:nvPr/>
        </p:nvSpPr>
        <p:spPr>
          <a:xfrm>
            <a:off x="1593669" y="2704684"/>
            <a:ext cx="6601097" cy="1446550"/>
          </a:xfrm>
          <a:prstGeom prst="rect">
            <a:avLst/>
          </a:prstGeom>
          <a:noFill/>
        </p:spPr>
        <p:txBody>
          <a:bodyPr wrap="square" rtlCol="0">
            <a:spAutoFit/>
          </a:bodyPr>
          <a:lstStyle/>
          <a:p>
            <a:r>
              <a:rPr lang="tr-TR" sz="4400" b="1" dirty="0" smtClean="0">
                <a:latin typeface="Adobe Caslon Pro" panose="0205050205050A020403" pitchFamily="18" charset="-94"/>
                <a:ea typeface="Adobe Myungjo Std M" panose="02020600000000000000" pitchFamily="18" charset="-128"/>
              </a:rPr>
              <a:t>DERS 6:</a:t>
            </a:r>
          </a:p>
          <a:p>
            <a:r>
              <a:rPr lang="tr-TR" sz="4400" b="1" dirty="0" smtClean="0">
                <a:solidFill>
                  <a:srgbClr val="C00000"/>
                </a:solidFill>
                <a:latin typeface="Adobe Caslon Pro" panose="0205050205050A020403" pitchFamily="18" charset="-94"/>
                <a:ea typeface="Adobe Myungjo Std M" panose="02020600000000000000" pitchFamily="18" charset="-128"/>
              </a:rPr>
              <a:t>DİNLERDE İNANÇ</a:t>
            </a:r>
            <a:endParaRPr lang="tr-TR" sz="4400" b="1" dirty="0">
              <a:solidFill>
                <a:srgbClr val="C00000"/>
              </a:solidFill>
              <a:latin typeface="Adobe Caslon Pro" panose="0205050205050A020403" pitchFamily="18" charset="-94"/>
              <a:ea typeface="Adobe Myungjo Std M" panose="02020600000000000000" pitchFamily="18" charset="-128"/>
            </a:endParaRPr>
          </a:p>
        </p:txBody>
      </p:sp>
    </p:spTree>
    <p:extLst>
      <p:ext uri="{BB962C8B-B14F-4D97-AF65-F5344CB8AC3E}">
        <p14:creationId xmlns:p14="http://schemas.microsoft.com/office/powerpoint/2010/main" val="369030975"/>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863907"/>
          </a:xfrm>
        </p:spPr>
        <p:txBody>
          <a:bodyPr/>
          <a:lstStyle/>
          <a:p>
            <a:r>
              <a:rPr lang="tr-TR" b="1" dirty="0" smtClean="0">
                <a:solidFill>
                  <a:srgbClr val="C00000"/>
                </a:solidFill>
              </a:rPr>
              <a:t>Bu derste neler öğreneceğiz?</a:t>
            </a:r>
            <a:endParaRPr lang="tr-TR" b="1" dirty="0">
              <a:solidFill>
                <a:srgbClr val="C00000"/>
              </a:solidFill>
            </a:endParaRPr>
          </a:p>
        </p:txBody>
      </p:sp>
      <p:sp>
        <p:nvSpPr>
          <p:cNvPr id="3" name="İçerik Yer Tutucusu 2"/>
          <p:cNvSpPr>
            <a:spLocks noGrp="1"/>
          </p:cNvSpPr>
          <p:nvPr>
            <p:ph idx="1"/>
          </p:nvPr>
        </p:nvSpPr>
        <p:spPr>
          <a:xfrm>
            <a:off x="838200" y="1229032"/>
            <a:ext cx="10515600" cy="4947931"/>
          </a:xfrm>
        </p:spPr>
        <p:txBody>
          <a:bodyPr/>
          <a:lstStyle/>
          <a:p>
            <a:r>
              <a:rPr lang="tr-TR" dirty="0" smtClean="0"/>
              <a:t>Bu derste; öncelikle dinlerde Tanrı inancı üzerinde duracağız.</a:t>
            </a:r>
          </a:p>
          <a:p>
            <a:r>
              <a:rPr lang="tr-TR" dirty="0" smtClean="0"/>
              <a:t>Daha sonra Peygamber ve din kurucusu inancını inceleyeceğiz.</a:t>
            </a:r>
          </a:p>
          <a:p>
            <a:r>
              <a:rPr lang="tr-TR" dirty="0" smtClean="0"/>
              <a:t>İkinci bölümde ise ahiret, mehdi-</a:t>
            </a:r>
            <a:r>
              <a:rPr lang="tr-TR" dirty="0" err="1" smtClean="0"/>
              <a:t>mesih</a:t>
            </a:r>
            <a:r>
              <a:rPr lang="tr-TR" dirty="0" smtClean="0"/>
              <a:t> ve kutsal kitap inancından söz edeceğiz.</a:t>
            </a:r>
          </a:p>
          <a:p>
            <a:endParaRPr lang="tr-TR" dirty="0"/>
          </a:p>
        </p:txBody>
      </p:sp>
    </p:spTree>
    <p:extLst>
      <p:ext uri="{BB962C8B-B14F-4D97-AF65-F5344CB8AC3E}">
        <p14:creationId xmlns:p14="http://schemas.microsoft.com/office/powerpoint/2010/main" val="229349243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a:xfrm>
            <a:off x="838200" y="365126"/>
            <a:ext cx="10515600" cy="785248"/>
          </a:xfrm>
        </p:spPr>
        <p:txBody>
          <a:bodyPr/>
          <a:lstStyle/>
          <a:p>
            <a:r>
              <a:rPr lang="tr-TR" b="1" dirty="0" smtClean="0">
                <a:solidFill>
                  <a:srgbClr val="C00000"/>
                </a:solidFill>
              </a:rPr>
              <a:t>Tanrı İnancı</a:t>
            </a:r>
            <a:endParaRPr lang="tr-TR" b="1" dirty="0">
              <a:solidFill>
                <a:srgbClr val="C00000"/>
              </a:solidFill>
            </a:endParaRPr>
          </a:p>
        </p:txBody>
      </p:sp>
      <p:sp>
        <p:nvSpPr>
          <p:cNvPr id="4" name="İçerik Yer Tutucusu 3"/>
          <p:cNvSpPr>
            <a:spLocks noGrp="1"/>
          </p:cNvSpPr>
          <p:nvPr>
            <p:ph idx="1"/>
          </p:nvPr>
        </p:nvSpPr>
        <p:spPr>
          <a:xfrm>
            <a:off x="838200" y="1288026"/>
            <a:ext cx="10515600" cy="4888937"/>
          </a:xfrm>
        </p:spPr>
        <p:txBody>
          <a:bodyPr>
            <a:normAutofit/>
          </a:bodyPr>
          <a:lstStyle/>
          <a:p>
            <a:pPr>
              <a:lnSpc>
                <a:spcPct val="130000"/>
              </a:lnSpc>
              <a:spcBef>
                <a:spcPts val="600"/>
              </a:spcBef>
            </a:pPr>
            <a:r>
              <a:rPr lang="tr-TR" b="1" dirty="0">
                <a:solidFill>
                  <a:srgbClr val="00B050"/>
                </a:solidFill>
              </a:rPr>
              <a:t>Yahudilik: </a:t>
            </a:r>
            <a:r>
              <a:rPr lang="tr-TR" dirty="0"/>
              <a:t>Tevrat’ta yer alan “Dinle ey İsrail! Allah’ımız Rab, bir olan </a:t>
            </a:r>
            <a:r>
              <a:rPr lang="tr-TR" dirty="0" err="1"/>
              <a:t>Rab’dir</a:t>
            </a:r>
            <a:r>
              <a:rPr lang="tr-TR" dirty="0"/>
              <a:t>” ifadesinde de görüldüğü üzere </a:t>
            </a:r>
            <a:r>
              <a:rPr lang="tr-TR" dirty="0" err="1"/>
              <a:t>Yahudilik’te</a:t>
            </a:r>
            <a:r>
              <a:rPr lang="tr-TR" dirty="0"/>
              <a:t> tek tanrı inancı önemlidir. Tanrı’nın (</a:t>
            </a:r>
            <a:r>
              <a:rPr lang="tr-TR" dirty="0" err="1"/>
              <a:t>Yehova</a:t>
            </a:r>
            <a:r>
              <a:rPr lang="tr-TR" dirty="0"/>
              <a:t>), gazap yönünü gösteren </a:t>
            </a:r>
            <a:r>
              <a:rPr lang="tr-TR" dirty="0" err="1"/>
              <a:t>Elohim</a:t>
            </a:r>
            <a:r>
              <a:rPr lang="tr-TR" dirty="0"/>
              <a:t>, rahmet yönünü simgeleyen </a:t>
            </a:r>
            <a:r>
              <a:rPr lang="tr-TR" dirty="0" err="1"/>
              <a:t>Yahve</a:t>
            </a:r>
            <a:r>
              <a:rPr lang="tr-TR" dirty="0"/>
              <a:t> şeklinde iki ismi vardır. Hiçbir yaratılmışa benzemediği için onun resim ve heykelleri yapılamaz. Adı gereksiz yere zikredilemez. İbadet sadece Tanrı’ya yapılır. Bunun yanı sıra </a:t>
            </a:r>
            <a:r>
              <a:rPr lang="tr-TR" dirty="0" err="1"/>
              <a:t>Yahudilik’te</a:t>
            </a:r>
            <a:r>
              <a:rPr lang="tr-TR" dirty="0"/>
              <a:t> </a:t>
            </a:r>
            <a:r>
              <a:rPr lang="tr-TR" dirty="0" err="1"/>
              <a:t>Yehova’ya</a:t>
            </a:r>
            <a:r>
              <a:rPr lang="tr-TR" dirty="0"/>
              <a:t> güreşmek, yorulmak, oğul isnat etmek gibi beşeri özellikler de atfedilmiştir.</a:t>
            </a:r>
            <a:endParaRPr lang="tr-TR" b="1" dirty="0">
              <a:solidFill>
                <a:srgbClr val="00B050"/>
              </a:solidFill>
            </a:endParaRPr>
          </a:p>
        </p:txBody>
      </p:sp>
    </p:spTree>
    <p:extLst>
      <p:ext uri="{BB962C8B-B14F-4D97-AF65-F5344CB8AC3E}">
        <p14:creationId xmlns:p14="http://schemas.microsoft.com/office/powerpoint/2010/main" val="1538789850"/>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a:xfrm>
            <a:off x="838200" y="365125"/>
            <a:ext cx="10515600" cy="785249"/>
          </a:xfrm>
        </p:spPr>
        <p:txBody>
          <a:bodyPr/>
          <a:lstStyle/>
          <a:p>
            <a:r>
              <a:rPr lang="tr-TR" b="1" dirty="0">
                <a:solidFill>
                  <a:srgbClr val="C00000"/>
                </a:solidFill>
              </a:rPr>
              <a:t>Tanrı İnancı</a:t>
            </a:r>
            <a:endParaRPr lang="tr-TR" b="1" dirty="0">
              <a:solidFill>
                <a:srgbClr val="00B050"/>
              </a:solidFill>
            </a:endParaRPr>
          </a:p>
        </p:txBody>
      </p:sp>
      <p:sp>
        <p:nvSpPr>
          <p:cNvPr id="4" name="İçerik Yer Tutucusu 3"/>
          <p:cNvSpPr>
            <a:spLocks noGrp="1"/>
          </p:cNvSpPr>
          <p:nvPr>
            <p:ph idx="1"/>
          </p:nvPr>
        </p:nvSpPr>
        <p:spPr>
          <a:xfrm>
            <a:off x="838200" y="1229032"/>
            <a:ext cx="10515600" cy="4947931"/>
          </a:xfrm>
        </p:spPr>
        <p:txBody>
          <a:bodyPr>
            <a:normAutofit lnSpcReduction="10000"/>
          </a:bodyPr>
          <a:lstStyle/>
          <a:p>
            <a:pPr>
              <a:lnSpc>
                <a:spcPct val="130000"/>
              </a:lnSpc>
              <a:spcBef>
                <a:spcPts val="600"/>
              </a:spcBef>
            </a:pPr>
            <a:r>
              <a:rPr lang="tr-TR" b="1" dirty="0">
                <a:solidFill>
                  <a:srgbClr val="00B050"/>
                </a:solidFill>
              </a:rPr>
              <a:t>Hıristiyanlık: </a:t>
            </a:r>
            <a:r>
              <a:rPr lang="tr-TR" dirty="0" err="1"/>
              <a:t>Hıristiyanlık’taki</a:t>
            </a:r>
            <a:r>
              <a:rPr lang="tr-TR" dirty="0"/>
              <a:t> tanrı inancı, teslis anlayışına dayanır. Hz. İsa’dan sonra ortaya çıkan bu inanç, </a:t>
            </a:r>
            <a:r>
              <a:rPr lang="tr-TR" dirty="0" err="1"/>
              <a:t>Pavlus’un</a:t>
            </a:r>
            <a:r>
              <a:rPr lang="tr-TR" dirty="0"/>
              <a:t> öğretileri ve akabinde alınan </a:t>
            </a:r>
            <a:r>
              <a:rPr lang="tr-TR" dirty="0" err="1"/>
              <a:t>Konsil</a:t>
            </a:r>
            <a:r>
              <a:rPr lang="tr-TR" dirty="0"/>
              <a:t> kararlarıyla tesis edilmiştir. </a:t>
            </a:r>
            <a:r>
              <a:rPr lang="tr-TR" dirty="0" err="1"/>
              <a:t>Teslis’in</a:t>
            </a:r>
            <a:r>
              <a:rPr lang="tr-TR" dirty="0"/>
              <a:t> ilk unsuru olan Baba, yaratıcı, ezeli, ebedi, her şeye gücü yeten ve her şeyi bilen tanrıdır. İkincisi Oğul, kurtarıcı İsa’dır. Baba tanrının insan bedenine girmiş kelamıdır. İsa, Babayla aynı cevherden olup, insan ve tanrı yönü bulunan çift tabiatlı bir varlıktır. Üçüncüsü Kutsal Ruh, kutsayıcı Cebrail’dir. Baba tanrı işlerini onunla yapar. </a:t>
            </a:r>
            <a:r>
              <a:rPr lang="tr-TR" dirty="0" err="1"/>
              <a:t>Hıristiyanlık’a</a:t>
            </a:r>
            <a:r>
              <a:rPr lang="tr-TR" dirty="0"/>
              <a:t> göre teslis, akli yönden değil imanla idrak edilecek bir mefhumdur.</a:t>
            </a:r>
            <a:endParaRPr lang="tr-TR" b="1" dirty="0">
              <a:solidFill>
                <a:srgbClr val="00B050"/>
              </a:solidFill>
            </a:endParaRPr>
          </a:p>
        </p:txBody>
      </p:sp>
    </p:spTree>
    <p:extLst>
      <p:ext uri="{BB962C8B-B14F-4D97-AF65-F5344CB8AC3E}">
        <p14:creationId xmlns:p14="http://schemas.microsoft.com/office/powerpoint/2010/main" val="1247742077"/>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7"/>
            <a:ext cx="10515600" cy="854074"/>
          </a:xfrm>
        </p:spPr>
        <p:txBody>
          <a:bodyPr/>
          <a:lstStyle/>
          <a:p>
            <a:r>
              <a:rPr lang="tr-TR" b="1" dirty="0">
                <a:solidFill>
                  <a:srgbClr val="C00000"/>
                </a:solidFill>
              </a:rPr>
              <a:t>Tanrı İnancı</a:t>
            </a:r>
            <a:endParaRPr lang="tr-TR" dirty="0"/>
          </a:p>
        </p:txBody>
      </p:sp>
      <p:sp>
        <p:nvSpPr>
          <p:cNvPr id="3" name="İçerik Yer Tutucusu 2"/>
          <p:cNvSpPr>
            <a:spLocks noGrp="1"/>
          </p:cNvSpPr>
          <p:nvPr>
            <p:ph idx="1"/>
          </p:nvPr>
        </p:nvSpPr>
        <p:spPr>
          <a:xfrm>
            <a:off x="838200" y="1415845"/>
            <a:ext cx="10515600" cy="4761118"/>
          </a:xfrm>
        </p:spPr>
        <p:txBody>
          <a:bodyPr>
            <a:normAutofit/>
          </a:bodyPr>
          <a:lstStyle/>
          <a:p>
            <a:pPr>
              <a:lnSpc>
                <a:spcPct val="130000"/>
              </a:lnSpc>
              <a:spcBef>
                <a:spcPts val="600"/>
              </a:spcBef>
            </a:pPr>
            <a:r>
              <a:rPr lang="tr-TR" b="1" dirty="0">
                <a:solidFill>
                  <a:srgbClr val="00B050"/>
                </a:solidFill>
              </a:rPr>
              <a:t>İslamiyet: </a:t>
            </a:r>
            <a:r>
              <a:rPr lang="tr-TR" dirty="0"/>
              <a:t>İslam’ın esası tevhit inancıdır. Tanrı’nın hiçbir eşi ve benzeri yoktur. Her şey dinamik olan yaratıcının bilgisi ve kudretiyle gerçekleşir. Kuran’da yaratıcının özel ismi Allah’tır. Onun çeşitli sıfatları vardır. İslam’a göre tabiattaki her şey Allah’ın eseridir. Panteist düşüncesinin aksine o, evrenin bir parçası değildir. Her şeyin </a:t>
            </a:r>
            <a:r>
              <a:rPr lang="tr-TR" dirty="0" smtClean="0"/>
              <a:t>ötesindedir.</a:t>
            </a:r>
          </a:p>
        </p:txBody>
      </p:sp>
    </p:spTree>
    <p:extLst>
      <p:ext uri="{BB962C8B-B14F-4D97-AF65-F5344CB8AC3E}">
        <p14:creationId xmlns:p14="http://schemas.microsoft.com/office/powerpoint/2010/main" val="3767709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4. Diğer Dinleri Öğrenmenin İslam Açısından Önemi</a:t>
            </a:r>
            <a:endParaRPr lang="tr-TR" dirty="0"/>
          </a:p>
        </p:txBody>
      </p:sp>
      <p:sp>
        <p:nvSpPr>
          <p:cNvPr id="3" name="İçerik Yer Tutucusu 2"/>
          <p:cNvSpPr>
            <a:spLocks noGrp="1"/>
          </p:cNvSpPr>
          <p:nvPr>
            <p:ph idx="1"/>
          </p:nvPr>
        </p:nvSpPr>
        <p:spPr/>
        <p:txBody>
          <a:bodyPr>
            <a:normAutofit/>
          </a:bodyPr>
          <a:lstStyle/>
          <a:p>
            <a:pPr>
              <a:lnSpc>
                <a:spcPct val="120000"/>
              </a:lnSpc>
              <a:spcBef>
                <a:spcPts val="600"/>
              </a:spcBef>
            </a:pPr>
            <a:r>
              <a:rPr lang="tr-TR" dirty="0"/>
              <a:t>Diğer dinleri öğrenmenin İslam açısından pek çok faydası vardır. Diğer dinler hakkında bilgi sahibi </a:t>
            </a:r>
            <a:r>
              <a:rPr lang="tr-TR" dirty="0" smtClean="0"/>
              <a:t>olmak;</a:t>
            </a:r>
          </a:p>
          <a:p>
            <a:pPr>
              <a:lnSpc>
                <a:spcPct val="120000"/>
              </a:lnSpc>
              <a:spcBef>
                <a:spcPts val="600"/>
              </a:spcBef>
            </a:pPr>
            <a:r>
              <a:rPr lang="tr-TR" dirty="0" smtClean="0"/>
              <a:t>a</a:t>
            </a:r>
            <a:r>
              <a:rPr lang="tr-TR" dirty="0"/>
              <a:t>. Diğer din mensuplarını tanıma, anlama ve kendi inancımızla mukayese </a:t>
            </a:r>
            <a:r>
              <a:rPr lang="tr-TR" dirty="0" smtClean="0"/>
              <a:t>etme,</a:t>
            </a:r>
          </a:p>
          <a:p>
            <a:pPr>
              <a:lnSpc>
                <a:spcPct val="120000"/>
              </a:lnSpc>
              <a:spcBef>
                <a:spcPts val="600"/>
              </a:spcBef>
            </a:pPr>
            <a:r>
              <a:rPr lang="tr-TR" dirty="0" smtClean="0"/>
              <a:t>b</a:t>
            </a:r>
            <a:r>
              <a:rPr lang="tr-TR" dirty="0"/>
              <a:t>. Kendi dinimizin farkını daha iyi görüp değerini takdir etme, </a:t>
            </a:r>
          </a:p>
        </p:txBody>
      </p:sp>
    </p:spTree>
    <p:extLst>
      <p:ext uri="{BB962C8B-B14F-4D97-AF65-F5344CB8AC3E}">
        <p14:creationId xmlns:p14="http://schemas.microsoft.com/office/powerpoint/2010/main" val="178661930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001559"/>
          </a:xfrm>
        </p:spPr>
        <p:txBody>
          <a:bodyPr/>
          <a:lstStyle/>
          <a:p>
            <a:r>
              <a:rPr lang="tr-TR" b="1" dirty="0">
                <a:solidFill>
                  <a:srgbClr val="C00000"/>
                </a:solidFill>
              </a:rPr>
              <a:t>Tanrı İnancı</a:t>
            </a:r>
            <a:endParaRPr lang="tr-TR" b="1" dirty="0">
              <a:solidFill>
                <a:srgbClr val="00B050"/>
              </a:solidFill>
            </a:endParaRPr>
          </a:p>
        </p:txBody>
      </p:sp>
      <p:sp>
        <p:nvSpPr>
          <p:cNvPr id="3" name="İçerik Yer Tutucusu 2"/>
          <p:cNvSpPr>
            <a:spLocks noGrp="1"/>
          </p:cNvSpPr>
          <p:nvPr>
            <p:ph idx="1"/>
          </p:nvPr>
        </p:nvSpPr>
        <p:spPr>
          <a:xfrm>
            <a:off x="838200" y="1366684"/>
            <a:ext cx="10515600" cy="5014451"/>
          </a:xfrm>
        </p:spPr>
        <p:txBody>
          <a:bodyPr>
            <a:normAutofit/>
          </a:bodyPr>
          <a:lstStyle/>
          <a:p>
            <a:pPr marL="0" indent="0">
              <a:lnSpc>
                <a:spcPct val="130000"/>
              </a:lnSpc>
              <a:spcBef>
                <a:spcPts val="600"/>
              </a:spcBef>
              <a:buNone/>
            </a:pPr>
            <a:r>
              <a:rPr lang="tr-TR" b="1" dirty="0">
                <a:solidFill>
                  <a:srgbClr val="00B050"/>
                </a:solidFill>
              </a:rPr>
              <a:t>Hinduizm: </a:t>
            </a:r>
            <a:r>
              <a:rPr lang="tr-TR" dirty="0"/>
              <a:t>Hinduizm’de sistematik bir tanrı anlayışı yoktur. Bazı Veda metinlerinde tek tanrı anlayışına vurgu yapılmış olsa da geneli itibariyle bu din çok tanrılıdır. Erken dönemde önemli görülen </a:t>
            </a:r>
            <a:r>
              <a:rPr lang="tr-TR" dirty="0" err="1"/>
              <a:t>Vayu</a:t>
            </a:r>
            <a:r>
              <a:rPr lang="tr-TR" dirty="0"/>
              <a:t> (rüzgâr), </a:t>
            </a:r>
            <a:r>
              <a:rPr lang="tr-TR" dirty="0" err="1"/>
              <a:t>İndra</a:t>
            </a:r>
            <a:r>
              <a:rPr lang="tr-TR" dirty="0"/>
              <a:t> (savaş) ve </a:t>
            </a:r>
            <a:r>
              <a:rPr lang="tr-TR" dirty="0" err="1"/>
              <a:t>Ağni</a:t>
            </a:r>
            <a:r>
              <a:rPr lang="tr-TR" dirty="0"/>
              <a:t> (Ateş) gibi bazı tanrılar/tanrısal varlıklar tarihi süreç içinde ortaya çıkan gelişmelere bağlı olarak önemini kaybetmiştir. Buna mukabil günümüzde de geçerli olan ve sırasıyla yaratma, koruma ve yok etme/cezalandırmayı simgeleyen Brahma, </a:t>
            </a:r>
            <a:r>
              <a:rPr lang="tr-TR" dirty="0" err="1"/>
              <a:t>Vişnu</a:t>
            </a:r>
            <a:r>
              <a:rPr lang="tr-TR" dirty="0"/>
              <a:t> ve </a:t>
            </a:r>
            <a:r>
              <a:rPr lang="tr-TR" dirty="0" err="1"/>
              <a:t>Şiva</a:t>
            </a:r>
            <a:r>
              <a:rPr lang="tr-TR" dirty="0"/>
              <a:t> tanrıları ön plana çıkmıştır. Bu üçlü tanrı anlayışına “</a:t>
            </a:r>
            <a:r>
              <a:rPr lang="tr-TR" dirty="0" err="1"/>
              <a:t>trimurti</a:t>
            </a:r>
            <a:r>
              <a:rPr lang="tr-TR" dirty="0"/>
              <a:t>” de denir.</a:t>
            </a:r>
            <a:endParaRPr lang="tr-TR" b="1" dirty="0">
              <a:solidFill>
                <a:srgbClr val="00B050"/>
              </a:solidFill>
            </a:endParaRPr>
          </a:p>
        </p:txBody>
      </p:sp>
    </p:spTree>
    <p:extLst>
      <p:ext uri="{BB962C8B-B14F-4D97-AF65-F5344CB8AC3E}">
        <p14:creationId xmlns:p14="http://schemas.microsoft.com/office/powerpoint/2010/main" val="343335108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736088"/>
          </a:xfrm>
        </p:spPr>
        <p:txBody>
          <a:bodyPr/>
          <a:lstStyle/>
          <a:p>
            <a:r>
              <a:rPr lang="tr-TR" b="1" dirty="0">
                <a:solidFill>
                  <a:srgbClr val="C00000"/>
                </a:solidFill>
              </a:rPr>
              <a:t>Tanrı İnancı</a:t>
            </a:r>
            <a:endParaRPr lang="tr-TR" b="1" dirty="0">
              <a:solidFill>
                <a:srgbClr val="00B050"/>
              </a:solidFill>
            </a:endParaRPr>
          </a:p>
        </p:txBody>
      </p:sp>
      <p:sp>
        <p:nvSpPr>
          <p:cNvPr id="3" name="İçerik Yer Tutucusu 2"/>
          <p:cNvSpPr>
            <a:spLocks noGrp="1"/>
          </p:cNvSpPr>
          <p:nvPr>
            <p:ph idx="1"/>
          </p:nvPr>
        </p:nvSpPr>
        <p:spPr>
          <a:xfrm>
            <a:off x="838200" y="1209368"/>
            <a:ext cx="10515600" cy="4967595"/>
          </a:xfrm>
        </p:spPr>
        <p:txBody>
          <a:bodyPr>
            <a:normAutofit/>
          </a:bodyPr>
          <a:lstStyle/>
          <a:p>
            <a:pPr>
              <a:lnSpc>
                <a:spcPct val="130000"/>
              </a:lnSpc>
              <a:spcBef>
                <a:spcPts val="600"/>
              </a:spcBef>
            </a:pPr>
            <a:r>
              <a:rPr lang="tr-TR" b="1" dirty="0">
                <a:solidFill>
                  <a:srgbClr val="00B050"/>
                </a:solidFill>
              </a:rPr>
              <a:t>Budizm: </a:t>
            </a:r>
            <a:r>
              <a:rPr lang="tr-TR" dirty="0"/>
              <a:t>Buda’nın tanrı inancını reddettiğini gösteren bir bilgi yoktur. Fakat o daha çok, acı dolu hayattan kurtulup Nirvana’ya ulaşma fikri üzerinde durmuştur. Hindulardaki çok tanrıcılığa, antropomorfist tanrı inancına ve putperestliğe karşı çıkmıştır. Tanrı konusunda sessiz kaldığı için Budizm bazılarınca ateist bir din olarak tarif edilmiştir. </a:t>
            </a:r>
            <a:r>
              <a:rPr lang="tr-TR" dirty="0" err="1"/>
              <a:t>Budda</a:t>
            </a:r>
            <a:r>
              <a:rPr lang="tr-TR" dirty="0"/>
              <a:t> ölümünden sonra özellikle </a:t>
            </a:r>
            <a:r>
              <a:rPr lang="tr-TR" dirty="0" err="1"/>
              <a:t>Mahayana</a:t>
            </a:r>
            <a:r>
              <a:rPr lang="tr-TR" dirty="0"/>
              <a:t> mezhebince bir tanrı olarak kabul edilip </a:t>
            </a:r>
            <a:r>
              <a:rPr lang="tr-TR" dirty="0" smtClean="0"/>
              <a:t>tapınılmıştır.</a:t>
            </a:r>
          </a:p>
        </p:txBody>
      </p:sp>
    </p:spTree>
    <p:extLst>
      <p:ext uri="{BB962C8B-B14F-4D97-AF65-F5344CB8AC3E}">
        <p14:creationId xmlns:p14="http://schemas.microsoft.com/office/powerpoint/2010/main" val="223944202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34409"/>
          </a:xfrm>
        </p:spPr>
        <p:txBody>
          <a:bodyPr/>
          <a:lstStyle/>
          <a:p>
            <a:r>
              <a:rPr lang="tr-TR" b="1" dirty="0">
                <a:solidFill>
                  <a:srgbClr val="C00000"/>
                </a:solidFill>
              </a:rPr>
              <a:t>Tanrı İnancı</a:t>
            </a:r>
          </a:p>
        </p:txBody>
      </p:sp>
      <p:sp>
        <p:nvSpPr>
          <p:cNvPr id="3" name="İçerik Yer Tutucusu 2"/>
          <p:cNvSpPr>
            <a:spLocks noGrp="1"/>
          </p:cNvSpPr>
          <p:nvPr>
            <p:ph idx="1"/>
          </p:nvPr>
        </p:nvSpPr>
        <p:spPr>
          <a:xfrm>
            <a:off x="838200" y="1199536"/>
            <a:ext cx="10515600" cy="4977428"/>
          </a:xfrm>
        </p:spPr>
        <p:txBody>
          <a:bodyPr>
            <a:normAutofit/>
          </a:bodyPr>
          <a:lstStyle/>
          <a:p>
            <a:pPr>
              <a:lnSpc>
                <a:spcPct val="130000"/>
              </a:lnSpc>
              <a:spcBef>
                <a:spcPts val="600"/>
              </a:spcBef>
            </a:pPr>
            <a:r>
              <a:rPr lang="tr-TR" b="1" dirty="0" err="1">
                <a:solidFill>
                  <a:srgbClr val="00B050"/>
                </a:solidFill>
              </a:rPr>
              <a:t>Sihizm</a:t>
            </a:r>
            <a:r>
              <a:rPr lang="tr-TR" b="1" dirty="0">
                <a:solidFill>
                  <a:srgbClr val="00B050"/>
                </a:solidFill>
              </a:rPr>
              <a:t>: </a:t>
            </a:r>
            <a:r>
              <a:rPr lang="tr-TR" dirty="0"/>
              <a:t>Sihlere göre </a:t>
            </a:r>
            <a:r>
              <a:rPr lang="tr-TR" dirty="0" smtClean="0"/>
              <a:t>Tanrı </a:t>
            </a:r>
            <a:r>
              <a:rPr lang="tr-TR" dirty="0"/>
              <a:t>vardır ve birdir. Tanrı, ölümlü olan insan tarafından tam anlamıyla idrak edilemez. Sihler Tanrı’yı, Nam, Ram ve Allah gibi isimlerle çağırırlar.</a:t>
            </a:r>
          </a:p>
        </p:txBody>
      </p:sp>
    </p:spTree>
    <p:extLst>
      <p:ext uri="{BB962C8B-B14F-4D97-AF65-F5344CB8AC3E}">
        <p14:creationId xmlns:p14="http://schemas.microsoft.com/office/powerpoint/2010/main" val="334898877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755751"/>
          </a:xfrm>
        </p:spPr>
        <p:txBody>
          <a:bodyPr/>
          <a:lstStyle/>
          <a:p>
            <a:r>
              <a:rPr lang="tr-TR" b="1" dirty="0">
                <a:solidFill>
                  <a:srgbClr val="C00000"/>
                </a:solidFill>
              </a:rPr>
              <a:t>Tanrı İnancı</a:t>
            </a:r>
            <a:endParaRPr lang="tr-TR" dirty="0">
              <a:solidFill>
                <a:srgbClr val="C00000"/>
              </a:solidFill>
            </a:endParaRPr>
          </a:p>
        </p:txBody>
      </p:sp>
      <p:sp>
        <p:nvSpPr>
          <p:cNvPr id="3" name="İçerik Yer Tutucusu 2"/>
          <p:cNvSpPr>
            <a:spLocks noGrp="1"/>
          </p:cNvSpPr>
          <p:nvPr>
            <p:ph idx="1"/>
          </p:nvPr>
        </p:nvSpPr>
        <p:spPr>
          <a:xfrm>
            <a:off x="838200" y="1120877"/>
            <a:ext cx="10515600" cy="5056086"/>
          </a:xfrm>
        </p:spPr>
        <p:txBody>
          <a:bodyPr>
            <a:normAutofit/>
          </a:bodyPr>
          <a:lstStyle/>
          <a:p>
            <a:pPr>
              <a:lnSpc>
                <a:spcPct val="120000"/>
              </a:lnSpc>
              <a:spcBef>
                <a:spcPts val="600"/>
              </a:spcBef>
            </a:pPr>
            <a:r>
              <a:rPr lang="tr-TR" b="1" dirty="0" err="1">
                <a:solidFill>
                  <a:srgbClr val="00B050"/>
                </a:solidFill>
              </a:rPr>
              <a:t>Konfüçyanizm</a:t>
            </a:r>
            <a:r>
              <a:rPr lang="tr-TR" b="1" dirty="0">
                <a:solidFill>
                  <a:srgbClr val="00B050"/>
                </a:solidFill>
              </a:rPr>
              <a:t>: </a:t>
            </a:r>
            <a:r>
              <a:rPr lang="tr-TR" dirty="0"/>
              <a:t>Metafizik konulara çok girmemiş olsa da Konfüçyüs’ün tanrı anlayışına sahip olduğu bilinmektedir. Nitekim o, Çinliler tarafından yüce tanrı için kullanılan </a:t>
            </a:r>
            <a:r>
              <a:rPr lang="tr-TR" dirty="0" err="1"/>
              <a:t>Tien</a:t>
            </a:r>
            <a:r>
              <a:rPr lang="tr-TR" dirty="0"/>
              <a:t> kelimesini, “her şeye hâkim olan tanrı” anlamında kullanılmıştır. Ona göre </a:t>
            </a:r>
            <a:r>
              <a:rPr lang="tr-TR" dirty="0" err="1"/>
              <a:t>Tien</a:t>
            </a:r>
            <a:r>
              <a:rPr lang="tr-TR" dirty="0"/>
              <a:t>; ölümün, hayatın ve her türlü iyiliğin kaynağıdır. O, her şeyi görür, yasaları koyar. İyi davranışta bulunanları ödüllendirir. </a:t>
            </a:r>
          </a:p>
        </p:txBody>
      </p:sp>
    </p:spTree>
    <p:extLst>
      <p:ext uri="{BB962C8B-B14F-4D97-AF65-F5344CB8AC3E}">
        <p14:creationId xmlns:p14="http://schemas.microsoft.com/office/powerpoint/2010/main" val="198852694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932733"/>
          </a:xfrm>
        </p:spPr>
        <p:txBody>
          <a:bodyPr/>
          <a:lstStyle/>
          <a:p>
            <a:r>
              <a:rPr lang="tr-TR" b="1" dirty="0" smtClean="0">
                <a:solidFill>
                  <a:srgbClr val="00B050"/>
                </a:solidFill>
              </a:rPr>
              <a:t>Odaklanalım!...</a:t>
            </a:r>
            <a:endParaRPr lang="tr-TR" dirty="0">
              <a:solidFill>
                <a:srgbClr val="00B050"/>
              </a:solidFill>
            </a:endParaRPr>
          </a:p>
        </p:txBody>
      </p:sp>
      <p:sp>
        <p:nvSpPr>
          <p:cNvPr id="3" name="İçerik Yer Tutucusu 2"/>
          <p:cNvSpPr>
            <a:spLocks noGrp="1"/>
          </p:cNvSpPr>
          <p:nvPr>
            <p:ph idx="1"/>
          </p:nvPr>
        </p:nvSpPr>
        <p:spPr>
          <a:xfrm>
            <a:off x="838200" y="1563329"/>
            <a:ext cx="10515600" cy="4613634"/>
          </a:xfrm>
        </p:spPr>
        <p:txBody>
          <a:bodyPr>
            <a:normAutofit/>
          </a:bodyPr>
          <a:lstStyle/>
          <a:p>
            <a:pPr>
              <a:lnSpc>
                <a:spcPct val="120000"/>
              </a:lnSpc>
              <a:spcBef>
                <a:spcPts val="600"/>
              </a:spcBef>
            </a:pPr>
            <a:r>
              <a:rPr lang="tr-TR" dirty="0"/>
              <a:t>Taoizm’de tanrı olarak görülen “Tao”, yaratıcı prensiptir, dünyayı yöneten sebeptir. Görülmez ve </a:t>
            </a:r>
            <a:r>
              <a:rPr lang="tr-TR" dirty="0" err="1"/>
              <a:t>kavranılamazdır</a:t>
            </a:r>
            <a:r>
              <a:rPr lang="tr-TR" dirty="0"/>
              <a:t>. Kendiliğinden vardır. Her şey ondan geldiği için o, “ana” diye de bilinir. Tao’dan bir, birden iki (</a:t>
            </a:r>
            <a:r>
              <a:rPr lang="tr-TR" dirty="0" err="1"/>
              <a:t>yin</a:t>
            </a:r>
            <a:r>
              <a:rPr lang="tr-TR" dirty="0"/>
              <a:t> ve </a:t>
            </a:r>
            <a:r>
              <a:rPr lang="tr-TR" dirty="0" err="1"/>
              <a:t>Yang</a:t>
            </a:r>
            <a:r>
              <a:rPr lang="tr-TR" dirty="0"/>
              <a:t>), ikiden üç (</a:t>
            </a:r>
            <a:r>
              <a:rPr lang="tr-TR" dirty="0" err="1"/>
              <a:t>Yin</a:t>
            </a:r>
            <a:r>
              <a:rPr lang="tr-TR" dirty="0"/>
              <a:t>, </a:t>
            </a:r>
            <a:r>
              <a:rPr lang="tr-TR" dirty="0" err="1"/>
              <a:t>Yang</a:t>
            </a:r>
            <a:r>
              <a:rPr lang="tr-TR" dirty="0"/>
              <a:t> ve Nefes) çıkar. Üçten ise evren yaratılır. “Te” kavramı, Tao’nun evrendeki her şeyi değiştiren gücüdür. Tao’nun meydana getirdiği varlıkları “Te” besler, büyütür ve şekle sokar. </a:t>
            </a:r>
          </a:p>
        </p:txBody>
      </p:sp>
    </p:spTree>
    <p:extLst>
      <p:ext uri="{BB962C8B-B14F-4D97-AF65-F5344CB8AC3E}">
        <p14:creationId xmlns:p14="http://schemas.microsoft.com/office/powerpoint/2010/main" val="32095299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755751"/>
          </a:xfrm>
        </p:spPr>
        <p:txBody>
          <a:bodyPr/>
          <a:lstStyle/>
          <a:p>
            <a:r>
              <a:rPr lang="tr-TR" b="1" dirty="0" smtClean="0">
                <a:solidFill>
                  <a:srgbClr val="C00000"/>
                </a:solidFill>
              </a:rPr>
              <a:t>Peygamber ve Din Kurucusu İnancı</a:t>
            </a:r>
            <a:endParaRPr lang="tr-TR" b="1" dirty="0">
              <a:solidFill>
                <a:srgbClr val="C00000"/>
              </a:solidFill>
            </a:endParaRPr>
          </a:p>
        </p:txBody>
      </p:sp>
      <p:sp>
        <p:nvSpPr>
          <p:cNvPr id="3" name="İçerik Yer Tutucusu 2"/>
          <p:cNvSpPr>
            <a:spLocks noGrp="1"/>
          </p:cNvSpPr>
          <p:nvPr>
            <p:ph idx="1"/>
          </p:nvPr>
        </p:nvSpPr>
        <p:spPr>
          <a:xfrm>
            <a:off x="838200" y="1307690"/>
            <a:ext cx="10515600" cy="4869273"/>
          </a:xfrm>
        </p:spPr>
        <p:txBody>
          <a:bodyPr>
            <a:normAutofit/>
          </a:bodyPr>
          <a:lstStyle/>
          <a:p>
            <a:pPr>
              <a:lnSpc>
                <a:spcPct val="130000"/>
              </a:lnSpc>
            </a:pPr>
            <a:r>
              <a:rPr lang="tr-TR" dirty="0"/>
              <a:t>İlahi dinlerde Allah, seçtiği peygamberleri aracılığıyla dini ulaştırmıştır. Beşeri kaynaklı dinler ise kurucusu sayılan kişilerin görüşleri etrafında teşekkül etmiştir.</a:t>
            </a:r>
            <a:endParaRPr lang="tr-TR" dirty="0" smtClean="0"/>
          </a:p>
        </p:txBody>
      </p:sp>
    </p:spTree>
    <p:extLst>
      <p:ext uri="{BB962C8B-B14F-4D97-AF65-F5344CB8AC3E}">
        <p14:creationId xmlns:p14="http://schemas.microsoft.com/office/powerpoint/2010/main" val="225500928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04914"/>
          </a:xfrm>
        </p:spPr>
        <p:txBody>
          <a:bodyPr/>
          <a:lstStyle/>
          <a:p>
            <a:r>
              <a:rPr lang="tr-TR" b="1" dirty="0">
                <a:solidFill>
                  <a:srgbClr val="C00000"/>
                </a:solidFill>
              </a:rPr>
              <a:t>Peygamber ve Din Kurucusu İnancı</a:t>
            </a:r>
            <a:endParaRPr lang="tr-TR" dirty="0"/>
          </a:p>
        </p:txBody>
      </p:sp>
      <p:sp>
        <p:nvSpPr>
          <p:cNvPr id="3" name="İçerik Yer Tutucusu 2"/>
          <p:cNvSpPr>
            <a:spLocks noGrp="1"/>
          </p:cNvSpPr>
          <p:nvPr>
            <p:ph idx="1"/>
          </p:nvPr>
        </p:nvSpPr>
        <p:spPr>
          <a:xfrm>
            <a:off x="838200" y="1248698"/>
            <a:ext cx="10515600" cy="4928266"/>
          </a:xfrm>
        </p:spPr>
        <p:txBody>
          <a:bodyPr>
            <a:normAutofit/>
          </a:bodyPr>
          <a:lstStyle/>
          <a:p>
            <a:pPr>
              <a:lnSpc>
                <a:spcPct val="130000"/>
              </a:lnSpc>
            </a:pPr>
            <a:r>
              <a:rPr lang="tr-TR" b="1" dirty="0">
                <a:solidFill>
                  <a:srgbClr val="00B050"/>
                </a:solidFill>
              </a:rPr>
              <a:t>Yahudilik: </a:t>
            </a:r>
            <a:r>
              <a:rPr lang="tr-TR" dirty="0"/>
              <a:t>Yahudiler peygamberlere iman ederler. Onlara göre peygamberlerin en büyüğü, mucizeleri pek çok kişi tarafından görülmüş olan Hz. Musa’dır. O, ideal bir yönetici, hâkimdir. İstediği her an Rabbiyle iletişim kurabilir. Onun dışındakiler sadece birer mürşittir ve yalnızca Allah dilediğinde vahiy alabilirler. </a:t>
            </a:r>
            <a:r>
              <a:rPr lang="tr-TR" dirty="0" err="1"/>
              <a:t>İsrailoğulları</a:t>
            </a:r>
            <a:r>
              <a:rPr lang="tr-TR" dirty="0"/>
              <a:t> arasından gelen diğer peygamberler Hz. Musa’ya inen dine uymuş ve onu </a:t>
            </a:r>
            <a:r>
              <a:rPr lang="tr-TR" dirty="0" err="1"/>
              <a:t>nesh</a:t>
            </a:r>
            <a:r>
              <a:rPr lang="tr-TR" dirty="0"/>
              <a:t> etmeksizin tebliğ etmişlerdir. Yahudiler, Hz. İsa ve Hz. Muhammed’i peygamber olarak görmezler.</a:t>
            </a:r>
          </a:p>
        </p:txBody>
      </p:sp>
    </p:spTree>
    <p:extLst>
      <p:ext uri="{BB962C8B-B14F-4D97-AF65-F5344CB8AC3E}">
        <p14:creationId xmlns:p14="http://schemas.microsoft.com/office/powerpoint/2010/main" val="203165017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14746"/>
          </a:xfrm>
        </p:spPr>
        <p:txBody>
          <a:bodyPr/>
          <a:lstStyle/>
          <a:p>
            <a:r>
              <a:rPr lang="tr-TR" b="1" dirty="0">
                <a:solidFill>
                  <a:srgbClr val="C00000"/>
                </a:solidFill>
              </a:rPr>
              <a:t>Peygamber ve Din Kurucusu İnancı</a:t>
            </a:r>
          </a:p>
        </p:txBody>
      </p:sp>
      <p:sp>
        <p:nvSpPr>
          <p:cNvPr id="3" name="İçerik Yer Tutucusu 2"/>
          <p:cNvSpPr>
            <a:spLocks noGrp="1"/>
          </p:cNvSpPr>
          <p:nvPr>
            <p:ph idx="1"/>
          </p:nvPr>
        </p:nvSpPr>
        <p:spPr>
          <a:xfrm>
            <a:off x="838200" y="1179872"/>
            <a:ext cx="10515600" cy="4997091"/>
          </a:xfrm>
        </p:spPr>
        <p:txBody>
          <a:bodyPr>
            <a:normAutofit/>
          </a:bodyPr>
          <a:lstStyle/>
          <a:p>
            <a:pPr>
              <a:lnSpc>
                <a:spcPct val="130000"/>
              </a:lnSpc>
              <a:spcBef>
                <a:spcPts val="600"/>
              </a:spcBef>
            </a:pPr>
            <a:r>
              <a:rPr lang="tr-TR" dirty="0"/>
              <a:t>Hıristiyanlık: Hıristiyan kutsal kitaplarında peygambere iman konusunda net ifade bulunmadığından bu dine mensup olmak için peygambere iman zorunlu bir ilke değildir. </a:t>
            </a:r>
            <a:r>
              <a:rPr lang="tr-TR" dirty="0" err="1"/>
              <a:t>Hıristiyanlar’a</a:t>
            </a:r>
            <a:r>
              <a:rPr lang="tr-TR" dirty="0"/>
              <a:t> göre Hz. İsa, babasız doğması, olağanüstü mucizeler göstermesi gibi nedenlere bağlı olarak diğer insanlardan farklıdır. O, vaftizci Yahya tarafından otuzlu yaşlarda vaftiz edilmesiyle tebliğine başlamıştır. Hz. İsa, Allah’ın oğlu konumunda bir tanrıdır. Peygamber değildir. Bu dinde peygamber konumunda olan tanrı İsa’dan vahiy aldığına inanılan </a:t>
            </a:r>
            <a:r>
              <a:rPr lang="tr-TR" dirty="0" err="1"/>
              <a:t>Pavlus’tur</a:t>
            </a:r>
            <a:r>
              <a:rPr lang="tr-TR" dirty="0"/>
              <a:t>.</a:t>
            </a:r>
            <a:endParaRPr lang="tr-TR" dirty="0" smtClean="0"/>
          </a:p>
        </p:txBody>
      </p:sp>
    </p:spTree>
    <p:extLst>
      <p:ext uri="{BB962C8B-B14F-4D97-AF65-F5344CB8AC3E}">
        <p14:creationId xmlns:p14="http://schemas.microsoft.com/office/powerpoint/2010/main" val="75409010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07811"/>
            <a:ext cx="10515600" cy="922899"/>
          </a:xfrm>
        </p:spPr>
        <p:txBody>
          <a:bodyPr/>
          <a:lstStyle/>
          <a:p>
            <a:r>
              <a:rPr lang="tr-TR" b="1" dirty="0">
                <a:solidFill>
                  <a:srgbClr val="C00000"/>
                </a:solidFill>
              </a:rPr>
              <a:t>Peygamber ve Din Kurucusu İnancı</a:t>
            </a:r>
            <a:endParaRPr lang="tr-TR" dirty="0"/>
          </a:p>
        </p:txBody>
      </p:sp>
      <p:sp>
        <p:nvSpPr>
          <p:cNvPr id="3" name="İçerik Yer Tutucusu 2"/>
          <p:cNvSpPr>
            <a:spLocks noGrp="1"/>
          </p:cNvSpPr>
          <p:nvPr>
            <p:ph idx="1"/>
          </p:nvPr>
        </p:nvSpPr>
        <p:spPr>
          <a:xfrm>
            <a:off x="838200" y="1130710"/>
            <a:ext cx="10515600" cy="5046254"/>
          </a:xfrm>
        </p:spPr>
        <p:txBody>
          <a:bodyPr>
            <a:normAutofit/>
          </a:bodyPr>
          <a:lstStyle/>
          <a:p>
            <a:pPr>
              <a:lnSpc>
                <a:spcPct val="130000"/>
              </a:lnSpc>
              <a:spcBef>
                <a:spcPts val="600"/>
              </a:spcBef>
            </a:pPr>
            <a:r>
              <a:rPr lang="tr-TR" dirty="0"/>
              <a:t>İslam: Hz. Muhammed 610 yılında peygamberlik görevine başlamıştır. O, insanüstü bir varlık değildir. Tüm insanlığa gönderilen bir peygamberdir. İnsanlığa evrensel mesajlar getirmiştir. Son peygamber ve son ilahi kitabın muhatabıdır. </a:t>
            </a:r>
            <a:endParaRPr lang="tr-TR" b="1" dirty="0">
              <a:solidFill>
                <a:srgbClr val="00B050"/>
              </a:solidFill>
            </a:endParaRPr>
          </a:p>
        </p:txBody>
      </p:sp>
    </p:spTree>
    <p:extLst>
      <p:ext uri="{BB962C8B-B14F-4D97-AF65-F5344CB8AC3E}">
        <p14:creationId xmlns:p14="http://schemas.microsoft.com/office/powerpoint/2010/main" val="428800877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400071" cy="854075"/>
          </a:xfrm>
        </p:spPr>
        <p:txBody>
          <a:bodyPr/>
          <a:lstStyle/>
          <a:p>
            <a:r>
              <a:rPr lang="tr-TR" b="1" dirty="0" smtClean="0">
                <a:solidFill>
                  <a:srgbClr val="00B050"/>
                </a:solidFill>
              </a:rPr>
              <a:t>Bilgi Notu…</a:t>
            </a:r>
            <a:endParaRPr lang="tr-TR" dirty="0">
              <a:solidFill>
                <a:srgbClr val="00B050"/>
              </a:solidFill>
            </a:endParaRPr>
          </a:p>
        </p:txBody>
      </p:sp>
      <p:graphicFrame>
        <p:nvGraphicFramePr>
          <p:cNvPr id="4" name="İçerik Yer Tutucusu 3"/>
          <p:cNvGraphicFramePr>
            <a:graphicFrameLocks noGrp="1"/>
          </p:cNvGraphicFramePr>
          <p:nvPr>
            <p:ph idx="1"/>
            <p:extLst/>
          </p:nvPr>
        </p:nvGraphicFramePr>
        <p:xfrm>
          <a:off x="838200" y="1219200"/>
          <a:ext cx="10515600" cy="4857135"/>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xmlns="" val="2235187928"/>
                    </a:ext>
                  </a:extLst>
                </a:gridCol>
                <a:gridCol w="2628900">
                  <a:extLst>
                    <a:ext uri="{9D8B030D-6E8A-4147-A177-3AD203B41FA5}">
                      <a16:colId xmlns:a16="http://schemas.microsoft.com/office/drawing/2014/main" xmlns="" val="4050215386"/>
                    </a:ext>
                  </a:extLst>
                </a:gridCol>
                <a:gridCol w="2628900">
                  <a:extLst>
                    <a:ext uri="{9D8B030D-6E8A-4147-A177-3AD203B41FA5}">
                      <a16:colId xmlns:a16="http://schemas.microsoft.com/office/drawing/2014/main" xmlns="" val="3779655143"/>
                    </a:ext>
                  </a:extLst>
                </a:gridCol>
                <a:gridCol w="2628900">
                  <a:extLst>
                    <a:ext uri="{9D8B030D-6E8A-4147-A177-3AD203B41FA5}">
                      <a16:colId xmlns:a16="http://schemas.microsoft.com/office/drawing/2014/main" xmlns="" val="3167197446"/>
                    </a:ext>
                  </a:extLst>
                </a:gridCol>
              </a:tblGrid>
              <a:tr h="799173">
                <a:tc>
                  <a:txBody>
                    <a:bodyPr/>
                    <a:lstStyle/>
                    <a:p>
                      <a:endParaRPr lang="tr-TR" dirty="0"/>
                    </a:p>
                  </a:txBody>
                  <a:tcPr/>
                </a:tc>
                <a:tc>
                  <a:txBody>
                    <a:bodyPr/>
                    <a:lstStyle/>
                    <a:p>
                      <a:r>
                        <a:rPr lang="tr-TR" dirty="0" smtClean="0">
                          <a:solidFill>
                            <a:srgbClr val="C00000"/>
                          </a:solidFill>
                        </a:rPr>
                        <a:t>YAHUDİLİK</a:t>
                      </a:r>
                      <a:endParaRPr lang="tr-TR" dirty="0">
                        <a:solidFill>
                          <a:srgbClr val="C00000"/>
                        </a:solidFill>
                      </a:endParaRPr>
                    </a:p>
                  </a:txBody>
                  <a:tcPr/>
                </a:tc>
                <a:tc>
                  <a:txBody>
                    <a:bodyPr/>
                    <a:lstStyle/>
                    <a:p>
                      <a:r>
                        <a:rPr lang="tr-TR" dirty="0" smtClean="0">
                          <a:solidFill>
                            <a:srgbClr val="C00000"/>
                          </a:solidFill>
                        </a:rPr>
                        <a:t>HIRİSTİYANLIK</a:t>
                      </a:r>
                      <a:endParaRPr lang="tr-TR" dirty="0">
                        <a:solidFill>
                          <a:srgbClr val="C00000"/>
                        </a:solidFill>
                      </a:endParaRPr>
                    </a:p>
                  </a:txBody>
                  <a:tcPr/>
                </a:tc>
                <a:tc>
                  <a:txBody>
                    <a:bodyPr/>
                    <a:lstStyle/>
                    <a:p>
                      <a:r>
                        <a:rPr lang="tr-TR" dirty="0" smtClean="0">
                          <a:solidFill>
                            <a:srgbClr val="C00000"/>
                          </a:solidFill>
                        </a:rPr>
                        <a:t>İSLAM</a:t>
                      </a:r>
                      <a:endParaRPr lang="tr-TR" dirty="0">
                        <a:solidFill>
                          <a:srgbClr val="C00000"/>
                        </a:solidFill>
                      </a:endParaRPr>
                    </a:p>
                  </a:txBody>
                  <a:tcPr/>
                </a:tc>
                <a:extLst>
                  <a:ext uri="{0D108BD9-81ED-4DB2-BD59-A6C34878D82A}">
                    <a16:rowId xmlns:a16="http://schemas.microsoft.com/office/drawing/2014/main" xmlns="" val="2721556437"/>
                  </a:ext>
                </a:extLst>
              </a:tr>
              <a:tr h="1352654">
                <a:tc>
                  <a:txBody>
                    <a:bodyPr/>
                    <a:lstStyle/>
                    <a:p>
                      <a:r>
                        <a:rPr lang="tr-TR" b="1" dirty="0" smtClean="0">
                          <a:solidFill>
                            <a:srgbClr val="C00000"/>
                          </a:solidFill>
                        </a:rPr>
                        <a:t>HZ. MUSA</a:t>
                      </a:r>
                      <a:endParaRPr lang="tr-TR" b="1" dirty="0">
                        <a:solidFill>
                          <a:srgbClr val="C00000"/>
                        </a:solidFill>
                      </a:endParaRPr>
                    </a:p>
                  </a:txBody>
                  <a:tcPr/>
                </a:tc>
                <a:tc>
                  <a:txBody>
                    <a:bodyPr/>
                    <a:lstStyle/>
                    <a:p>
                      <a:r>
                        <a:rPr lang="tr-TR" dirty="0" smtClean="0"/>
                        <a:t>Kitap verilmiş peygamberdir. Ona gelen dinin aslı bozulmamıştır.</a:t>
                      </a:r>
                      <a:endParaRPr lang="tr-TR" dirty="0"/>
                    </a:p>
                  </a:txBody>
                  <a:tcPr/>
                </a:tc>
                <a:tc>
                  <a:txBody>
                    <a:bodyPr/>
                    <a:lstStyle/>
                    <a:p>
                      <a:r>
                        <a:rPr lang="tr-TR" dirty="0" smtClean="0"/>
                        <a:t>Kitap verilmiş peygamberdir. Ona gelen din </a:t>
                      </a:r>
                      <a:r>
                        <a:rPr lang="tr-TR" dirty="0" err="1" smtClean="0"/>
                        <a:t>neshedilmiştir</a:t>
                      </a:r>
                      <a:r>
                        <a:rPr lang="tr-TR" dirty="0" smtClean="0"/>
                        <a:t>.</a:t>
                      </a:r>
                      <a:endParaRPr lang="tr-TR" dirty="0"/>
                    </a:p>
                  </a:txBody>
                  <a:tcPr/>
                </a:tc>
                <a:tc>
                  <a:txBody>
                    <a:bodyPr/>
                    <a:lstStyle/>
                    <a:p>
                      <a:r>
                        <a:rPr lang="tr-TR" dirty="0" smtClean="0"/>
                        <a:t>Kitap verilmiş peygamberdir. Ona gelen dinin aslı bozulmuştur. </a:t>
                      </a:r>
                      <a:endParaRPr lang="tr-TR" dirty="0"/>
                    </a:p>
                  </a:txBody>
                  <a:tcPr/>
                </a:tc>
                <a:extLst>
                  <a:ext uri="{0D108BD9-81ED-4DB2-BD59-A6C34878D82A}">
                    <a16:rowId xmlns:a16="http://schemas.microsoft.com/office/drawing/2014/main" xmlns="" val="3499216438"/>
                  </a:ext>
                </a:extLst>
              </a:tr>
              <a:tr h="1352654">
                <a:tc>
                  <a:txBody>
                    <a:bodyPr/>
                    <a:lstStyle/>
                    <a:p>
                      <a:r>
                        <a:rPr lang="tr-TR" b="1" dirty="0" smtClean="0">
                          <a:solidFill>
                            <a:srgbClr val="C00000"/>
                          </a:solidFill>
                        </a:rPr>
                        <a:t>HZ. İSA</a:t>
                      </a:r>
                      <a:endParaRPr lang="tr-TR" b="1" dirty="0">
                        <a:solidFill>
                          <a:srgbClr val="C00000"/>
                        </a:solidFill>
                      </a:endParaRPr>
                    </a:p>
                  </a:txBody>
                  <a:tcPr/>
                </a:tc>
                <a:tc>
                  <a:txBody>
                    <a:bodyPr/>
                    <a:lstStyle/>
                    <a:p>
                      <a:r>
                        <a:rPr lang="tr-TR" dirty="0" smtClean="0"/>
                        <a:t>Peygamber olarak kabul edilmez.</a:t>
                      </a:r>
                      <a:endParaRPr lang="tr-TR" dirty="0"/>
                    </a:p>
                  </a:txBody>
                  <a:tcPr/>
                </a:tc>
                <a:tc>
                  <a:txBody>
                    <a:bodyPr/>
                    <a:lstStyle/>
                    <a:p>
                      <a:r>
                        <a:rPr lang="tr-TR" dirty="0" smtClean="0"/>
                        <a:t>Babasız olarak Meryem’den doğmuştur. Allah ona tanrısallık vermiştir.</a:t>
                      </a:r>
                      <a:endParaRPr lang="tr-TR" dirty="0"/>
                    </a:p>
                  </a:txBody>
                  <a:tcPr/>
                </a:tc>
                <a:tc>
                  <a:txBody>
                    <a:bodyPr/>
                    <a:lstStyle/>
                    <a:p>
                      <a:r>
                        <a:rPr lang="tr-TR" dirty="0" smtClean="0"/>
                        <a:t>Babasız olarak Meryem’den doğmuştur. Allah’ın kulu ve peygamberidir.</a:t>
                      </a:r>
                      <a:endParaRPr lang="tr-TR" dirty="0"/>
                    </a:p>
                  </a:txBody>
                  <a:tcPr/>
                </a:tc>
                <a:extLst>
                  <a:ext uri="{0D108BD9-81ED-4DB2-BD59-A6C34878D82A}">
                    <a16:rowId xmlns:a16="http://schemas.microsoft.com/office/drawing/2014/main" xmlns="" val="1372642668"/>
                  </a:ext>
                </a:extLst>
              </a:tr>
              <a:tr h="1352654">
                <a:tc>
                  <a:txBody>
                    <a:bodyPr/>
                    <a:lstStyle/>
                    <a:p>
                      <a:r>
                        <a:rPr lang="tr-TR" b="1" dirty="0" smtClean="0">
                          <a:solidFill>
                            <a:srgbClr val="C00000"/>
                          </a:solidFill>
                        </a:rPr>
                        <a:t>HZ. MUHAMMED</a:t>
                      </a:r>
                      <a:endParaRPr lang="tr-TR" b="1" dirty="0">
                        <a:solidFill>
                          <a:srgbClr val="C00000"/>
                        </a:solidFill>
                      </a:endParaRPr>
                    </a:p>
                  </a:txBody>
                  <a:tcPr/>
                </a:tc>
                <a:tc>
                  <a:txBody>
                    <a:bodyPr/>
                    <a:lstStyle/>
                    <a:p>
                      <a:r>
                        <a:rPr lang="tr-TR" dirty="0" smtClean="0"/>
                        <a:t>Peygamber olarak kabul edilmez.</a:t>
                      </a:r>
                      <a:endParaRPr lang="tr-TR" dirty="0"/>
                    </a:p>
                  </a:txBody>
                  <a:tcPr/>
                </a:tc>
                <a:tc>
                  <a:txBody>
                    <a:bodyPr/>
                    <a:lstStyle/>
                    <a:p>
                      <a:r>
                        <a:rPr lang="tr-TR" dirty="0" smtClean="0"/>
                        <a:t>Peygamber olarak kabul edilmez.</a:t>
                      </a:r>
                      <a:endParaRPr lang="tr-TR" dirty="0"/>
                    </a:p>
                  </a:txBody>
                  <a:tcPr/>
                </a:tc>
                <a:tc>
                  <a:txBody>
                    <a:bodyPr/>
                    <a:lstStyle/>
                    <a:p>
                      <a:r>
                        <a:rPr lang="tr-TR" dirty="0" smtClean="0"/>
                        <a:t>Peygamberler silsilesinin son halkasıdır. </a:t>
                      </a:r>
                      <a:endParaRPr lang="tr-TR" dirty="0"/>
                    </a:p>
                  </a:txBody>
                  <a:tcPr/>
                </a:tc>
                <a:extLst>
                  <a:ext uri="{0D108BD9-81ED-4DB2-BD59-A6C34878D82A}">
                    <a16:rowId xmlns:a16="http://schemas.microsoft.com/office/drawing/2014/main" xmlns="" val="3331690898"/>
                  </a:ext>
                </a:extLst>
              </a:tr>
            </a:tbl>
          </a:graphicData>
        </a:graphic>
      </p:graphicFrame>
    </p:spTree>
    <p:extLst>
      <p:ext uri="{BB962C8B-B14F-4D97-AF65-F5344CB8AC3E}">
        <p14:creationId xmlns:p14="http://schemas.microsoft.com/office/powerpoint/2010/main" val="1467274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4. Diğer Dinleri Öğrenmenin İslam Açısından Önemi</a:t>
            </a:r>
          </a:p>
        </p:txBody>
      </p:sp>
      <p:sp>
        <p:nvSpPr>
          <p:cNvPr id="3" name="İçerik Yer Tutucusu 2"/>
          <p:cNvSpPr>
            <a:spLocks noGrp="1"/>
          </p:cNvSpPr>
          <p:nvPr>
            <p:ph idx="1"/>
          </p:nvPr>
        </p:nvSpPr>
        <p:spPr>
          <a:xfrm>
            <a:off x="838200" y="1690688"/>
            <a:ext cx="10515600" cy="4486275"/>
          </a:xfrm>
        </p:spPr>
        <p:txBody>
          <a:bodyPr>
            <a:normAutofit/>
          </a:bodyPr>
          <a:lstStyle/>
          <a:p>
            <a:pPr>
              <a:lnSpc>
                <a:spcPct val="120000"/>
              </a:lnSpc>
              <a:spcBef>
                <a:spcPts val="600"/>
              </a:spcBef>
            </a:pPr>
            <a:r>
              <a:rPr lang="tr-TR" dirty="0"/>
              <a:t>c. Kur’an-ı Kerim’de diğer din mensuplarının eleştirilen davranışlarının bizde de bulunup bulunmadığını </a:t>
            </a:r>
            <a:r>
              <a:rPr lang="tr-TR" dirty="0" smtClean="0"/>
              <a:t>anlayabilme,</a:t>
            </a:r>
          </a:p>
          <a:p>
            <a:pPr>
              <a:lnSpc>
                <a:spcPct val="120000"/>
              </a:lnSpc>
              <a:spcBef>
                <a:spcPts val="600"/>
              </a:spcBef>
            </a:pPr>
            <a:r>
              <a:rPr lang="tr-TR" dirty="0" smtClean="0"/>
              <a:t>d</a:t>
            </a:r>
            <a:r>
              <a:rPr lang="tr-TR" dirty="0"/>
              <a:t>. Misyonerlik faaliyetlerini tanıma ve bunlara karşı önlem </a:t>
            </a:r>
            <a:r>
              <a:rPr lang="tr-TR" dirty="0" smtClean="0"/>
              <a:t>alabilme,</a:t>
            </a:r>
          </a:p>
          <a:p>
            <a:pPr>
              <a:lnSpc>
                <a:spcPct val="120000"/>
              </a:lnSpc>
              <a:spcBef>
                <a:spcPts val="600"/>
              </a:spcBef>
            </a:pPr>
            <a:r>
              <a:rPr lang="tr-TR" dirty="0" smtClean="0"/>
              <a:t>e</a:t>
            </a:r>
            <a:r>
              <a:rPr lang="tr-TR" dirty="0"/>
              <a:t>. İslam’ı diğer din mensuplarına daha iyi anlatabilme ve din hizmetlerini daha verimli hale </a:t>
            </a:r>
            <a:r>
              <a:rPr lang="tr-TR" dirty="0" smtClean="0"/>
              <a:t>getirme,</a:t>
            </a:r>
          </a:p>
          <a:p>
            <a:pPr>
              <a:lnSpc>
                <a:spcPct val="120000"/>
              </a:lnSpc>
              <a:spcBef>
                <a:spcPts val="600"/>
              </a:spcBef>
            </a:pPr>
            <a:r>
              <a:rPr lang="tr-TR" dirty="0" smtClean="0"/>
              <a:t>f</a:t>
            </a:r>
            <a:r>
              <a:rPr lang="tr-TR" dirty="0"/>
              <a:t>. İslam’a karışmış hurafeleri ayırt edebilme </a:t>
            </a:r>
            <a:r>
              <a:rPr lang="tr-TR" b="1" dirty="0" smtClean="0">
                <a:solidFill>
                  <a:srgbClr val="00B050"/>
                </a:solidFill>
              </a:rPr>
              <a:t>açılarından </a:t>
            </a:r>
            <a:r>
              <a:rPr lang="tr-TR" b="1" dirty="0">
                <a:solidFill>
                  <a:srgbClr val="00B050"/>
                </a:solidFill>
              </a:rPr>
              <a:t>önemlidir.</a:t>
            </a:r>
          </a:p>
        </p:txBody>
      </p:sp>
    </p:spTree>
    <p:extLst>
      <p:ext uri="{BB962C8B-B14F-4D97-AF65-F5344CB8AC3E}">
        <p14:creationId xmlns:p14="http://schemas.microsoft.com/office/powerpoint/2010/main" val="152303481"/>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370574" cy="726255"/>
          </a:xfrm>
        </p:spPr>
        <p:txBody>
          <a:bodyPr/>
          <a:lstStyle/>
          <a:p>
            <a:r>
              <a:rPr lang="tr-TR" b="1" dirty="0">
                <a:solidFill>
                  <a:srgbClr val="C00000"/>
                </a:solidFill>
              </a:rPr>
              <a:t>Peygamber ve Din Kurucusu İnancı</a:t>
            </a:r>
          </a:p>
        </p:txBody>
      </p:sp>
      <p:sp>
        <p:nvSpPr>
          <p:cNvPr id="3" name="İçerik Yer Tutucusu 2"/>
          <p:cNvSpPr>
            <a:spLocks noGrp="1"/>
          </p:cNvSpPr>
          <p:nvPr>
            <p:ph idx="1"/>
          </p:nvPr>
        </p:nvSpPr>
        <p:spPr>
          <a:xfrm>
            <a:off x="838200" y="1091382"/>
            <a:ext cx="10515600" cy="5085582"/>
          </a:xfrm>
        </p:spPr>
        <p:txBody>
          <a:bodyPr>
            <a:normAutofit/>
          </a:bodyPr>
          <a:lstStyle/>
          <a:p>
            <a:pPr>
              <a:lnSpc>
                <a:spcPct val="120000"/>
              </a:lnSpc>
              <a:spcBef>
                <a:spcPts val="600"/>
              </a:spcBef>
            </a:pPr>
            <a:r>
              <a:rPr lang="tr-TR" b="1" dirty="0">
                <a:solidFill>
                  <a:srgbClr val="00B050"/>
                </a:solidFill>
              </a:rPr>
              <a:t>Hint ve Çin Dinleri: </a:t>
            </a:r>
            <a:r>
              <a:rPr lang="tr-TR" dirty="0"/>
              <a:t>Hinduizm, Şintoizm ve ilkel kabile dinlerinin belli bir kurucusu yoktur. Budizm’in kurucusu Buda, hakikati arama yolunda önce aşırı bir züht hayatı yaşamış, bunun doğru olmadığına karar verince daha orta bir yol tutarak tefekküre dalmıştır. Aydınlanmaya/hakikate ulaştıktan sonra bunu kırk beş yıla yakın insanlara anlatmış ve M.Ö. 483’te vefat </a:t>
            </a:r>
            <a:r>
              <a:rPr lang="tr-TR" dirty="0" smtClean="0"/>
              <a:t>etmiştir.</a:t>
            </a:r>
            <a:endParaRPr lang="tr-TR" dirty="0"/>
          </a:p>
        </p:txBody>
      </p:sp>
    </p:spTree>
    <p:extLst>
      <p:ext uri="{BB962C8B-B14F-4D97-AF65-F5344CB8AC3E}">
        <p14:creationId xmlns:p14="http://schemas.microsoft.com/office/powerpoint/2010/main" val="2971332776"/>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844243"/>
          </a:xfrm>
        </p:spPr>
        <p:txBody>
          <a:bodyPr/>
          <a:lstStyle/>
          <a:p>
            <a:r>
              <a:rPr lang="tr-TR" b="1" dirty="0">
                <a:solidFill>
                  <a:srgbClr val="C00000"/>
                </a:solidFill>
              </a:rPr>
              <a:t>Peygamber ve Din Kurucusu İnancı</a:t>
            </a:r>
            <a:endParaRPr lang="tr-TR" dirty="0">
              <a:solidFill>
                <a:srgbClr val="00B050"/>
              </a:solidFill>
            </a:endParaRPr>
          </a:p>
        </p:txBody>
      </p:sp>
      <p:sp>
        <p:nvSpPr>
          <p:cNvPr id="3" name="İçerik Yer Tutucusu 2"/>
          <p:cNvSpPr>
            <a:spLocks noGrp="1"/>
          </p:cNvSpPr>
          <p:nvPr>
            <p:ph idx="1"/>
          </p:nvPr>
        </p:nvSpPr>
        <p:spPr>
          <a:xfrm>
            <a:off x="838200" y="1209368"/>
            <a:ext cx="10515600" cy="4967595"/>
          </a:xfrm>
        </p:spPr>
        <p:txBody>
          <a:bodyPr>
            <a:normAutofit/>
          </a:bodyPr>
          <a:lstStyle/>
          <a:p>
            <a:pPr>
              <a:lnSpc>
                <a:spcPct val="130000"/>
              </a:lnSpc>
              <a:spcBef>
                <a:spcPts val="600"/>
              </a:spcBef>
            </a:pPr>
            <a:r>
              <a:rPr lang="tr-TR" dirty="0" err="1"/>
              <a:t>Caynist</a:t>
            </a:r>
            <a:r>
              <a:rPr lang="tr-TR" dirty="0"/>
              <a:t> öğretinin sistemleştiricisi </a:t>
            </a:r>
            <a:r>
              <a:rPr lang="tr-TR" dirty="0" err="1"/>
              <a:t>Vardhamana</a:t>
            </a:r>
            <a:r>
              <a:rPr lang="tr-TR" dirty="0"/>
              <a:t>, on yılı aşkın riyazet hayatının ardından hakikati bulup aydınlanınca kendisine </a:t>
            </a:r>
            <a:r>
              <a:rPr lang="tr-TR" dirty="0" err="1"/>
              <a:t>Cina</a:t>
            </a:r>
            <a:r>
              <a:rPr lang="tr-TR" dirty="0"/>
              <a:t> (muzaffer) ve </a:t>
            </a:r>
            <a:r>
              <a:rPr lang="tr-TR" dirty="0" err="1"/>
              <a:t>Mahavira</a:t>
            </a:r>
            <a:r>
              <a:rPr lang="tr-TR" dirty="0"/>
              <a:t> (büyük Kahraman) unvanı verilmiştir. Kendinden önce var olan </a:t>
            </a:r>
            <a:r>
              <a:rPr lang="tr-TR" dirty="0" err="1"/>
              <a:t>Caynist</a:t>
            </a:r>
            <a:r>
              <a:rPr lang="tr-TR" dirty="0"/>
              <a:t> öğretiyi yenileyip geliştirmiştir. </a:t>
            </a:r>
            <a:r>
              <a:rPr lang="tr-TR" dirty="0" err="1"/>
              <a:t>Shizm’in</a:t>
            </a:r>
            <a:r>
              <a:rPr lang="tr-TR" dirty="0"/>
              <a:t> </a:t>
            </a:r>
            <a:r>
              <a:rPr lang="tr-TR" dirty="0" smtClean="0"/>
              <a:t>kurucusu </a:t>
            </a:r>
            <a:r>
              <a:rPr lang="tr-TR" dirty="0" err="1"/>
              <a:t>Nanak</a:t>
            </a:r>
            <a:r>
              <a:rPr lang="tr-TR" dirty="0"/>
              <a:t> (ö. 1539), </a:t>
            </a:r>
            <a:r>
              <a:rPr lang="tr-TR" dirty="0" smtClean="0"/>
              <a:t>hem </a:t>
            </a:r>
            <a:r>
              <a:rPr lang="tr-TR" dirty="0"/>
              <a:t>Hindu hem de İslam geleneklerinden etkilendi. İdrak ettiği, tek ve gerçek olan Tanrı’yı ve bununla ilgili düşüncelerini insanlara anlattı.</a:t>
            </a:r>
            <a:endParaRPr lang="tr-TR" dirty="0" smtClean="0"/>
          </a:p>
        </p:txBody>
      </p:sp>
    </p:spTree>
    <p:extLst>
      <p:ext uri="{BB962C8B-B14F-4D97-AF65-F5344CB8AC3E}">
        <p14:creationId xmlns:p14="http://schemas.microsoft.com/office/powerpoint/2010/main" val="248759127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922900"/>
          </a:xfrm>
        </p:spPr>
        <p:txBody>
          <a:bodyPr/>
          <a:lstStyle/>
          <a:p>
            <a:r>
              <a:rPr lang="tr-TR" dirty="0" smtClean="0">
                <a:solidFill>
                  <a:schemeClr val="accent2"/>
                </a:solidFill>
              </a:rPr>
              <a:t> </a:t>
            </a:r>
            <a:r>
              <a:rPr lang="tr-TR" b="1" dirty="0">
                <a:solidFill>
                  <a:srgbClr val="C00000"/>
                </a:solidFill>
              </a:rPr>
              <a:t>Peygamber ve Din Kurucusu İnancı</a:t>
            </a:r>
            <a:endParaRPr lang="tr-TR" b="1" dirty="0">
              <a:solidFill>
                <a:srgbClr val="00B050"/>
              </a:solidFill>
            </a:endParaRPr>
          </a:p>
        </p:txBody>
      </p:sp>
      <p:sp>
        <p:nvSpPr>
          <p:cNvPr id="3" name="İçerik Yer Tutucusu 2"/>
          <p:cNvSpPr>
            <a:spLocks noGrp="1"/>
          </p:cNvSpPr>
          <p:nvPr>
            <p:ph idx="1"/>
          </p:nvPr>
        </p:nvSpPr>
        <p:spPr>
          <a:xfrm>
            <a:off x="838200" y="1288026"/>
            <a:ext cx="10515600" cy="5034116"/>
          </a:xfrm>
        </p:spPr>
        <p:txBody>
          <a:bodyPr>
            <a:normAutofit/>
          </a:bodyPr>
          <a:lstStyle/>
          <a:p>
            <a:pPr>
              <a:lnSpc>
                <a:spcPct val="130000"/>
              </a:lnSpc>
              <a:spcBef>
                <a:spcPts val="600"/>
              </a:spcBef>
            </a:pPr>
            <a:r>
              <a:rPr lang="tr-TR" dirty="0" err="1"/>
              <a:t>Konfuçyanizm’in</a:t>
            </a:r>
            <a:r>
              <a:rPr lang="tr-TR" dirty="0"/>
              <a:t> kurucusu Konfüçyüs (ö. M.Ö. 478), erdemli insanlardan oluşan erdemli bir toplum oluşturmak için ahlaki ilklere önem verdi. Taoizm’in kurucusu Lao-</a:t>
            </a:r>
            <a:r>
              <a:rPr lang="tr-TR" dirty="0" err="1"/>
              <a:t>Tzu</a:t>
            </a:r>
            <a:r>
              <a:rPr lang="tr-TR" dirty="0"/>
              <a:t>, devlet işlerini bırakarak münzevi bir hayat sonucu ulaştığı hakikatleri bir kitapta toplamış ve bunu insanlara aktarmıştır. </a:t>
            </a:r>
          </a:p>
        </p:txBody>
      </p:sp>
    </p:spTree>
    <p:extLst>
      <p:ext uri="{BB962C8B-B14F-4D97-AF65-F5344CB8AC3E}">
        <p14:creationId xmlns:p14="http://schemas.microsoft.com/office/powerpoint/2010/main" val="257868402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529609"/>
          </a:xfrm>
        </p:spPr>
        <p:txBody>
          <a:bodyPr>
            <a:normAutofit fontScale="90000"/>
          </a:bodyPr>
          <a:lstStyle/>
          <a:p>
            <a:r>
              <a:rPr lang="tr-TR" b="1" dirty="0">
                <a:solidFill>
                  <a:srgbClr val="C00000"/>
                </a:solidFill>
              </a:rPr>
              <a:t>Peygamber ve Din Kurucusu İnancı</a:t>
            </a:r>
            <a:endParaRPr lang="tr-TR" dirty="0"/>
          </a:p>
        </p:txBody>
      </p:sp>
      <p:sp>
        <p:nvSpPr>
          <p:cNvPr id="3" name="İçerik Yer Tutucusu 2"/>
          <p:cNvSpPr>
            <a:spLocks noGrp="1"/>
          </p:cNvSpPr>
          <p:nvPr>
            <p:ph idx="1"/>
          </p:nvPr>
        </p:nvSpPr>
        <p:spPr>
          <a:xfrm>
            <a:off x="838200" y="973394"/>
            <a:ext cx="10515600" cy="5368412"/>
          </a:xfrm>
        </p:spPr>
        <p:txBody>
          <a:bodyPr>
            <a:normAutofit/>
          </a:bodyPr>
          <a:lstStyle/>
          <a:p>
            <a:pPr>
              <a:lnSpc>
                <a:spcPct val="150000"/>
              </a:lnSpc>
              <a:spcBef>
                <a:spcPts val="600"/>
              </a:spcBef>
            </a:pPr>
            <a:r>
              <a:rPr lang="tr-TR" dirty="0"/>
              <a:t>Zerdüşt, </a:t>
            </a:r>
            <a:r>
              <a:rPr lang="tr-TR" dirty="0" err="1"/>
              <a:t>Zerdüştlük’ün</a:t>
            </a:r>
            <a:r>
              <a:rPr lang="tr-TR" dirty="0"/>
              <a:t> peygamberi kabul edilir. İnanca göre o, vahiy meleği </a:t>
            </a:r>
            <a:r>
              <a:rPr lang="tr-TR" dirty="0" err="1"/>
              <a:t>Behmen</a:t>
            </a:r>
            <a:r>
              <a:rPr lang="tr-TR" dirty="0"/>
              <a:t> vasıtasıyla </a:t>
            </a:r>
            <a:r>
              <a:rPr lang="tr-TR" dirty="0" err="1"/>
              <a:t>Ahura</a:t>
            </a:r>
            <a:r>
              <a:rPr lang="tr-TR" dirty="0"/>
              <a:t> </a:t>
            </a:r>
            <a:r>
              <a:rPr lang="tr-TR" dirty="0" err="1"/>
              <a:t>Mazdah’dan</a:t>
            </a:r>
            <a:r>
              <a:rPr lang="tr-TR" dirty="0"/>
              <a:t> vahiy almış ve insanları tek tanrıya inanmaya çağırmıştır. Fakat halkı buna tepki göstermiş ve tebliğinde pek netice alamamıştır.</a:t>
            </a:r>
            <a:endParaRPr lang="tr-TR" dirty="0" smtClean="0"/>
          </a:p>
        </p:txBody>
      </p:sp>
    </p:spTree>
    <p:extLst>
      <p:ext uri="{BB962C8B-B14F-4D97-AF65-F5344CB8AC3E}">
        <p14:creationId xmlns:p14="http://schemas.microsoft.com/office/powerpoint/2010/main" val="216406778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549274"/>
          </a:xfrm>
        </p:spPr>
        <p:txBody>
          <a:bodyPr>
            <a:normAutofit fontScale="90000"/>
          </a:bodyPr>
          <a:lstStyle/>
          <a:p>
            <a:r>
              <a:rPr lang="tr-TR" b="1" dirty="0" smtClean="0">
                <a:solidFill>
                  <a:srgbClr val="C00000"/>
                </a:solidFill>
              </a:rPr>
              <a:t>Ahiret İnancı</a:t>
            </a:r>
            <a:endParaRPr lang="tr-TR" b="1" dirty="0">
              <a:solidFill>
                <a:srgbClr val="C00000"/>
              </a:solidFill>
            </a:endParaRPr>
          </a:p>
        </p:txBody>
      </p:sp>
      <p:sp>
        <p:nvSpPr>
          <p:cNvPr id="3" name="İçerik Yer Tutucusu 2"/>
          <p:cNvSpPr>
            <a:spLocks noGrp="1"/>
          </p:cNvSpPr>
          <p:nvPr>
            <p:ph idx="1"/>
          </p:nvPr>
        </p:nvSpPr>
        <p:spPr>
          <a:xfrm>
            <a:off x="838200" y="1268362"/>
            <a:ext cx="10515600" cy="4908602"/>
          </a:xfrm>
        </p:spPr>
        <p:txBody>
          <a:bodyPr>
            <a:normAutofit lnSpcReduction="10000"/>
          </a:bodyPr>
          <a:lstStyle/>
          <a:p>
            <a:pPr>
              <a:lnSpc>
                <a:spcPct val="130000"/>
              </a:lnSpc>
              <a:spcBef>
                <a:spcPts val="600"/>
              </a:spcBef>
            </a:pPr>
            <a:r>
              <a:rPr lang="tr-TR" b="1" dirty="0">
                <a:solidFill>
                  <a:srgbClr val="00B050"/>
                </a:solidFill>
              </a:rPr>
              <a:t>Yahudilik: </a:t>
            </a:r>
            <a:r>
              <a:rPr lang="tr-TR" dirty="0"/>
              <a:t>Yahudi kutsal kitabında ahirete iman hususunda açık bir ifade yer almaz. Bu yüzden </a:t>
            </a:r>
            <a:r>
              <a:rPr lang="tr-TR" dirty="0" err="1"/>
              <a:t>Sadukiler</a:t>
            </a:r>
            <a:r>
              <a:rPr lang="tr-TR" dirty="0"/>
              <a:t> bu inancı kabul etmezken Ortodoks Yahudiler, </a:t>
            </a:r>
            <a:r>
              <a:rPr lang="tr-TR" dirty="0" err="1"/>
              <a:t>Meymonides’in</a:t>
            </a:r>
            <a:r>
              <a:rPr lang="tr-TR" dirty="0"/>
              <a:t> oluşturduğu iman esasları arasında yer alan “Tanrı’nın bildiği bir zamanda, ölümden sonra dirilme gerçekleşecektir” ifadesine bağlı olarak kabul eder. Yahudi din adamları </a:t>
            </a:r>
            <a:r>
              <a:rPr lang="tr-TR" dirty="0" err="1"/>
              <a:t>Rabbilere</a:t>
            </a:r>
            <a:r>
              <a:rPr lang="tr-TR" dirty="0"/>
              <a:t> göre ahirete inanmayan kâfir olur ve ebedi cehennemde kalır. Dünyada iyi amel işleyen cennete gider. İnanç esaslarını inkâr etmeyen ama günahkâr olarak ölen kişi cehenneme gider ve burada en fazla on iki ay kalır.</a:t>
            </a:r>
          </a:p>
        </p:txBody>
      </p:sp>
    </p:spTree>
    <p:extLst>
      <p:ext uri="{BB962C8B-B14F-4D97-AF65-F5344CB8AC3E}">
        <p14:creationId xmlns:p14="http://schemas.microsoft.com/office/powerpoint/2010/main" val="309324407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775416"/>
          </a:xfrm>
        </p:spPr>
        <p:txBody>
          <a:bodyPr/>
          <a:lstStyle/>
          <a:p>
            <a:r>
              <a:rPr lang="tr-TR" b="1" dirty="0">
                <a:solidFill>
                  <a:srgbClr val="C00000"/>
                </a:solidFill>
              </a:rPr>
              <a:t>Ahiret İnancı</a:t>
            </a:r>
            <a:endParaRPr lang="tr-TR" dirty="0"/>
          </a:p>
        </p:txBody>
      </p:sp>
      <p:sp>
        <p:nvSpPr>
          <p:cNvPr id="3" name="İçerik Yer Tutucusu 2"/>
          <p:cNvSpPr>
            <a:spLocks noGrp="1"/>
          </p:cNvSpPr>
          <p:nvPr>
            <p:ph idx="1"/>
          </p:nvPr>
        </p:nvSpPr>
        <p:spPr>
          <a:xfrm>
            <a:off x="838200" y="1297858"/>
            <a:ext cx="10515600" cy="4879105"/>
          </a:xfrm>
        </p:spPr>
        <p:txBody>
          <a:bodyPr>
            <a:normAutofit/>
          </a:bodyPr>
          <a:lstStyle/>
          <a:p>
            <a:pPr>
              <a:lnSpc>
                <a:spcPct val="150000"/>
              </a:lnSpc>
              <a:spcBef>
                <a:spcPts val="600"/>
              </a:spcBef>
            </a:pPr>
            <a:r>
              <a:rPr lang="tr-TR" b="1" dirty="0">
                <a:solidFill>
                  <a:srgbClr val="00B050"/>
                </a:solidFill>
              </a:rPr>
              <a:t>Hıristiyanlık</a:t>
            </a:r>
            <a:r>
              <a:rPr lang="tr-TR" dirty="0"/>
              <a:t>: </a:t>
            </a:r>
            <a:r>
              <a:rPr lang="tr-TR" dirty="0" err="1"/>
              <a:t>Hristiyanlık’ta</a:t>
            </a:r>
            <a:r>
              <a:rPr lang="tr-TR" dirty="0"/>
              <a:t> ahirete iman vardır. Hz. İsa’nın ikinci defa dünyaya dönüşüyle kıyamet kopacak ve ölüler dirilecektir. Bunun zamanını sadece Baba (tanrı) bilir. O, yeniden dirilmeden sonra insanları hesaba çekmek üzere yetkisini oğul İsa’ya verecektir. İyiler mezarda rahat edip kıyamet sonrası ebedi olarak cennete, kötüler de mezarda azap çekip ebedi olarak cehenneme gideceklerdir. Asıl büyük ödülü hak edenler cennette Allah’ı </a:t>
            </a:r>
            <a:r>
              <a:rPr lang="tr-TR" dirty="0" smtClean="0"/>
              <a:t>göreceklerdir.</a:t>
            </a:r>
            <a:endParaRPr lang="tr-TR" dirty="0"/>
          </a:p>
        </p:txBody>
      </p:sp>
    </p:spTree>
    <p:extLst>
      <p:ext uri="{BB962C8B-B14F-4D97-AF65-F5344CB8AC3E}">
        <p14:creationId xmlns:p14="http://schemas.microsoft.com/office/powerpoint/2010/main" val="3666838083"/>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1031056"/>
          </a:xfrm>
        </p:spPr>
        <p:txBody>
          <a:bodyPr/>
          <a:lstStyle/>
          <a:p>
            <a:r>
              <a:rPr lang="tr-TR" b="1" dirty="0">
                <a:solidFill>
                  <a:srgbClr val="C00000"/>
                </a:solidFill>
              </a:rPr>
              <a:t>Ahiret İnancı</a:t>
            </a:r>
            <a:endParaRPr lang="tr-TR" dirty="0"/>
          </a:p>
        </p:txBody>
      </p:sp>
      <p:sp>
        <p:nvSpPr>
          <p:cNvPr id="3" name="İçerik Yer Tutucusu 2"/>
          <p:cNvSpPr>
            <a:spLocks noGrp="1"/>
          </p:cNvSpPr>
          <p:nvPr>
            <p:ph idx="1"/>
          </p:nvPr>
        </p:nvSpPr>
        <p:spPr>
          <a:xfrm>
            <a:off x="838200" y="1690688"/>
            <a:ext cx="10515600" cy="4837931"/>
          </a:xfrm>
        </p:spPr>
        <p:txBody>
          <a:bodyPr>
            <a:normAutofit/>
          </a:bodyPr>
          <a:lstStyle/>
          <a:p>
            <a:pPr>
              <a:lnSpc>
                <a:spcPct val="150000"/>
              </a:lnSpc>
              <a:spcBef>
                <a:spcPts val="600"/>
              </a:spcBef>
            </a:pPr>
            <a:r>
              <a:rPr lang="tr-TR" b="1" dirty="0">
                <a:solidFill>
                  <a:srgbClr val="00B050"/>
                </a:solidFill>
              </a:rPr>
              <a:t>İslam: </a:t>
            </a:r>
            <a:r>
              <a:rPr lang="tr-TR" dirty="0"/>
              <a:t>Ahiretin varlığı iman esaslarındandır. İslam’da bireyler yaptığı bütün işlerden sorumludur. Kıyamet koptuktan sonra bunlardan hesaba çekileceklerdir. Allah adaletli bir hesaptan sonra insanları iman ve amellerine göre cennet veya cehenneme koyacaktır.</a:t>
            </a:r>
          </a:p>
        </p:txBody>
      </p:sp>
    </p:spTree>
    <p:extLst>
      <p:ext uri="{BB962C8B-B14F-4D97-AF65-F5344CB8AC3E}">
        <p14:creationId xmlns:p14="http://schemas.microsoft.com/office/powerpoint/2010/main" val="168527787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962230"/>
          </a:xfrm>
        </p:spPr>
        <p:txBody>
          <a:bodyPr/>
          <a:lstStyle/>
          <a:p>
            <a:r>
              <a:rPr lang="tr-TR" b="1" dirty="0">
                <a:solidFill>
                  <a:srgbClr val="C00000"/>
                </a:solidFill>
              </a:rPr>
              <a:t>Ahiret İnancı</a:t>
            </a:r>
            <a:endParaRPr lang="tr-TR" dirty="0"/>
          </a:p>
        </p:txBody>
      </p:sp>
      <p:sp>
        <p:nvSpPr>
          <p:cNvPr id="3" name="İçerik Yer Tutucusu 2"/>
          <p:cNvSpPr>
            <a:spLocks noGrp="1"/>
          </p:cNvSpPr>
          <p:nvPr>
            <p:ph idx="1"/>
          </p:nvPr>
        </p:nvSpPr>
        <p:spPr>
          <a:xfrm>
            <a:off x="838200" y="1189703"/>
            <a:ext cx="10515600" cy="4987259"/>
          </a:xfrm>
        </p:spPr>
        <p:txBody>
          <a:bodyPr>
            <a:normAutofit/>
          </a:bodyPr>
          <a:lstStyle/>
          <a:p>
            <a:pPr>
              <a:lnSpc>
                <a:spcPct val="130000"/>
              </a:lnSpc>
              <a:spcBef>
                <a:spcPts val="600"/>
              </a:spcBef>
            </a:pPr>
            <a:r>
              <a:rPr lang="tr-TR" b="1" dirty="0">
                <a:solidFill>
                  <a:srgbClr val="00B050"/>
                </a:solidFill>
              </a:rPr>
              <a:t>Hint ve Çin Dinleri: </a:t>
            </a:r>
            <a:r>
              <a:rPr lang="tr-TR" dirty="0"/>
              <a:t>Hint dinlerinde ahiret inancı farklıdır. Evren sonsuz olup insanlar amellerine göre öldükten sonra mükâfat veya ceza görürler. Bu geçicidir. Zira nihai kurtuluşa ulaşıncaya dek (</a:t>
            </a:r>
            <a:r>
              <a:rPr lang="tr-TR" dirty="0" err="1"/>
              <a:t>mokşa</a:t>
            </a:r>
            <a:r>
              <a:rPr lang="tr-TR" dirty="0"/>
              <a:t>/</a:t>
            </a:r>
            <a:r>
              <a:rPr lang="tr-TR" dirty="0" err="1"/>
              <a:t>nirvana</a:t>
            </a:r>
            <a:r>
              <a:rPr lang="tr-TR" dirty="0"/>
              <a:t>) kötü fiil işleyenler kötü bedenlerde, iyi işler yapanalar iyi bedenlerde yeniden dünyaya gelirler. Tenasüh inancının olduğu </a:t>
            </a:r>
            <a:r>
              <a:rPr lang="tr-TR" dirty="0" err="1"/>
              <a:t>Sihizm’de</a:t>
            </a:r>
            <a:r>
              <a:rPr lang="tr-TR" dirty="0"/>
              <a:t> cennet, tanrının sevgisinde yok olmak; cehennem ise bu değerden mahrum kalmak şeklinde anlaşılır. </a:t>
            </a:r>
            <a:r>
              <a:rPr lang="tr-TR" dirty="0" err="1"/>
              <a:t>Konfüçyanizm</a:t>
            </a:r>
            <a:r>
              <a:rPr lang="tr-TR" dirty="0"/>
              <a:t> ve Şintoizm’de net bir ahiret inancı yoktur. </a:t>
            </a:r>
          </a:p>
        </p:txBody>
      </p:sp>
    </p:spTree>
    <p:extLst>
      <p:ext uri="{BB962C8B-B14F-4D97-AF65-F5344CB8AC3E}">
        <p14:creationId xmlns:p14="http://schemas.microsoft.com/office/powerpoint/2010/main" val="3526788917"/>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Ahiret İnancı</a:t>
            </a:r>
            <a:endParaRPr lang="tr-TR" dirty="0"/>
          </a:p>
        </p:txBody>
      </p:sp>
      <p:sp>
        <p:nvSpPr>
          <p:cNvPr id="3" name="İçerik Yer Tutucusu 2"/>
          <p:cNvSpPr>
            <a:spLocks noGrp="1"/>
          </p:cNvSpPr>
          <p:nvPr>
            <p:ph idx="1"/>
          </p:nvPr>
        </p:nvSpPr>
        <p:spPr>
          <a:xfrm>
            <a:off x="838200" y="1465006"/>
            <a:ext cx="10515600" cy="4711957"/>
          </a:xfrm>
        </p:spPr>
        <p:txBody>
          <a:bodyPr/>
          <a:lstStyle/>
          <a:p>
            <a:pPr>
              <a:lnSpc>
                <a:spcPct val="130000"/>
              </a:lnSpc>
              <a:spcBef>
                <a:spcPts val="600"/>
              </a:spcBef>
            </a:pPr>
            <a:r>
              <a:rPr lang="tr-TR" b="1" dirty="0">
                <a:solidFill>
                  <a:srgbClr val="00B050"/>
                </a:solidFill>
              </a:rPr>
              <a:t>Zerdüştlük: </a:t>
            </a:r>
            <a:r>
              <a:rPr lang="tr-TR" dirty="0" err="1"/>
              <a:t>Zerdüştlük’te</a:t>
            </a:r>
            <a:r>
              <a:rPr lang="tr-TR" dirty="0"/>
              <a:t> ahirete iman vurgusu kuvvetlidir. Buna göre mahşerde genel sorguya çekilmeden önce ferdî ruhlar hesaba çekilecek ve sevabı ağır basanlar </a:t>
            </a:r>
            <a:r>
              <a:rPr lang="tr-TR" dirty="0" err="1"/>
              <a:t>cinvat</a:t>
            </a:r>
            <a:r>
              <a:rPr lang="tr-TR" dirty="0"/>
              <a:t> köprüsünden geçerek cennete, günahları ağır gelenler köprüden düşerek cehenneme gireceklerdir. Kıyamet sonrası hesap gününde Tanrı’nın adaletliyle iyilerle kötüler birbirinden ayrılacaktır. Zerdüştlükte cehennem arınma yeri olarak görüldüğünden buraya girenlerin azapları bitince cennete gireceklerine inanılır.</a:t>
            </a:r>
          </a:p>
        </p:txBody>
      </p:sp>
    </p:spTree>
    <p:extLst>
      <p:ext uri="{BB962C8B-B14F-4D97-AF65-F5344CB8AC3E}">
        <p14:creationId xmlns:p14="http://schemas.microsoft.com/office/powerpoint/2010/main" val="2937928116"/>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Mehdi-Mesih İnancı</a:t>
            </a:r>
            <a:endParaRPr lang="tr-TR" b="1" dirty="0">
              <a:solidFill>
                <a:srgbClr val="C00000"/>
              </a:solidFill>
            </a:endParaRPr>
          </a:p>
        </p:txBody>
      </p:sp>
      <p:sp>
        <p:nvSpPr>
          <p:cNvPr id="3" name="İçerik Yer Tutucusu 2"/>
          <p:cNvSpPr>
            <a:spLocks noGrp="1"/>
          </p:cNvSpPr>
          <p:nvPr>
            <p:ph idx="1"/>
          </p:nvPr>
        </p:nvSpPr>
        <p:spPr>
          <a:xfrm>
            <a:off x="838200" y="1573161"/>
            <a:ext cx="10515600" cy="4603802"/>
          </a:xfrm>
        </p:spPr>
        <p:txBody>
          <a:bodyPr>
            <a:normAutofit/>
          </a:bodyPr>
          <a:lstStyle/>
          <a:p>
            <a:pPr>
              <a:lnSpc>
                <a:spcPct val="130000"/>
              </a:lnSpc>
              <a:spcBef>
                <a:spcPts val="600"/>
              </a:spcBef>
            </a:pPr>
            <a:r>
              <a:rPr lang="tr-TR" b="1" dirty="0">
                <a:solidFill>
                  <a:srgbClr val="00B050"/>
                </a:solidFill>
              </a:rPr>
              <a:t>İlahi Dinler: </a:t>
            </a:r>
            <a:r>
              <a:rPr lang="tr-TR" dirty="0" err="1"/>
              <a:t>Yahudilik’te</a:t>
            </a:r>
            <a:r>
              <a:rPr lang="tr-TR" dirty="0"/>
              <a:t> iman esasları arasında yer alan Mesih inancı, Hz. Davud soyundan kral olarak gelecek kurtarıcının </a:t>
            </a:r>
            <a:r>
              <a:rPr lang="tr-TR"/>
              <a:t>Yahudileri </a:t>
            </a:r>
            <a:r>
              <a:rPr lang="tr-TR" smtClean="0"/>
              <a:t>vaadedilen </a:t>
            </a:r>
            <a:r>
              <a:rPr lang="tr-TR" dirty="0"/>
              <a:t>topraklarda biraya toplaması, burada tanrısal bir İmparatorluk kurması ve </a:t>
            </a:r>
            <a:r>
              <a:rPr lang="tr-TR" dirty="0" err="1"/>
              <a:t>Mabed’i</a:t>
            </a:r>
            <a:r>
              <a:rPr lang="tr-TR" dirty="0"/>
              <a:t> yeniden inşa etmesi fikri üzerine kuruludur. </a:t>
            </a:r>
            <a:r>
              <a:rPr lang="tr-TR" dirty="0" err="1"/>
              <a:t>Hıristiyanlar’a</a:t>
            </a:r>
            <a:r>
              <a:rPr lang="tr-TR" dirty="0"/>
              <a:t> göre ise çarmıhtan sonra göğe kaldırılmış olan Mesih İsa, ahir zamanda tekrar yeryüzüne gelerek ilahi bir devlet kuracaktır. O, </a:t>
            </a:r>
            <a:r>
              <a:rPr lang="tr-TR" dirty="0" err="1"/>
              <a:t>Yahudiler’in</a:t>
            </a:r>
            <a:r>
              <a:rPr lang="tr-TR" dirty="0"/>
              <a:t> de beklediği </a:t>
            </a:r>
            <a:r>
              <a:rPr lang="tr-TR" dirty="0" err="1"/>
              <a:t>mesihtir</a:t>
            </a:r>
            <a:r>
              <a:rPr lang="tr-TR" dirty="0"/>
              <a:t>. </a:t>
            </a:r>
          </a:p>
        </p:txBody>
      </p:sp>
    </p:spTree>
    <p:extLst>
      <p:ext uri="{BB962C8B-B14F-4D97-AF65-F5344CB8AC3E}">
        <p14:creationId xmlns:p14="http://schemas.microsoft.com/office/powerpoint/2010/main" val="482230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5. Ülkemizde Karşılaştırmalı Dinler Tarihinin Tarihi</a:t>
            </a:r>
            <a:endParaRPr lang="tr-TR" dirty="0"/>
          </a:p>
        </p:txBody>
      </p:sp>
      <p:sp>
        <p:nvSpPr>
          <p:cNvPr id="3" name="İçerik Yer Tutucusu 2"/>
          <p:cNvSpPr>
            <a:spLocks noGrp="1"/>
          </p:cNvSpPr>
          <p:nvPr>
            <p:ph idx="1"/>
          </p:nvPr>
        </p:nvSpPr>
        <p:spPr/>
        <p:txBody>
          <a:bodyPr/>
          <a:lstStyle/>
          <a:p>
            <a:pPr>
              <a:lnSpc>
                <a:spcPct val="130000"/>
              </a:lnSpc>
              <a:spcBef>
                <a:spcPts val="600"/>
              </a:spcBef>
            </a:pPr>
            <a:r>
              <a:rPr lang="tr-TR" dirty="0"/>
              <a:t>Türkiye’de dinler tarihi çalışmalarının başlangıcı Osmanlı Devleti’nin son zamanlarına rastlar. Osmanlı Devleti’nde on dokuzuncu yüzyıla kadar dinler tarihi ile ilgili yapılan </a:t>
            </a:r>
            <a:r>
              <a:rPr lang="tr-TR" dirty="0" smtClean="0"/>
              <a:t>çalışmalar, </a:t>
            </a:r>
            <a:r>
              <a:rPr lang="tr-TR" dirty="0"/>
              <a:t>genelde İslam dünyasında mevcut olan </a:t>
            </a:r>
            <a:r>
              <a:rPr lang="tr-TR" b="1" dirty="0">
                <a:solidFill>
                  <a:srgbClr val="00B050"/>
                </a:solidFill>
              </a:rPr>
              <a:t>Milel </a:t>
            </a:r>
            <a:r>
              <a:rPr lang="tr-TR" b="1" dirty="0" smtClean="0">
                <a:solidFill>
                  <a:srgbClr val="00B050"/>
                </a:solidFill>
              </a:rPr>
              <a:t>ve </a:t>
            </a:r>
            <a:r>
              <a:rPr lang="tr-TR" b="1" dirty="0">
                <a:solidFill>
                  <a:srgbClr val="00B050"/>
                </a:solidFill>
              </a:rPr>
              <a:t>Nihal </a:t>
            </a:r>
            <a:r>
              <a:rPr lang="tr-TR" dirty="0" smtClean="0"/>
              <a:t>ile </a:t>
            </a:r>
            <a:r>
              <a:rPr lang="tr-TR" b="1" dirty="0">
                <a:solidFill>
                  <a:srgbClr val="00B050"/>
                </a:solidFill>
              </a:rPr>
              <a:t>Kısas-ı Enbiya </a:t>
            </a:r>
            <a:r>
              <a:rPr lang="tr-TR" dirty="0"/>
              <a:t>geleneği çerçevesinde bazı eserlerin kaleme alınması veya bu tür eserlerden bazılarının tercüme edilmesi şeklinde gerçekleşmiştir. </a:t>
            </a:r>
          </a:p>
          <a:p>
            <a:endParaRPr lang="tr-TR" dirty="0"/>
          </a:p>
        </p:txBody>
      </p:sp>
    </p:spTree>
    <p:extLst>
      <p:ext uri="{BB962C8B-B14F-4D97-AF65-F5344CB8AC3E}">
        <p14:creationId xmlns:p14="http://schemas.microsoft.com/office/powerpoint/2010/main" val="943562658"/>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962230"/>
          </a:xfrm>
        </p:spPr>
        <p:txBody>
          <a:bodyPr/>
          <a:lstStyle/>
          <a:p>
            <a:r>
              <a:rPr lang="tr-TR" b="1" dirty="0">
                <a:solidFill>
                  <a:srgbClr val="C00000"/>
                </a:solidFill>
              </a:rPr>
              <a:t>Mehdi-Mesih İnancı</a:t>
            </a:r>
            <a:endParaRPr lang="tr-TR" dirty="0"/>
          </a:p>
        </p:txBody>
      </p:sp>
      <p:sp>
        <p:nvSpPr>
          <p:cNvPr id="3" name="İçerik Yer Tutucusu 2"/>
          <p:cNvSpPr>
            <a:spLocks noGrp="1"/>
          </p:cNvSpPr>
          <p:nvPr>
            <p:ph idx="1"/>
          </p:nvPr>
        </p:nvSpPr>
        <p:spPr>
          <a:xfrm>
            <a:off x="838200" y="1435510"/>
            <a:ext cx="10515600" cy="4741453"/>
          </a:xfrm>
        </p:spPr>
        <p:txBody>
          <a:bodyPr/>
          <a:lstStyle/>
          <a:p>
            <a:pPr>
              <a:lnSpc>
                <a:spcPct val="130000"/>
              </a:lnSpc>
              <a:spcBef>
                <a:spcPts val="600"/>
              </a:spcBef>
            </a:pPr>
            <a:r>
              <a:rPr lang="tr-TR" dirty="0"/>
              <a:t>İslam’da Mehdi ve Mesih inancı iman esasları arasın yer almaz. Kuranda böyle bir şahsın geleceğine dair bir ayet yoktur. Buhari ve Müslüm mehdi konusundaki rivayetleri hadis kitaplarına almamışlardır. Özellikle </a:t>
            </a:r>
            <a:r>
              <a:rPr lang="tr-TR" dirty="0" err="1"/>
              <a:t>Emeviler</a:t>
            </a:r>
            <a:r>
              <a:rPr lang="tr-TR" dirty="0"/>
              <a:t> döneminde Müslümanlar, mehdi beklentisi içine girmişlerdir. Bu inanç Şia’da güçlü şekilde görülür. Onlara göre mehdi olan on ikinci imam bir gün dönerek başa geçecektir. </a:t>
            </a:r>
          </a:p>
          <a:p>
            <a:endParaRPr lang="tr-TR" dirty="0"/>
          </a:p>
        </p:txBody>
      </p:sp>
    </p:spTree>
    <p:extLst>
      <p:ext uri="{BB962C8B-B14F-4D97-AF65-F5344CB8AC3E}">
        <p14:creationId xmlns:p14="http://schemas.microsoft.com/office/powerpoint/2010/main" val="294692900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00B050"/>
                </a:solidFill>
              </a:rPr>
              <a:t>Bilgi Notu…</a:t>
            </a:r>
            <a:endParaRPr lang="tr-TR" b="1" dirty="0">
              <a:solidFill>
                <a:srgbClr val="00B050"/>
              </a:solidFill>
            </a:endParaRPr>
          </a:p>
        </p:txBody>
      </p:sp>
      <p:sp>
        <p:nvSpPr>
          <p:cNvPr id="3" name="İçerik Yer Tutucusu 2"/>
          <p:cNvSpPr>
            <a:spLocks noGrp="1"/>
          </p:cNvSpPr>
          <p:nvPr>
            <p:ph idx="1"/>
          </p:nvPr>
        </p:nvSpPr>
        <p:spPr/>
        <p:txBody>
          <a:bodyPr/>
          <a:lstStyle/>
          <a:p>
            <a:pPr>
              <a:lnSpc>
                <a:spcPct val="150000"/>
              </a:lnSpc>
              <a:spcBef>
                <a:spcPts val="600"/>
              </a:spcBef>
            </a:pPr>
            <a:r>
              <a:rPr lang="tr-TR" dirty="0"/>
              <a:t>Sözlükte, “yol göstermek, birini doğru yola sevk etmek” manasına gelen Mehdi, terim olarak Allah tarafından ahir zamanda gönderileceğine ve dünyada Müslümanlığı hâkim kılacağına inanılan bir şahıstır.</a:t>
            </a:r>
          </a:p>
        </p:txBody>
      </p:sp>
    </p:spTree>
    <p:extLst>
      <p:ext uri="{BB962C8B-B14F-4D97-AF65-F5344CB8AC3E}">
        <p14:creationId xmlns:p14="http://schemas.microsoft.com/office/powerpoint/2010/main" val="49842751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Mehdi-Mesih İnancı</a:t>
            </a:r>
            <a:endParaRPr lang="tr-TR" dirty="0"/>
          </a:p>
        </p:txBody>
      </p:sp>
      <p:sp>
        <p:nvSpPr>
          <p:cNvPr id="3" name="İçerik Yer Tutucusu 2"/>
          <p:cNvSpPr>
            <a:spLocks noGrp="1"/>
          </p:cNvSpPr>
          <p:nvPr>
            <p:ph idx="1"/>
          </p:nvPr>
        </p:nvSpPr>
        <p:spPr/>
        <p:txBody>
          <a:bodyPr/>
          <a:lstStyle/>
          <a:p>
            <a:pPr>
              <a:lnSpc>
                <a:spcPct val="130000"/>
              </a:lnSpc>
              <a:spcBef>
                <a:spcPts val="600"/>
              </a:spcBef>
            </a:pPr>
            <a:r>
              <a:rPr lang="tr-TR" b="1" dirty="0">
                <a:solidFill>
                  <a:srgbClr val="00B050"/>
                </a:solidFill>
              </a:rPr>
              <a:t>Diğer Dinler: </a:t>
            </a:r>
            <a:r>
              <a:rPr lang="tr-TR" dirty="0"/>
              <a:t>Hinduizm’de dünyanın son evresi kabul edilen, zulmün ve adaletsizliğin arttığı dönem olan </a:t>
            </a:r>
            <a:r>
              <a:rPr lang="tr-TR" dirty="0" err="1"/>
              <a:t>Kali</a:t>
            </a:r>
            <a:r>
              <a:rPr lang="tr-TR" dirty="0"/>
              <a:t> </a:t>
            </a:r>
            <a:r>
              <a:rPr lang="tr-TR" dirty="0" err="1"/>
              <a:t>Yuga’da</a:t>
            </a:r>
            <a:r>
              <a:rPr lang="tr-TR" dirty="0"/>
              <a:t>, </a:t>
            </a:r>
            <a:r>
              <a:rPr lang="tr-TR" dirty="0" err="1"/>
              <a:t>Kalki</a:t>
            </a:r>
            <a:r>
              <a:rPr lang="tr-TR" dirty="0"/>
              <a:t> adında bir kurtarıcı gelecektir. O, tanrı </a:t>
            </a:r>
            <a:r>
              <a:rPr lang="tr-TR" dirty="0" err="1"/>
              <a:t>Vişnu’nun</a:t>
            </a:r>
            <a:r>
              <a:rPr lang="tr-TR" dirty="0"/>
              <a:t> bir </a:t>
            </a:r>
            <a:r>
              <a:rPr lang="tr-TR" dirty="0" err="1"/>
              <a:t>avatarı</a:t>
            </a:r>
            <a:r>
              <a:rPr lang="tr-TR" dirty="0"/>
              <a:t> olarak ortaya çıkacaktır. Budizm’de de </a:t>
            </a:r>
            <a:r>
              <a:rPr lang="tr-TR" dirty="0" err="1"/>
              <a:t>Maitreya</a:t>
            </a:r>
            <a:r>
              <a:rPr lang="tr-TR" dirty="0"/>
              <a:t> adında bir kurtarıcı beklenmektedir. </a:t>
            </a:r>
            <a:r>
              <a:rPr lang="tr-TR" dirty="0" err="1"/>
              <a:t>Zerdüştlük’te</a:t>
            </a:r>
            <a:r>
              <a:rPr lang="tr-TR" dirty="0"/>
              <a:t> beklenen Mehdi, Zerdüşt’ün soyundan babasız dünyaya gelecek olan </a:t>
            </a:r>
            <a:r>
              <a:rPr lang="tr-TR" dirty="0" err="1"/>
              <a:t>Saoşyant</a:t>
            </a:r>
            <a:r>
              <a:rPr lang="tr-TR" dirty="0"/>
              <a:t> adında biridir. Bunların hepsinin kötülüğü yok edip dini canlandıracaklarına inanılır.</a:t>
            </a:r>
          </a:p>
        </p:txBody>
      </p:sp>
    </p:spTree>
    <p:extLst>
      <p:ext uri="{BB962C8B-B14F-4D97-AF65-F5344CB8AC3E}">
        <p14:creationId xmlns:p14="http://schemas.microsoft.com/office/powerpoint/2010/main" val="1858894276"/>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080217"/>
          </a:xfrm>
        </p:spPr>
        <p:txBody>
          <a:bodyPr/>
          <a:lstStyle/>
          <a:p>
            <a:r>
              <a:rPr lang="tr-TR" b="1" dirty="0" smtClean="0">
                <a:solidFill>
                  <a:srgbClr val="C00000"/>
                </a:solidFill>
              </a:rPr>
              <a:t>Kutsal Kitap İnancı</a:t>
            </a:r>
            <a:endParaRPr lang="tr-TR" b="1" dirty="0">
              <a:solidFill>
                <a:srgbClr val="C00000"/>
              </a:solidFill>
            </a:endParaRPr>
          </a:p>
        </p:txBody>
      </p:sp>
      <p:sp>
        <p:nvSpPr>
          <p:cNvPr id="3" name="İçerik Yer Tutucusu 2"/>
          <p:cNvSpPr>
            <a:spLocks noGrp="1"/>
          </p:cNvSpPr>
          <p:nvPr>
            <p:ph idx="1"/>
          </p:nvPr>
        </p:nvSpPr>
        <p:spPr>
          <a:xfrm>
            <a:off x="838200" y="1445342"/>
            <a:ext cx="10515600" cy="4731621"/>
          </a:xfrm>
        </p:spPr>
        <p:txBody>
          <a:bodyPr/>
          <a:lstStyle/>
          <a:p>
            <a:pPr>
              <a:lnSpc>
                <a:spcPct val="100000"/>
              </a:lnSpc>
              <a:spcBef>
                <a:spcPts val="600"/>
              </a:spcBef>
            </a:pPr>
            <a:r>
              <a:rPr lang="tr-TR" b="1" dirty="0">
                <a:solidFill>
                  <a:srgbClr val="00B050"/>
                </a:solidFill>
              </a:rPr>
              <a:t>Yahudilik: </a:t>
            </a:r>
            <a:r>
              <a:rPr lang="tr-TR" dirty="0"/>
              <a:t>Yahudi kutsal metinleri yazılı ve sözlü olmak üzere iki kısımdır. Yazılı kısım dilimizde “Eski Ahit/Ahdi Atik” olarak bilinen </a:t>
            </a:r>
            <a:r>
              <a:rPr lang="tr-TR" dirty="0" err="1" smtClean="0"/>
              <a:t>Tanah’tır</a:t>
            </a:r>
            <a:r>
              <a:rPr lang="tr-TR" dirty="0" smtClean="0"/>
              <a:t>.</a:t>
            </a:r>
          </a:p>
          <a:p>
            <a:pPr>
              <a:lnSpc>
                <a:spcPct val="100000"/>
              </a:lnSpc>
              <a:spcBef>
                <a:spcPts val="600"/>
              </a:spcBef>
            </a:pPr>
            <a:r>
              <a:rPr lang="tr-TR" b="1" dirty="0" err="1" smtClean="0">
                <a:solidFill>
                  <a:srgbClr val="00B050"/>
                </a:solidFill>
              </a:rPr>
              <a:t>Tanah</a:t>
            </a:r>
            <a:r>
              <a:rPr lang="tr-TR" b="1" dirty="0" smtClean="0">
                <a:solidFill>
                  <a:srgbClr val="00B050"/>
                </a:solidFill>
              </a:rPr>
              <a:t> </a:t>
            </a:r>
            <a:r>
              <a:rPr lang="tr-TR" b="1" dirty="0">
                <a:solidFill>
                  <a:srgbClr val="00B050"/>
                </a:solidFill>
              </a:rPr>
              <a:t>üç bölümden </a:t>
            </a:r>
            <a:r>
              <a:rPr lang="tr-TR" b="1" dirty="0" smtClean="0">
                <a:solidFill>
                  <a:srgbClr val="00B050"/>
                </a:solidFill>
              </a:rPr>
              <a:t>oluşur.</a:t>
            </a:r>
          </a:p>
          <a:p>
            <a:pPr>
              <a:lnSpc>
                <a:spcPct val="100000"/>
              </a:lnSpc>
              <a:spcBef>
                <a:spcPts val="600"/>
              </a:spcBef>
            </a:pPr>
            <a:r>
              <a:rPr lang="tr-TR" dirty="0" smtClean="0"/>
              <a:t>1</a:t>
            </a:r>
            <a:r>
              <a:rPr lang="tr-TR" dirty="0"/>
              <a:t>. Tora (Tevrat), Hz. Musa’ya verilen beş </a:t>
            </a:r>
            <a:r>
              <a:rPr lang="tr-TR" dirty="0" smtClean="0"/>
              <a:t>kitaptır.</a:t>
            </a:r>
          </a:p>
          <a:p>
            <a:pPr>
              <a:lnSpc>
                <a:spcPct val="100000"/>
              </a:lnSpc>
              <a:spcBef>
                <a:spcPts val="600"/>
              </a:spcBef>
            </a:pPr>
            <a:r>
              <a:rPr lang="tr-TR" dirty="0" smtClean="0"/>
              <a:t>2</a:t>
            </a:r>
            <a:r>
              <a:rPr lang="tr-TR" dirty="0"/>
              <a:t>. </a:t>
            </a:r>
            <a:r>
              <a:rPr lang="tr-TR" dirty="0" err="1"/>
              <a:t>Nevim</a:t>
            </a:r>
            <a:r>
              <a:rPr lang="tr-TR" dirty="0"/>
              <a:t> (peygamberler</a:t>
            </a:r>
            <a:r>
              <a:rPr lang="tr-TR" dirty="0" smtClean="0"/>
              <a:t>).</a:t>
            </a:r>
          </a:p>
          <a:p>
            <a:pPr>
              <a:lnSpc>
                <a:spcPct val="100000"/>
              </a:lnSpc>
              <a:spcBef>
                <a:spcPts val="600"/>
              </a:spcBef>
            </a:pPr>
            <a:r>
              <a:rPr lang="tr-TR" dirty="0" smtClean="0"/>
              <a:t>3</a:t>
            </a:r>
            <a:r>
              <a:rPr lang="tr-TR" dirty="0"/>
              <a:t>. </a:t>
            </a:r>
            <a:r>
              <a:rPr lang="tr-TR" dirty="0" err="1"/>
              <a:t>Ketuvim</a:t>
            </a:r>
            <a:r>
              <a:rPr lang="tr-TR" dirty="0"/>
              <a:t> (Kitaplar). Din bilginlerinin sözlü olarak aktardıkları rivayetler bütünü ise </a:t>
            </a:r>
            <a:r>
              <a:rPr lang="tr-TR" dirty="0" err="1"/>
              <a:t>Talmut</a:t>
            </a:r>
            <a:r>
              <a:rPr lang="tr-TR" dirty="0"/>
              <a:t> adıyla bilinir. </a:t>
            </a:r>
            <a:r>
              <a:rPr lang="tr-TR" dirty="0" err="1"/>
              <a:t>Talmut</a:t>
            </a:r>
            <a:r>
              <a:rPr lang="tr-TR" dirty="0"/>
              <a:t>, </a:t>
            </a:r>
            <a:r>
              <a:rPr lang="tr-TR" dirty="0" err="1"/>
              <a:t>Mişna</a:t>
            </a:r>
            <a:r>
              <a:rPr lang="tr-TR" dirty="0"/>
              <a:t> ve onun yorumu olan </a:t>
            </a:r>
            <a:r>
              <a:rPr lang="tr-TR" dirty="0" err="1"/>
              <a:t>Gemera’dan</a:t>
            </a:r>
            <a:r>
              <a:rPr lang="tr-TR" dirty="0"/>
              <a:t> oluşur.</a:t>
            </a:r>
          </a:p>
        </p:txBody>
      </p:sp>
    </p:spTree>
    <p:extLst>
      <p:ext uri="{BB962C8B-B14F-4D97-AF65-F5344CB8AC3E}">
        <p14:creationId xmlns:p14="http://schemas.microsoft.com/office/powerpoint/2010/main" val="2706068769"/>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83572"/>
          </a:xfrm>
        </p:spPr>
        <p:txBody>
          <a:bodyPr/>
          <a:lstStyle/>
          <a:p>
            <a:r>
              <a:rPr lang="tr-TR" b="1" dirty="0">
                <a:solidFill>
                  <a:srgbClr val="C00000"/>
                </a:solidFill>
              </a:rPr>
              <a:t>Kutsal Kitap İnancı</a:t>
            </a:r>
            <a:endParaRPr lang="tr-TR" dirty="0"/>
          </a:p>
        </p:txBody>
      </p:sp>
      <p:sp>
        <p:nvSpPr>
          <p:cNvPr id="3" name="İçerik Yer Tutucusu 2"/>
          <p:cNvSpPr>
            <a:spLocks noGrp="1"/>
          </p:cNvSpPr>
          <p:nvPr>
            <p:ph idx="1"/>
          </p:nvPr>
        </p:nvSpPr>
        <p:spPr>
          <a:xfrm>
            <a:off x="838200" y="1337187"/>
            <a:ext cx="10515600" cy="4839776"/>
          </a:xfrm>
        </p:spPr>
        <p:txBody>
          <a:bodyPr>
            <a:normAutofit lnSpcReduction="10000"/>
          </a:bodyPr>
          <a:lstStyle/>
          <a:p>
            <a:pPr>
              <a:lnSpc>
                <a:spcPct val="130000"/>
              </a:lnSpc>
              <a:spcBef>
                <a:spcPts val="600"/>
              </a:spcBef>
            </a:pPr>
            <a:r>
              <a:rPr lang="tr-TR" b="1" dirty="0">
                <a:solidFill>
                  <a:srgbClr val="00B050"/>
                </a:solidFill>
              </a:rPr>
              <a:t>Hıristiyanlık: </a:t>
            </a:r>
            <a:r>
              <a:rPr lang="tr-TR" dirty="0"/>
              <a:t>Hıristiyan kutsal metinleri, Eski ve Yeni Ahit’ten oluşur. Bunlara </a:t>
            </a:r>
            <a:r>
              <a:rPr lang="tr-TR" dirty="0" err="1"/>
              <a:t>Kitab</a:t>
            </a:r>
            <a:r>
              <a:rPr lang="tr-TR" dirty="0"/>
              <a:t>-ı Mukaddes de denir. Eski Ahit, Yahudilerin </a:t>
            </a:r>
            <a:r>
              <a:rPr lang="tr-TR" dirty="0" err="1"/>
              <a:t>Tanah’ıdır</a:t>
            </a:r>
            <a:r>
              <a:rPr lang="tr-TR" dirty="0"/>
              <a:t>. Hıristiyanlara göre onun hükmü, Yeni Ahitle birlikte </a:t>
            </a:r>
            <a:r>
              <a:rPr lang="tr-TR" dirty="0" err="1"/>
              <a:t>nesholmuştur</a:t>
            </a:r>
            <a:r>
              <a:rPr lang="tr-TR" dirty="0"/>
              <a:t>. Hz. İsa’nın sözleri havarilerce ezberlenmiş, sonraki nesillere sözlü olarak aktarılmış ve daha sonra da yazıya geçirilmiştir. Ortaya çıkan pek çok İncil nüshasından yirmi yedisi kabul edilmiş ve bunların lafzen değil mana itibariyle vahiy kaynaklı olduğu görüşü benimsenmiştir. İlk üç İncilin muhtevası birbirine benzediğinden bunlar “</a:t>
            </a:r>
            <a:r>
              <a:rPr lang="tr-TR" dirty="0" err="1"/>
              <a:t>sinoptik</a:t>
            </a:r>
            <a:r>
              <a:rPr lang="tr-TR" dirty="0"/>
              <a:t> İnciller” olarak da anılmıştır.</a:t>
            </a:r>
          </a:p>
        </p:txBody>
      </p:sp>
    </p:spTree>
    <p:extLst>
      <p:ext uri="{BB962C8B-B14F-4D97-AF65-F5344CB8AC3E}">
        <p14:creationId xmlns:p14="http://schemas.microsoft.com/office/powerpoint/2010/main" val="859860951"/>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883572"/>
          </a:xfrm>
        </p:spPr>
        <p:txBody>
          <a:bodyPr>
            <a:normAutofit/>
          </a:bodyPr>
          <a:lstStyle/>
          <a:p>
            <a:endParaRPr lang="tr-TR" dirty="0"/>
          </a:p>
        </p:txBody>
      </p:sp>
      <p:graphicFrame>
        <p:nvGraphicFramePr>
          <p:cNvPr id="4" name="İçerik Yer Tutucusu 3"/>
          <p:cNvGraphicFramePr>
            <a:graphicFrameLocks noGrp="1"/>
          </p:cNvGraphicFramePr>
          <p:nvPr>
            <p:ph idx="1"/>
            <p:extLst/>
          </p:nvPr>
        </p:nvGraphicFramePr>
        <p:xfrm>
          <a:off x="838200" y="1415844"/>
          <a:ext cx="10515600" cy="4444181"/>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xmlns="" val="976188686"/>
                    </a:ext>
                  </a:extLst>
                </a:gridCol>
                <a:gridCol w="2510913">
                  <a:extLst>
                    <a:ext uri="{9D8B030D-6E8A-4147-A177-3AD203B41FA5}">
                      <a16:colId xmlns:a16="http://schemas.microsoft.com/office/drawing/2014/main" xmlns="" val="3051597673"/>
                    </a:ext>
                  </a:extLst>
                </a:gridCol>
                <a:gridCol w="2746887">
                  <a:extLst>
                    <a:ext uri="{9D8B030D-6E8A-4147-A177-3AD203B41FA5}">
                      <a16:colId xmlns:a16="http://schemas.microsoft.com/office/drawing/2014/main" xmlns="" val="2005607751"/>
                    </a:ext>
                  </a:extLst>
                </a:gridCol>
                <a:gridCol w="2628900">
                  <a:extLst>
                    <a:ext uri="{9D8B030D-6E8A-4147-A177-3AD203B41FA5}">
                      <a16:colId xmlns:a16="http://schemas.microsoft.com/office/drawing/2014/main" xmlns="" val="2779681092"/>
                    </a:ext>
                  </a:extLst>
                </a:gridCol>
              </a:tblGrid>
              <a:tr h="1427207">
                <a:tc gridSpan="4">
                  <a:txBody>
                    <a:bodyPr/>
                    <a:lstStyle/>
                    <a:p>
                      <a:pPr algn="ctr"/>
                      <a:r>
                        <a:rPr lang="tr-TR" sz="4400" dirty="0" smtClean="0">
                          <a:solidFill>
                            <a:srgbClr val="FFFF00"/>
                          </a:solidFill>
                        </a:rPr>
                        <a:t>Yeni Ahit’in Bölümleri</a:t>
                      </a:r>
                      <a:endParaRPr lang="tr-TR" sz="4400" dirty="0">
                        <a:solidFill>
                          <a:srgbClr val="FFFF00"/>
                        </a:solidFill>
                      </a:endParaRPr>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xmlns="" val="3900985845"/>
                  </a:ext>
                </a:extLst>
              </a:tr>
              <a:tr h="3016974">
                <a:tc>
                  <a:txBody>
                    <a:bodyPr/>
                    <a:lstStyle/>
                    <a:p>
                      <a:pPr algn="ctr"/>
                      <a:r>
                        <a:rPr lang="fi-FI" sz="2800" b="1" dirty="0" smtClean="0">
                          <a:solidFill>
                            <a:srgbClr val="002060"/>
                          </a:solidFill>
                        </a:rPr>
                        <a:t>Dört İncil (Matta, Markos, Luka, Yuhanna) </a:t>
                      </a:r>
                      <a:endParaRPr lang="tr-TR" sz="2800" b="1" dirty="0">
                        <a:solidFill>
                          <a:srgbClr val="002060"/>
                        </a:solidFill>
                      </a:endParaRPr>
                    </a:p>
                  </a:txBody>
                  <a:tcPr/>
                </a:tc>
                <a:tc>
                  <a:txBody>
                    <a:bodyPr/>
                    <a:lstStyle/>
                    <a:p>
                      <a:r>
                        <a:rPr lang="tr-TR" sz="3600" dirty="0" smtClean="0">
                          <a:solidFill>
                            <a:srgbClr val="002060"/>
                          </a:solidFill>
                        </a:rPr>
                        <a:t>Havarilerin 21 mektubu</a:t>
                      </a:r>
                      <a:endParaRPr lang="tr-TR" sz="3600" dirty="0">
                        <a:solidFill>
                          <a:srgbClr val="002060"/>
                        </a:solidFill>
                      </a:endParaRPr>
                    </a:p>
                  </a:txBody>
                  <a:tcPr/>
                </a:tc>
                <a:tc>
                  <a:txBody>
                    <a:bodyPr/>
                    <a:lstStyle/>
                    <a:p>
                      <a:r>
                        <a:rPr lang="tr-TR" sz="3600" dirty="0" smtClean="0">
                          <a:solidFill>
                            <a:srgbClr val="002060"/>
                          </a:solidFill>
                        </a:rPr>
                        <a:t>Resullerin işleri</a:t>
                      </a:r>
                      <a:endParaRPr lang="tr-TR" sz="3600" dirty="0">
                        <a:solidFill>
                          <a:srgbClr val="002060"/>
                        </a:solidFill>
                      </a:endParaRPr>
                    </a:p>
                  </a:txBody>
                  <a:tcPr/>
                </a:tc>
                <a:tc>
                  <a:txBody>
                    <a:bodyPr/>
                    <a:lstStyle/>
                    <a:p>
                      <a:r>
                        <a:rPr lang="tr-TR" sz="3600" dirty="0" smtClean="0">
                          <a:solidFill>
                            <a:srgbClr val="002060"/>
                          </a:solidFill>
                        </a:rPr>
                        <a:t>Vahiy</a:t>
                      </a:r>
                      <a:endParaRPr lang="tr-TR" sz="3600" dirty="0">
                        <a:solidFill>
                          <a:srgbClr val="002060"/>
                        </a:solidFill>
                      </a:endParaRPr>
                    </a:p>
                  </a:txBody>
                  <a:tcPr/>
                </a:tc>
                <a:extLst>
                  <a:ext uri="{0D108BD9-81ED-4DB2-BD59-A6C34878D82A}">
                    <a16:rowId xmlns:a16="http://schemas.microsoft.com/office/drawing/2014/main" xmlns="" val="1381002576"/>
                  </a:ext>
                </a:extLst>
              </a:tr>
            </a:tbl>
          </a:graphicData>
        </a:graphic>
      </p:graphicFrame>
    </p:spTree>
    <p:extLst>
      <p:ext uri="{BB962C8B-B14F-4D97-AF65-F5344CB8AC3E}">
        <p14:creationId xmlns:p14="http://schemas.microsoft.com/office/powerpoint/2010/main" val="668462637"/>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Kutsal Kitap İnancı</a:t>
            </a:r>
            <a:endParaRPr lang="tr-TR" dirty="0"/>
          </a:p>
        </p:txBody>
      </p:sp>
      <p:sp>
        <p:nvSpPr>
          <p:cNvPr id="3" name="İçerik Yer Tutucusu 2"/>
          <p:cNvSpPr>
            <a:spLocks noGrp="1"/>
          </p:cNvSpPr>
          <p:nvPr>
            <p:ph idx="1"/>
          </p:nvPr>
        </p:nvSpPr>
        <p:spPr/>
        <p:txBody>
          <a:bodyPr/>
          <a:lstStyle/>
          <a:p>
            <a:pPr>
              <a:lnSpc>
                <a:spcPct val="130000"/>
              </a:lnSpc>
              <a:spcBef>
                <a:spcPts val="600"/>
              </a:spcBef>
            </a:pPr>
            <a:r>
              <a:rPr lang="tr-TR" b="1" dirty="0">
                <a:solidFill>
                  <a:srgbClr val="00B050"/>
                </a:solidFill>
              </a:rPr>
              <a:t>Hinduizm: </a:t>
            </a:r>
            <a:r>
              <a:rPr lang="tr-TR" dirty="0"/>
              <a:t>Kutsal metinler iki kısma ayrılır. İlki, “</a:t>
            </a:r>
            <a:r>
              <a:rPr lang="tr-TR" dirty="0" err="1"/>
              <a:t>rişi</a:t>
            </a:r>
            <a:r>
              <a:rPr lang="tr-TR" dirty="0"/>
              <a:t>” denilen bilge kişilere vahyolunduğuna inanılan (</a:t>
            </a:r>
            <a:r>
              <a:rPr lang="tr-TR" dirty="0" err="1"/>
              <a:t>şruti</a:t>
            </a:r>
            <a:r>
              <a:rPr lang="tr-TR" dirty="0"/>
              <a:t>) Vedalar, Brahmanalar, </a:t>
            </a:r>
            <a:r>
              <a:rPr lang="tr-TR" dirty="0" err="1"/>
              <a:t>Aranyakalar</a:t>
            </a:r>
            <a:r>
              <a:rPr lang="tr-TR" dirty="0"/>
              <a:t> ve </a:t>
            </a:r>
            <a:r>
              <a:rPr lang="tr-TR" dirty="0" err="1"/>
              <a:t>Upanişadlar’dan</a:t>
            </a:r>
            <a:r>
              <a:rPr lang="tr-TR" dirty="0"/>
              <a:t> oluşur. İkincisi sözlü (</a:t>
            </a:r>
            <a:r>
              <a:rPr lang="tr-TR" dirty="0" err="1"/>
              <a:t>smriti</a:t>
            </a:r>
            <a:r>
              <a:rPr lang="tr-TR" dirty="0"/>
              <a:t>) metinler olup destan, kanunname, mitolojik anlatım tarzındadır. </a:t>
            </a:r>
            <a:r>
              <a:rPr lang="tr-TR" dirty="0" err="1"/>
              <a:t>Vedalar’ın</a:t>
            </a:r>
            <a:r>
              <a:rPr lang="tr-TR" dirty="0"/>
              <a:t> yorumu mahiyetindedir. </a:t>
            </a:r>
          </a:p>
        </p:txBody>
      </p:sp>
    </p:spTree>
    <p:extLst>
      <p:ext uri="{BB962C8B-B14F-4D97-AF65-F5344CB8AC3E}">
        <p14:creationId xmlns:p14="http://schemas.microsoft.com/office/powerpoint/2010/main" val="3371721766"/>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001559"/>
          </a:xfrm>
        </p:spPr>
        <p:txBody>
          <a:bodyPr/>
          <a:lstStyle/>
          <a:p>
            <a:r>
              <a:rPr lang="tr-TR" b="1" dirty="0">
                <a:solidFill>
                  <a:srgbClr val="C00000"/>
                </a:solidFill>
              </a:rPr>
              <a:t>Kutsal Kitap İnancı</a:t>
            </a:r>
            <a:endParaRPr lang="tr-TR" dirty="0"/>
          </a:p>
        </p:txBody>
      </p:sp>
      <p:sp>
        <p:nvSpPr>
          <p:cNvPr id="3" name="İçerik Yer Tutucusu 2"/>
          <p:cNvSpPr>
            <a:spLocks noGrp="1"/>
          </p:cNvSpPr>
          <p:nvPr>
            <p:ph idx="1"/>
          </p:nvPr>
        </p:nvSpPr>
        <p:spPr>
          <a:xfrm>
            <a:off x="838200" y="1533832"/>
            <a:ext cx="10515600" cy="4643131"/>
          </a:xfrm>
        </p:spPr>
        <p:txBody>
          <a:bodyPr/>
          <a:lstStyle/>
          <a:p>
            <a:r>
              <a:rPr lang="tr-TR" b="1" dirty="0">
                <a:solidFill>
                  <a:srgbClr val="00B050"/>
                </a:solidFill>
              </a:rPr>
              <a:t>Budizm: </a:t>
            </a:r>
            <a:r>
              <a:rPr lang="tr-TR" dirty="0" err="1"/>
              <a:t>Tripitaka</a:t>
            </a:r>
            <a:r>
              <a:rPr lang="tr-TR" dirty="0"/>
              <a:t> (üç sepet) adı verilen Budist kutsal metinleri </a:t>
            </a:r>
            <a:r>
              <a:rPr lang="tr-TR" dirty="0" err="1"/>
              <a:t>Pali</a:t>
            </a:r>
            <a:r>
              <a:rPr lang="tr-TR" dirty="0"/>
              <a:t> dilinde </a:t>
            </a:r>
            <a:r>
              <a:rPr lang="tr-TR" dirty="0" smtClean="0"/>
              <a:t>yazılmıştır.</a:t>
            </a:r>
          </a:p>
          <a:p>
            <a:r>
              <a:rPr lang="tr-TR" dirty="0" smtClean="0"/>
              <a:t>Üç </a:t>
            </a:r>
            <a:r>
              <a:rPr lang="tr-TR" dirty="0"/>
              <a:t>ana bölümden/sepetten </a:t>
            </a:r>
            <a:r>
              <a:rPr lang="tr-TR" dirty="0" smtClean="0"/>
              <a:t>oluşur.</a:t>
            </a:r>
          </a:p>
          <a:p>
            <a:r>
              <a:rPr lang="tr-TR" dirty="0" smtClean="0"/>
              <a:t>1</a:t>
            </a:r>
            <a:r>
              <a:rPr lang="tr-TR" dirty="0"/>
              <a:t>. </a:t>
            </a:r>
            <a:r>
              <a:rPr lang="tr-TR" b="1" dirty="0" err="1">
                <a:solidFill>
                  <a:srgbClr val="00B050"/>
                </a:solidFill>
              </a:rPr>
              <a:t>Vinaya</a:t>
            </a:r>
            <a:r>
              <a:rPr lang="tr-TR" b="1" dirty="0">
                <a:solidFill>
                  <a:srgbClr val="00B050"/>
                </a:solidFill>
              </a:rPr>
              <a:t> </a:t>
            </a:r>
            <a:r>
              <a:rPr lang="tr-TR" b="1" dirty="0" err="1">
                <a:solidFill>
                  <a:srgbClr val="00B050"/>
                </a:solidFill>
              </a:rPr>
              <a:t>Pitaka</a:t>
            </a:r>
            <a:r>
              <a:rPr lang="tr-TR" b="1" dirty="0">
                <a:solidFill>
                  <a:srgbClr val="00B050"/>
                </a:solidFill>
              </a:rPr>
              <a:t>: </a:t>
            </a:r>
            <a:r>
              <a:rPr lang="tr-TR" dirty="0" err="1"/>
              <a:t>Sangha</a:t>
            </a:r>
            <a:r>
              <a:rPr lang="tr-TR" dirty="0"/>
              <a:t> ve keşişlerle ilgili kuralları ihtiva </a:t>
            </a:r>
            <a:r>
              <a:rPr lang="tr-TR" dirty="0" smtClean="0"/>
              <a:t>eder.</a:t>
            </a:r>
          </a:p>
          <a:p>
            <a:r>
              <a:rPr lang="tr-TR" dirty="0" smtClean="0"/>
              <a:t>2</a:t>
            </a:r>
            <a:r>
              <a:rPr lang="tr-TR" dirty="0"/>
              <a:t>. </a:t>
            </a:r>
            <a:r>
              <a:rPr lang="tr-TR" b="1" dirty="0">
                <a:solidFill>
                  <a:srgbClr val="00B050"/>
                </a:solidFill>
              </a:rPr>
              <a:t>Sutta </a:t>
            </a:r>
            <a:r>
              <a:rPr lang="tr-TR" b="1" dirty="0" err="1">
                <a:solidFill>
                  <a:srgbClr val="00B050"/>
                </a:solidFill>
              </a:rPr>
              <a:t>Pitaka</a:t>
            </a:r>
            <a:r>
              <a:rPr lang="tr-TR" b="1" dirty="0">
                <a:solidFill>
                  <a:srgbClr val="00B050"/>
                </a:solidFill>
              </a:rPr>
              <a:t>: </a:t>
            </a:r>
            <a:r>
              <a:rPr lang="tr-TR" dirty="0"/>
              <a:t>Buda ve bazı rahiplerin vaazlarını </a:t>
            </a:r>
            <a:r>
              <a:rPr lang="tr-TR" dirty="0" smtClean="0"/>
              <a:t>içerir.</a:t>
            </a:r>
          </a:p>
          <a:p>
            <a:r>
              <a:rPr lang="tr-TR" dirty="0" smtClean="0"/>
              <a:t>3</a:t>
            </a:r>
            <a:r>
              <a:rPr lang="tr-TR" dirty="0"/>
              <a:t>. </a:t>
            </a:r>
            <a:r>
              <a:rPr lang="tr-TR" b="1" dirty="0" err="1">
                <a:solidFill>
                  <a:srgbClr val="00B050"/>
                </a:solidFill>
              </a:rPr>
              <a:t>Abhidamma</a:t>
            </a:r>
            <a:r>
              <a:rPr lang="tr-TR" b="1" dirty="0">
                <a:solidFill>
                  <a:srgbClr val="00B050"/>
                </a:solidFill>
              </a:rPr>
              <a:t> </a:t>
            </a:r>
            <a:r>
              <a:rPr lang="tr-TR" b="1" dirty="0" err="1">
                <a:solidFill>
                  <a:srgbClr val="00B050"/>
                </a:solidFill>
              </a:rPr>
              <a:t>Pitaka</a:t>
            </a:r>
            <a:r>
              <a:rPr lang="tr-TR" b="1" dirty="0">
                <a:solidFill>
                  <a:srgbClr val="00B050"/>
                </a:solidFill>
              </a:rPr>
              <a:t>: </a:t>
            </a:r>
            <a:r>
              <a:rPr lang="tr-TR" dirty="0"/>
              <a:t>Budizm felsefenin savunmasını ve temel doktrinlerin izahını yapar. </a:t>
            </a:r>
          </a:p>
        </p:txBody>
      </p:sp>
    </p:spTree>
    <p:extLst>
      <p:ext uri="{BB962C8B-B14F-4D97-AF65-F5344CB8AC3E}">
        <p14:creationId xmlns:p14="http://schemas.microsoft.com/office/powerpoint/2010/main" val="1116484231"/>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011391"/>
          </a:xfrm>
        </p:spPr>
        <p:txBody>
          <a:bodyPr/>
          <a:lstStyle/>
          <a:p>
            <a:r>
              <a:rPr lang="tr-TR" b="1" dirty="0">
                <a:solidFill>
                  <a:srgbClr val="C00000"/>
                </a:solidFill>
              </a:rPr>
              <a:t>Kutsal Kitap İnancı</a:t>
            </a:r>
            <a:endParaRPr lang="tr-TR" dirty="0"/>
          </a:p>
        </p:txBody>
      </p:sp>
      <p:sp>
        <p:nvSpPr>
          <p:cNvPr id="3" name="İçerik Yer Tutucusu 2"/>
          <p:cNvSpPr>
            <a:spLocks noGrp="1"/>
          </p:cNvSpPr>
          <p:nvPr>
            <p:ph idx="1"/>
          </p:nvPr>
        </p:nvSpPr>
        <p:spPr>
          <a:xfrm>
            <a:off x="838200" y="1376516"/>
            <a:ext cx="10515600" cy="4800447"/>
          </a:xfrm>
        </p:spPr>
        <p:txBody>
          <a:bodyPr/>
          <a:lstStyle/>
          <a:p>
            <a:pPr>
              <a:lnSpc>
                <a:spcPct val="130000"/>
              </a:lnSpc>
              <a:spcBef>
                <a:spcPts val="600"/>
              </a:spcBef>
            </a:pPr>
            <a:r>
              <a:rPr lang="tr-TR" b="1" dirty="0">
                <a:solidFill>
                  <a:srgbClr val="00B050"/>
                </a:solidFill>
              </a:rPr>
              <a:t>Zerdüştlük: </a:t>
            </a:r>
            <a:r>
              <a:rPr lang="tr-TR" dirty="0"/>
              <a:t>Kutsal metinleri </a:t>
            </a:r>
            <a:r>
              <a:rPr lang="tr-TR" dirty="0" err="1"/>
              <a:t>Avesta</a:t>
            </a:r>
            <a:r>
              <a:rPr lang="tr-TR" dirty="0"/>
              <a:t>; </a:t>
            </a:r>
            <a:r>
              <a:rPr lang="tr-TR" dirty="0" err="1"/>
              <a:t>Yesna</a:t>
            </a:r>
            <a:r>
              <a:rPr lang="tr-TR" dirty="0"/>
              <a:t>, </a:t>
            </a:r>
            <a:r>
              <a:rPr lang="tr-TR" dirty="0" err="1"/>
              <a:t>Yeşt</a:t>
            </a:r>
            <a:r>
              <a:rPr lang="tr-TR" dirty="0"/>
              <a:t> ve </a:t>
            </a:r>
            <a:r>
              <a:rPr lang="tr-TR" dirty="0" err="1"/>
              <a:t>Videvdat</a:t>
            </a:r>
            <a:r>
              <a:rPr lang="tr-TR" dirty="0"/>
              <a:t> şeklinde üç bölümden oluşur. </a:t>
            </a:r>
            <a:r>
              <a:rPr lang="tr-TR" dirty="0" err="1"/>
              <a:t>Zerdüşte</a:t>
            </a:r>
            <a:r>
              <a:rPr lang="tr-TR" dirty="0"/>
              <a:t> atfedilen “</a:t>
            </a:r>
            <a:r>
              <a:rPr lang="tr-TR" dirty="0" err="1"/>
              <a:t>Gathalar</a:t>
            </a:r>
            <a:r>
              <a:rPr lang="tr-TR" dirty="0"/>
              <a:t>” ilk bölümde yer </a:t>
            </a:r>
            <a:r>
              <a:rPr lang="tr-TR" dirty="0" smtClean="0"/>
              <a:t>alır.</a:t>
            </a:r>
          </a:p>
          <a:p>
            <a:pPr>
              <a:lnSpc>
                <a:spcPct val="130000"/>
              </a:lnSpc>
              <a:spcBef>
                <a:spcPts val="600"/>
              </a:spcBef>
            </a:pPr>
            <a:r>
              <a:rPr lang="tr-TR" b="1" dirty="0" err="1" smtClean="0">
                <a:solidFill>
                  <a:srgbClr val="00B050"/>
                </a:solidFill>
              </a:rPr>
              <a:t>Konfüçyanizm</a:t>
            </a:r>
            <a:r>
              <a:rPr lang="tr-TR" b="1" dirty="0">
                <a:solidFill>
                  <a:srgbClr val="00B050"/>
                </a:solidFill>
              </a:rPr>
              <a:t>: </a:t>
            </a:r>
            <a:r>
              <a:rPr lang="tr-TR" dirty="0"/>
              <a:t>Şiir, Tarih, Ayin, Değişiklikler, İlkbahar ve </a:t>
            </a:r>
            <a:r>
              <a:rPr lang="tr-TR" dirty="0" err="1"/>
              <a:t>Sonbahar’dan</a:t>
            </a:r>
            <a:r>
              <a:rPr lang="tr-TR" dirty="0"/>
              <a:t> meydana gelen “beş klasik” ile Konfüçyüs’ten Seçmeler, Orta Yol Doktrini, </a:t>
            </a:r>
            <a:r>
              <a:rPr lang="tr-TR" dirty="0" err="1"/>
              <a:t>Mensiyus’tan</a:t>
            </a:r>
            <a:r>
              <a:rPr lang="tr-TR" dirty="0"/>
              <a:t> Seçmeler ve Büyük Bilgi’den oluşan “dört kitap” </a:t>
            </a:r>
            <a:r>
              <a:rPr lang="tr-TR" dirty="0" err="1"/>
              <a:t>Konfüçyanizm’in</a:t>
            </a:r>
            <a:r>
              <a:rPr lang="tr-TR" dirty="0"/>
              <a:t> kutsal kitap koleksiyonunu oluşturur.</a:t>
            </a:r>
          </a:p>
        </p:txBody>
      </p:sp>
    </p:spTree>
    <p:extLst>
      <p:ext uri="{BB962C8B-B14F-4D97-AF65-F5344CB8AC3E}">
        <p14:creationId xmlns:p14="http://schemas.microsoft.com/office/powerpoint/2010/main" val="1275221803"/>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graphicFrame>
        <p:nvGraphicFramePr>
          <p:cNvPr id="4" name="İçerik Yer Tutucusu 3"/>
          <p:cNvGraphicFramePr>
            <a:graphicFrameLocks noGrp="1"/>
          </p:cNvGraphicFramePr>
          <p:nvPr>
            <p:ph idx="1"/>
            <p:extLst/>
          </p:nvPr>
        </p:nvGraphicFramePr>
        <p:xfrm>
          <a:off x="838200" y="1825625"/>
          <a:ext cx="10515600" cy="4535845"/>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xmlns="" val="1879489596"/>
                    </a:ext>
                  </a:extLst>
                </a:gridCol>
                <a:gridCol w="5257800">
                  <a:extLst>
                    <a:ext uri="{9D8B030D-6E8A-4147-A177-3AD203B41FA5}">
                      <a16:colId xmlns:a16="http://schemas.microsoft.com/office/drawing/2014/main" xmlns="" val="3715894755"/>
                    </a:ext>
                  </a:extLst>
                </a:gridCol>
              </a:tblGrid>
              <a:tr h="907169">
                <a:tc>
                  <a:txBody>
                    <a:bodyPr/>
                    <a:lstStyle/>
                    <a:p>
                      <a:r>
                        <a:rPr lang="tr-TR" sz="4000" dirty="0" smtClean="0">
                          <a:solidFill>
                            <a:srgbClr val="FFFF00"/>
                          </a:solidFill>
                        </a:rPr>
                        <a:t>Diğer Dinler</a:t>
                      </a:r>
                      <a:endParaRPr lang="tr-TR" sz="4000" dirty="0">
                        <a:solidFill>
                          <a:srgbClr val="FFFF00"/>
                        </a:solidFill>
                      </a:endParaRPr>
                    </a:p>
                  </a:txBody>
                  <a:tcPr/>
                </a:tc>
                <a:tc>
                  <a:txBody>
                    <a:bodyPr/>
                    <a:lstStyle/>
                    <a:p>
                      <a:r>
                        <a:rPr lang="tr-TR" sz="3600" dirty="0" smtClean="0">
                          <a:solidFill>
                            <a:srgbClr val="FFFF00"/>
                          </a:solidFill>
                        </a:rPr>
                        <a:t>Kutsal Kitap Adı</a:t>
                      </a:r>
                      <a:endParaRPr lang="tr-TR" sz="3600" dirty="0">
                        <a:solidFill>
                          <a:srgbClr val="FFFF00"/>
                        </a:solidFill>
                      </a:endParaRPr>
                    </a:p>
                  </a:txBody>
                  <a:tcPr/>
                </a:tc>
                <a:extLst>
                  <a:ext uri="{0D108BD9-81ED-4DB2-BD59-A6C34878D82A}">
                    <a16:rowId xmlns:a16="http://schemas.microsoft.com/office/drawing/2014/main" xmlns="" val="2006839838"/>
                  </a:ext>
                </a:extLst>
              </a:tr>
              <a:tr h="907169">
                <a:tc>
                  <a:txBody>
                    <a:bodyPr/>
                    <a:lstStyle/>
                    <a:p>
                      <a:r>
                        <a:rPr lang="tr-TR" sz="3200" dirty="0" err="1" smtClean="0">
                          <a:solidFill>
                            <a:srgbClr val="C00000"/>
                          </a:solidFill>
                        </a:rPr>
                        <a:t>Sihizm</a:t>
                      </a:r>
                      <a:endParaRPr lang="tr-TR" sz="3200" dirty="0">
                        <a:solidFill>
                          <a:srgbClr val="C00000"/>
                        </a:solidFill>
                      </a:endParaRPr>
                    </a:p>
                  </a:txBody>
                  <a:tcPr/>
                </a:tc>
                <a:tc>
                  <a:txBody>
                    <a:bodyPr/>
                    <a:lstStyle/>
                    <a:p>
                      <a:r>
                        <a:rPr lang="tr-TR" sz="3200" dirty="0" smtClean="0">
                          <a:solidFill>
                            <a:srgbClr val="C00000"/>
                          </a:solidFill>
                        </a:rPr>
                        <a:t>Adi-Grant</a:t>
                      </a:r>
                      <a:endParaRPr lang="tr-TR" sz="3200" dirty="0">
                        <a:solidFill>
                          <a:srgbClr val="C00000"/>
                        </a:solidFill>
                      </a:endParaRPr>
                    </a:p>
                  </a:txBody>
                  <a:tcPr/>
                </a:tc>
                <a:extLst>
                  <a:ext uri="{0D108BD9-81ED-4DB2-BD59-A6C34878D82A}">
                    <a16:rowId xmlns:a16="http://schemas.microsoft.com/office/drawing/2014/main" xmlns="" val="1417581949"/>
                  </a:ext>
                </a:extLst>
              </a:tr>
              <a:tr h="907169">
                <a:tc>
                  <a:txBody>
                    <a:bodyPr/>
                    <a:lstStyle/>
                    <a:p>
                      <a:r>
                        <a:rPr lang="tr-TR" sz="3200" dirty="0" err="1" smtClean="0">
                          <a:solidFill>
                            <a:srgbClr val="C00000"/>
                          </a:solidFill>
                        </a:rPr>
                        <a:t>Caynizm</a:t>
                      </a:r>
                      <a:endParaRPr lang="tr-TR" sz="3200" dirty="0">
                        <a:solidFill>
                          <a:srgbClr val="C00000"/>
                        </a:solidFill>
                      </a:endParaRPr>
                    </a:p>
                  </a:txBody>
                  <a:tcPr/>
                </a:tc>
                <a:tc>
                  <a:txBody>
                    <a:bodyPr/>
                    <a:lstStyle/>
                    <a:p>
                      <a:r>
                        <a:rPr lang="tr-TR" sz="3200" dirty="0" err="1" smtClean="0">
                          <a:solidFill>
                            <a:srgbClr val="C00000"/>
                          </a:solidFill>
                        </a:rPr>
                        <a:t>Agama</a:t>
                      </a:r>
                      <a:r>
                        <a:rPr lang="tr-TR" sz="3200" dirty="0" smtClean="0">
                          <a:solidFill>
                            <a:srgbClr val="C00000"/>
                          </a:solidFill>
                        </a:rPr>
                        <a:t> veya </a:t>
                      </a:r>
                      <a:r>
                        <a:rPr lang="tr-TR" sz="3200" dirty="0" err="1" smtClean="0">
                          <a:solidFill>
                            <a:srgbClr val="C00000"/>
                          </a:solidFill>
                        </a:rPr>
                        <a:t>Siddhanta</a:t>
                      </a:r>
                      <a:endParaRPr lang="tr-TR" sz="3200" dirty="0">
                        <a:solidFill>
                          <a:srgbClr val="C00000"/>
                        </a:solidFill>
                      </a:endParaRPr>
                    </a:p>
                  </a:txBody>
                  <a:tcPr/>
                </a:tc>
                <a:extLst>
                  <a:ext uri="{0D108BD9-81ED-4DB2-BD59-A6C34878D82A}">
                    <a16:rowId xmlns:a16="http://schemas.microsoft.com/office/drawing/2014/main" xmlns="" val="960177051"/>
                  </a:ext>
                </a:extLst>
              </a:tr>
              <a:tr h="907169">
                <a:tc>
                  <a:txBody>
                    <a:bodyPr/>
                    <a:lstStyle/>
                    <a:p>
                      <a:r>
                        <a:rPr lang="tr-TR" sz="3200" dirty="0" smtClean="0">
                          <a:solidFill>
                            <a:srgbClr val="C00000"/>
                          </a:solidFill>
                        </a:rPr>
                        <a:t>Taoizm</a:t>
                      </a:r>
                      <a:endParaRPr lang="tr-TR" sz="3200" dirty="0">
                        <a:solidFill>
                          <a:srgbClr val="C00000"/>
                        </a:solidFill>
                      </a:endParaRPr>
                    </a:p>
                  </a:txBody>
                  <a:tcPr/>
                </a:tc>
                <a:tc>
                  <a:txBody>
                    <a:bodyPr/>
                    <a:lstStyle/>
                    <a:p>
                      <a:r>
                        <a:rPr lang="tr-TR" sz="3200" dirty="0" smtClean="0">
                          <a:solidFill>
                            <a:srgbClr val="C00000"/>
                          </a:solidFill>
                        </a:rPr>
                        <a:t>Tao Te-</a:t>
                      </a:r>
                      <a:r>
                        <a:rPr lang="tr-TR" sz="3200" dirty="0" err="1" smtClean="0">
                          <a:solidFill>
                            <a:srgbClr val="C00000"/>
                          </a:solidFill>
                        </a:rPr>
                        <a:t>King</a:t>
                      </a:r>
                      <a:endParaRPr lang="tr-TR" sz="3200" dirty="0">
                        <a:solidFill>
                          <a:srgbClr val="C00000"/>
                        </a:solidFill>
                      </a:endParaRPr>
                    </a:p>
                  </a:txBody>
                  <a:tcPr/>
                </a:tc>
                <a:extLst>
                  <a:ext uri="{0D108BD9-81ED-4DB2-BD59-A6C34878D82A}">
                    <a16:rowId xmlns:a16="http://schemas.microsoft.com/office/drawing/2014/main" xmlns="" val="3201484470"/>
                  </a:ext>
                </a:extLst>
              </a:tr>
              <a:tr h="907169">
                <a:tc>
                  <a:txBody>
                    <a:bodyPr/>
                    <a:lstStyle/>
                    <a:p>
                      <a:r>
                        <a:rPr lang="tr-TR" sz="3200" dirty="0" smtClean="0">
                          <a:solidFill>
                            <a:srgbClr val="C00000"/>
                          </a:solidFill>
                        </a:rPr>
                        <a:t>Şintoizm</a:t>
                      </a:r>
                      <a:endParaRPr lang="tr-TR" sz="3200" dirty="0">
                        <a:solidFill>
                          <a:srgbClr val="C00000"/>
                        </a:solidFill>
                      </a:endParaRPr>
                    </a:p>
                  </a:txBody>
                  <a:tcPr/>
                </a:tc>
                <a:tc>
                  <a:txBody>
                    <a:bodyPr/>
                    <a:lstStyle/>
                    <a:p>
                      <a:r>
                        <a:rPr lang="tr-TR" sz="3200" dirty="0" err="1" smtClean="0">
                          <a:solidFill>
                            <a:srgbClr val="C00000"/>
                          </a:solidFill>
                        </a:rPr>
                        <a:t>Kojiki</a:t>
                      </a:r>
                      <a:r>
                        <a:rPr lang="tr-TR" sz="3200" dirty="0" smtClean="0">
                          <a:solidFill>
                            <a:srgbClr val="C00000"/>
                          </a:solidFill>
                        </a:rPr>
                        <a:t>, </a:t>
                      </a:r>
                      <a:r>
                        <a:rPr lang="tr-TR" sz="3200" dirty="0" err="1" smtClean="0">
                          <a:solidFill>
                            <a:srgbClr val="C00000"/>
                          </a:solidFill>
                        </a:rPr>
                        <a:t>Nihongi</a:t>
                      </a:r>
                      <a:endParaRPr lang="tr-TR" sz="3200" dirty="0">
                        <a:solidFill>
                          <a:srgbClr val="C00000"/>
                        </a:solidFill>
                      </a:endParaRPr>
                    </a:p>
                  </a:txBody>
                  <a:tcPr/>
                </a:tc>
                <a:extLst>
                  <a:ext uri="{0D108BD9-81ED-4DB2-BD59-A6C34878D82A}">
                    <a16:rowId xmlns:a16="http://schemas.microsoft.com/office/drawing/2014/main" xmlns="" val="599994838"/>
                  </a:ext>
                </a:extLst>
              </a:tr>
            </a:tbl>
          </a:graphicData>
        </a:graphic>
      </p:graphicFrame>
    </p:spTree>
    <p:extLst>
      <p:ext uri="{BB962C8B-B14F-4D97-AF65-F5344CB8AC3E}">
        <p14:creationId xmlns:p14="http://schemas.microsoft.com/office/powerpoint/2010/main" val="1106874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chemeClr val="accent2"/>
                </a:solidFill>
              </a:rPr>
              <a:t> </a:t>
            </a:r>
            <a:r>
              <a:rPr lang="tr-TR" b="1" dirty="0">
                <a:solidFill>
                  <a:srgbClr val="C00000"/>
                </a:solidFill>
              </a:rPr>
              <a:t>5. Ülkemizde Karşılaştırmalı Dinler Tarihinin Tarihi</a:t>
            </a:r>
          </a:p>
        </p:txBody>
      </p:sp>
      <p:sp>
        <p:nvSpPr>
          <p:cNvPr id="3" name="İçerik Yer Tutucusu 2"/>
          <p:cNvSpPr>
            <a:spLocks noGrp="1"/>
          </p:cNvSpPr>
          <p:nvPr>
            <p:ph idx="1"/>
          </p:nvPr>
        </p:nvSpPr>
        <p:spPr/>
        <p:txBody>
          <a:bodyPr>
            <a:normAutofit/>
          </a:bodyPr>
          <a:lstStyle/>
          <a:p>
            <a:pPr marL="0" indent="0">
              <a:lnSpc>
                <a:spcPct val="130000"/>
              </a:lnSpc>
              <a:spcBef>
                <a:spcPts val="600"/>
              </a:spcBef>
              <a:buNone/>
            </a:pPr>
            <a:r>
              <a:rPr lang="tr-TR" dirty="0"/>
              <a:t>On dokuzuncu yüzyılın ikinci yarısından itibaren ise Batı dünyasındaki eserlerden ve gelişmelerden de </a:t>
            </a:r>
            <a:r>
              <a:rPr lang="tr-TR" dirty="0" smtClean="0"/>
              <a:t>yararlanılarak </a:t>
            </a:r>
            <a:r>
              <a:rPr lang="tr-TR" dirty="0"/>
              <a:t>bir takım çalışmalar </a:t>
            </a:r>
            <a:r>
              <a:rPr lang="tr-TR" dirty="0" smtClean="0"/>
              <a:t>yapılmıştır. </a:t>
            </a:r>
            <a:r>
              <a:rPr lang="tr-TR" dirty="0"/>
              <a:t>Bu bağlamda 1859 yılında açılan Mülkiye Mektebi’nin resmi ders programında </a:t>
            </a:r>
            <a:r>
              <a:rPr lang="tr-TR" b="1" dirty="0">
                <a:solidFill>
                  <a:srgbClr val="00B050"/>
                </a:solidFill>
              </a:rPr>
              <a:t>Tarih-i </a:t>
            </a:r>
            <a:r>
              <a:rPr lang="tr-TR" b="1" dirty="0" err="1">
                <a:solidFill>
                  <a:srgbClr val="00B050"/>
                </a:solidFill>
              </a:rPr>
              <a:t>Edyan</a:t>
            </a:r>
            <a:r>
              <a:rPr lang="tr-TR" b="1" dirty="0">
                <a:solidFill>
                  <a:srgbClr val="00B050"/>
                </a:solidFill>
              </a:rPr>
              <a:t> </a:t>
            </a:r>
            <a:r>
              <a:rPr lang="tr-TR" dirty="0"/>
              <a:t>adıyla bir ders konulması, Cumhuriyet dönemi öncesinde dinler tarihi ile ilgili yapılan ilk çalışmalardan biri olmuştur. </a:t>
            </a:r>
            <a:endParaRPr lang="tr-TR" dirty="0" smtClean="0"/>
          </a:p>
        </p:txBody>
      </p:sp>
    </p:spTree>
    <p:extLst>
      <p:ext uri="{BB962C8B-B14F-4D97-AF65-F5344CB8AC3E}">
        <p14:creationId xmlns:p14="http://schemas.microsoft.com/office/powerpoint/2010/main" val="553717613"/>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2452812580"/>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 </a:t>
            </a:r>
            <a:endParaRPr lang="tr-TR" dirty="0"/>
          </a:p>
        </p:txBody>
      </p:sp>
      <p:sp>
        <p:nvSpPr>
          <p:cNvPr id="3" name="Alt Başlık 2"/>
          <p:cNvSpPr>
            <a:spLocks noGrp="1"/>
          </p:cNvSpPr>
          <p:nvPr>
            <p:ph type="subTitle" idx="1"/>
          </p:nvPr>
        </p:nvSpPr>
        <p:spPr/>
        <p:txBody>
          <a:bodyPr/>
          <a:lstStyle/>
          <a:p>
            <a:endParaRPr lang="tr-TR" dirty="0"/>
          </a:p>
        </p:txBody>
      </p:sp>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 y="-34291"/>
            <a:ext cx="12252960" cy="6892291"/>
          </a:xfrm>
          <a:prstGeom prst="rect">
            <a:avLst/>
          </a:prstGeom>
        </p:spPr>
      </p:pic>
      <p:sp>
        <p:nvSpPr>
          <p:cNvPr id="14" name="Metin kutusu 13"/>
          <p:cNvSpPr txBox="1"/>
          <p:nvPr/>
        </p:nvSpPr>
        <p:spPr>
          <a:xfrm>
            <a:off x="6505303" y="5442858"/>
            <a:ext cx="6209211" cy="923330"/>
          </a:xfrm>
          <a:prstGeom prst="rect">
            <a:avLst/>
          </a:prstGeom>
          <a:noFill/>
        </p:spPr>
        <p:txBody>
          <a:bodyPr wrap="square" rtlCol="0">
            <a:spAutoFit/>
          </a:bodyPr>
          <a:lstStyle/>
          <a:p>
            <a:r>
              <a:rPr lang="tr-TR" sz="5400" b="1" dirty="0" smtClean="0">
                <a:solidFill>
                  <a:srgbClr val="C00000"/>
                </a:solidFill>
                <a:latin typeface="Adobe Caslon Pro" panose="0205050205050A020403" pitchFamily="18" charset="-94"/>
                <a:ea typeface="Adobe Myungjo Std M" panose="02020600000000000000" pitchFamily="18" charset="-128"/>
              </a:rPr>
              <a:t>DİNLER TARİHİ</a:t>
            </a:r>
            <a:endParaRPr lang="tr-TR" sz="5400" b="1" dirty="0">
              <a:solidFill>
                <a:srgbClr val="C00000"/>
              </a:solidFill>
              <a:latin typeface="Adobe Caslon Pro" panose="0205050205050A020403" pitchFamily="18" charset="-94"/>
              <a:ea typeface="Adobe Myungjo Std M" panose="02020600000000000000" pitchFamily="18" charset="-128"/>
            </a:endParaRPr>
          </a:p>
        </p:txBody>
      </p:sp>
    </p:spTree>
    <p:extLst>
      <p:ext uri="{BB962C8B-B14F-4D97-AF65-F5344CB8AC3E}">
        <p14:creationId xmlns:p14="http://schemas.microsoft.com/office/powerpoint/2010/main" val="3900440190"/>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p:spPr>
      </p:pic>
      <p:sp>
        <p:nvSpPr>
          <p:cNvPr id="12" name="Metin kutusu 11"/>
          <p:cNvSpPr txBox="1"/>
          <p:nvPr/>
        </p:nvSpPr>
        <p:spPr>
          <a:xfrm>
            <a:off x="1593669" y="2704684"/>
            <a:ext cx="6601097" cy="2123658"/>
          </a:xfrm>
          <a:prstGeom prst="rect">
            <a:avLst/>
          </a:prstGeom>
          <a:noFill/>
        </p:spPr>
        <p:txBody>
          <a:bodyPr wrap="square" rtlCol="0">
            <a:spAutoFit/>
          </a:bodyPr>
          <a:lstStyle/>
          <a:p>
            <a:r>
              <a:rPr lang="tr-TR" sz="4400" b="1" dirty="0" smtClean="0">
                <a:latin typeface="Adobe Caslon Pro" panose="0205050205050A020403" pitchFamily="18" charset="-94"/>
                <a:ea typeface="Adobe Myungjo Std M" panose="02020600000000000000" pitchFamily="18" charset="-128"/>
              </a:rPr>
              <a:t>DERS 7:</a:t>
            </a:r>
          </a:p>
          <a:p>
            <a:r>
              <a:rPr lang="tr-TR" sz="4400" b="1" dirty="0" smtClean="0">
                <a:solidFill>
                  <a:srgbClr val="C00000"/>
                </a:solidFill>
                <a:latin typeface="Adobe Caslon Pro" panose="0205050205050A020403" pitchFamily="18" charset="-94"/>
                <a:ea typeface="Adobe Myungjo Std M" panose="02020600000000000000" pitchFamily="18" charset="-128"/>
              </a:rPr>
              <a:t>DİNLERDE İBADETLER</a:t>
            </a:r>
            <a:endParaRPr lang="tr-TR" sz="4400" b="1" dirty="0">
              <a:solidFill>
                <a:srgbClr val="C00000"/>
              </a:solidFill>
              <a:latin typeface="Adobe Caslon Pro" panose="0205050205050A020403" pitchFamily="18" charset="-94"/>
              <a:ea typeface="Adobe Myungjo Std M" panose="02020600000000000000" pitchFamily="18" charset="-128"/>
            </a:endParaRPr>
          </a:p>
        </p:txBody>
      </p:sp>
    </p:spTree>
    <p:extLst>
      <p:ext uri="{BB962C8B-B14F-4D97-AF65-F5344CB8AC3E}">
        <p14:creationId xmlns:p14="http://schemas.microsoft.com/office/powerpoint/2010/main" val="836896246"/>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863907"/>
          </a:xfrm>
        </p:spPr>
        <p:txBody>
          <a:bodyPr/>
          <a:lstStyle/>
          <a:p>
            <a:r>
              <a:rPr lang="tr-TR" b="1" dirty="0" smtClean="0">
                <a:solidFill>
                  <a:srgbClr val="C00000"/>
                </a:solidFill>
              </a:rPr>
              <a:t>Bu derste neler öğreneceğiz?</a:t>
            </a:r>
            <a:endParaRPr lang="tr-TR" b="1" dirty="0">
              <a:solidFill>
                <a:srgbClr val="C00000"/>
              </a:solidFill>
            </a:endParaRPr>
          </a:p>
        </p:txBody>
      </p:sp>
      <p:sp>
        <p:nvSpPr>
          <p:cNvPr id="3" name="İçerik Yer Tutucusu 2"/>
          <p:cNvSpPr>
            <a:spLocks noGrp="1"/>
          </p:cNvSpPr>
          <p:nvPr>
            <p:ph idx="1"/>
          </p:nvPr>
        </p:nvSpPr>
        <p:spPr>
          <a:xfrm>
            <a:off x="838200" y="1229032"/>
            <a:ext cx="10515600" cy="4947931"/>
          </a:xfrm>
        </p:spPr>
        <p:txBody>
          <a:bodyPr/>
          <a:lstStyle/>
          <a:p>
            <a:r>
              <a:rPr lang="tr-TR" dirty="0" smtClean="0"/>
              <a:t>Bu derste; dinlerde ibadet konusu üzerinde duracağız.</a:t>
            </a:r>
          </a:p>
          <a:p>
            <a:r>
              <a:rPr lang="tr-TR" dirty="0" smtClean="0"/>
              <a:t>Dersin sonunda örnek soruyu birlikte çözümleyeceğiz.</a:t>
            </a:r>
          </a:p>
          <a:p>
            <a:endParaRPr lang="tr-TR" dirty="0"/>
          </a:p>
        </p:txBody>
      </p:sp>
    </p:spTree>
    <p:extLst>
      <p:ext uri="{BB962C8B-B14F-4D97-AF65-F5344CB8AC3E}">
        <p14:creationId xmlns:p14="http://schemas.microsoft.com/office/powerpoint/2010/main" val="3465202251"/>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a:xfrm>
            <a:off x="838200" y="365126"/>
            <a:ext cx="10515600" cy="785248"/>
          </a:xfrm>
        </p:spPr>
        <p:txBody>
          <a:bodyPr/>
          <a:lstStyle/>
          <a:p>
            <a:r>
              <a:rPr lang="tr-TR" b="1" dirty="0" smtClean="0">
                <a:solidFill>
                  <a:srgbClr val="C00000"/>
                </a:solidFill>
              </a:rPr>
              <a:t>Dinlerde İbadet</a:t>
            </a:r>
            <a:endParaRPr lang="tr-TR" b="1" dirty="0">
              <a:solidFill>
                <a:srgbClr val="C00000"/>
              </a:solidFill>
            </a:endParaRPr>
          </a:p>
        </p:txBody>
      </p:sp>
      <p:sp>
        <p:nvSpPr>
          <p:cNvPr id="4" name="İçerik Yer Tutucusu 3"/>
          <p:cNvSpPr>
            <a:spLocks noGrp="1"/>
          </p:cNvSpPr>
          <p:nvPr>
            <p:ph idx="1"/>
          </p:nvPr>
        </p:nvSpPr>
        <p:spPr>
          <a:xfrm>
            <a:off x="838200" y="1288026"/>
            <a:ext cx="10515600" cy="4888937"/>
          </a:xfrm>
        </p:spPr>
        <p:txBody>
          <a:bodyPr>
            <a:normAutofit fontScale="92500"/>
          </a:bodyPr>
          <a:lstStyle/>
          <a:p>
            <a:pPr>
              <a:lnSpc>
                <a:spcPct val="130000"/>
              </a:lnSpc>
              <a:spcBef>
                <a:spcPts val="600"/>
              </a:spcBef>
            </a:pPr>
            <a:r>
              <a:rPr lang="tr-TR" dirty="0"/>
              <a:t>Yüce yaratıcının hoşnutluğunu kazanmak için yapılan ibadetler, dinin pratiğe yansıyan boyutudur. Hemen her dinde benzer ibadet şekilleri vardır. </a:t>
            </a:r>
            <a:r>
              <a:rPr lang="tr-TR" b="1" dirty="0">
                <a:solidFill>
                  <a:srgbClr val="00B050"/>
                </a:solidFill>
              </a:rPr>
              <a:t>Dua ve Namaz: </a:t>
            </a:r>
            <a:r>
              <a:rPr lang="tr-TR" dirty="0"/>
              <a:t>Dua, bütün dinlerde bireyin kutsala yönelerek isteklerini arz etmesidir. İslam’da dua doğrudan Allah’a yapılır. </a:t>
            </a:r>
            <a:r>
              <a:rPr lang="tr-TR" dirty="0" err="1"/>
              <a:t>Yahudilik’te</a:t>
            </a:r>
            <a:r>
              <a:rPr lang="tr-TR" dirty="0"/>
              <a:t> ise </a:t>
            </a:r>
            <a:r>
              <a:rPr lang="tr-TR" dirty="0" err="1"/>
              <a:t>Sinagog’da</a:t>
            </a:r>
            <a:r>
              <a:rPr lang="tr-TR" dirty="0"/>
              <a:t> yapılan ibadetler duadan ibarettir. </a:t>
            </a:r>
            <a:r>
              <a:rPr lang="tr-TR" dirty="0" err="1"/>
              <a:t>Hıristiyanlık’ta</a:t>
            </a:r>
            <a:r>
              <a:rPr lang="tr-TR" dirty="0"/>
              <a:t> dua, İsa merkezlidir. “Dua, istiğfar ve övgü” anlamalarına gelen namaz, İslam’ın beş esasından biridir. Kuran’da önceki ümmetlere de bu ibadetin emredildiği belirtilir. Mevcut Yahudi ve Hıristiyan kaynaklarında namaz ibadeti açıkça yer almaz. Onlarda ibadet daha çok dua şeklindedir. </a:t>
            </a:r>
            <a:endParaRPr lang="tr-TR" b="1" dirty="0">
              <a:solidFill>
                <a:srgbClr val="00B050"/>
              </a:solidFill>
            </a:endParaRPr>
          </a:p>
        </p:txBody>
      </p:sp>
    </p:spTree>
    <p:extLst>
      <p:ext uri="{BB962C8B-B14F-4D97-AF65-F5344CB8AC3E}">
        <p14:creationId xmlns:p14="http://schemas.microsoft.com/office/powerpoint/2010/main" val="889968857"/>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a:xfrm>
            <a:off x="838200" y="365125"/>
            <a:ext cx="10515600" cy="785249"/>
          </a:xfrm>
        </p:spPr>
        <p:txBody>
          <a:bodyPr/>
          <a:lstStyle/>
          <a:p>
            <a:r>
              <a:rPr lang="tr-TR" b="1" dirty="0">
                <a:solidFill>
                  <a:srgbClr val="C00000"/>
                </a:solidFill>
              </a:rPr>
              <a:t>Dua ve </a:t>
            </a:r>
            <a:r>
              <a:rPr lang="tr-TR" b="1" dirty="0" smtClean="0">
                <a:solidFill>
                  <a:srgbClr val="C00000"/>
                </a:solidFill>
              </a:rPr>
              <a:t>Namaz</a:t>
            </a:r>
            <a:endParaRPr lang="tr-TR" b="1" dirty="0">
              <a:solidFill>
                <a:srgbClr val="C00000"/>
              </a:solidFill>
            </a:endParaRPr>
          </a:p>
        </p:txBody>
      </p:sp>
      <p:sp>
        <p:nvSpPr>
          <p:cNvPr id="4" name="İçerik Yer Tutucusu 3"/>
          <p:cNvSpPr>
            <a:spLocks noGrp="1"/>
          </p:cNvSpPr>
          <p:nvPr>
            <p:ph idx="1"/>
          </p:nvPr>
        </p:nvSpPr>
        <p:spPr>
          <a:xfrm>
            <a:off x="838200" y="1229032"/>
            <a:ext cx="10515600" cy="4947931"/>
          </a:xfrm>
        </p:spPr>
        <p:txBody>
          <a:bodyPr>
            <a:normAutofit/>
          </a:bodyPr>
          <a:lstStyle/>
          <a:p>
            <a:pPr>
              <a:lnSpc>
                <a:spcPct val="130000"/>
              </a:lnSpc>
              <a:spcBef>
                <a:spcPts val="600"/>
              </a:spcBef>
            </a:pPr>
            <a:r>
              <a:rPr lang="tr-TR" dirty="0" err="1"/>
              <a:t>Yahudilik’te</a:t>
            </a:r>
            <a:r>
              <a:rPr lang="tr-TR" dirty="0"/>
              <a:t> Kudüs’e dönülerek ayakta yapılan ibadette kıyam ve rükûa benzeyen hareketler olsa da bu İslam’daki namaz gibi değildir. Günlük ibadetler sabah, öğlen ve akşam yapılır. Ayrıca haftalık ibadet cumartesi günü mabetlerde icra edilir. Ferdi ibadet evlerde, toplu ibadetse en az on reşit kişiyle </a:t>
            </a:r>
            <a:r>
              <a:rPr lang="tr-TR" dirty="0" err="1"/>
              <a:t>Sinagoglar’da</a:t>
            </a:r>
            <a:r>
              <a:rPr lang="tr-TR" dirty="0"/>
              <a:t> yapılır. Mabetlerde kadınlar erkeklerden ayrı yerde durur ve ayinleri izlemekle yetinirler. İbadetlerden önce kutsanmış suyla elleri bileklere kadar yıkamak önemlidir. Yom </a:t>
            </a:r>
            <a:r>
              <a:rPr lang="tr-TR" dirty="0" err="1"/>
              <a:t>Kippur’da</a:t>
            </a:r>
            <a:r>
              <a:rPr lang="tr-TR" dirty="0"/>
              <a:t> ise tüm vücut yıkanır.</a:t>
            </a:r>
            <a:endParaRPr lang="tr-TR" b="1" dirty="0">
              <a:solidFill>
                <a:srgbClr val="00B050"/>
              </a:solidFill>
            </a:endParaRPr>
          </a:p>
        </p:txBody>
      </p:sp>
    </p:spTree>
    <p:extLst>
      <p:ext uri="{BB962C8B-B14F-4D97-AF65-F5344CB8AC3E}">
        <p14:creationId xmlns:p14="http://schemas.microsoft.com/office/powerpoint/2010/main" val="2792839194"/>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7"/>
            <a:ext cx="10515600" cy="854074"/>
          </a:xfrm>
        </p:spPr>
        <p:txBody>
          <a:bodyPr/>
          <a:lstStyle/>
          <a:p>
            <a:r>
              <a:rPr lang="tr-TR" b="1" dirty="0">
                <a:solidFill>
                  <a:srgbClr val="C00000"/>
                </a:solidFill>
              </a:rPr>
              <a:t>Dua ve Namaz</a:t>
            </a:r>
            <a:endParaRPr lang="tr-TR" dirty="0"/>
          </a:p>
        </p:txBody>
      </p:sp>
      <p:sp>
        <p:nvSpPr>
          <p:cNvPr id="3" name="İçerik Yer Tutucusu 2"/>
          <p:cNvSpPr>
            <a:spLocks noGrp="1"/>
          </p:cNvSpPr>
          <p:nvPr>
            <p:ph idx="1"/>
          </p:nvPr>
        </p:nvSpPr>
        <p:spPr>
          <a:xfrm>
            <a:off x="838200" y="1415845"/>
            <a:ext cx="10515600" cy="4761118"/>
          </a:xfrm>
        </p:spPr>
        <p:txBody>
          <a:bodyPr>
            <a:normAutofit/>
          </a:bodyPr>
          <a:lstStyle/>
          <a:p>
            <a:pPr>
              <a:lnSpc>
                <a:spcPct val="130000"/>
              </a:lnSpc>
              <a:spcBef>
                <a:spcPts val="600"/>
              </a:spcBef>
            </a:pPr>
            <a:r>
              <a:rPr lang="tr-TR" dirty="0" err="1"/>
              <a:t>Hıristiyanlık’ta</a:t>
            </a:r>
            <a:r>
              <a:rPr lang="tr-TR" dirty="0"/>
              <a:t> Hz. İsa tarafından tesis edilmiş kesin bir ibadet biçimi yoktur. Günlük dua ve ibadetler, papazın önderliğinde </a:t>
            </a:r>
            <a:r>
              <a:rPr lang="tr-TR" dirty="0" err="1"/>
              <a:t>Kiliseler’de</a:t>
            </a:r>
            <a:r>
              <a:rPr lang="tr-TR" dirty="0"/>
              <a:t> yapılır. Bu esnada kutsal metinden bölümler, özellikle </a:t>
            </a:r>
            <a:r>
              <a:rPr lang="tr-TR" dirty="0" err="1"/>
              <a:t>Mezmurlar</a:t>
            </a:r>
            <a:r>
              <a:rPr lang="tr-TR" dirty="0"/>
              <a:t> okunur. Haftalık ibadet ve ayin, Pazar günü toplu halde yapılır. Pazarları yapılan </a:t>
            </a:r>
            <a:r>
              <a:rPr lang="tr-TR" dirty="0" err="1"/>
              <a:t>evharistiya</a:t>
            </a:r>
            <a:r>
              <a:rPr lang="tr-TR" dirty="0"/>
              <a:t> başta olmak üzere günah itirafı, kuvvetlendirme, nikâh ve son yağlama </a:t>
            </a:r>
            <a:r>
              <a:rPr lang="tr-TR" dirty="0" err="1"/>
              <a:t>Hıristiyanlık’ta</a:t>
            </a:r>
            <a:r>
              <a:rPr lang="tr-TR" dirty="0"/>
              <a:t> öne çıkan dini törenlerdir. </a:t>
            </a:r>
            <a:endParaRPr lang="tr-TR" dirty="0" smtClean="0"/>
          </a:p>
        </p:txBody>
      </p:sp>
    </p:spTree>
    <p:extLst>
      <p:ext uri="{BB962C8B-B14F-4D97-AF65-F5344CB8AC3E}">
        <p14:creationId xmlns:p14="http://schemas.microsoft.com/office/powerpoint/2010/main" val="959247313"/>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001559"/>
          </a:xfrm>
        </p:spPr>
        <p:txBody>
          <a:bodyPr/>
          <a:lstStyle/>
          <a:p>
            <a:r>
              <a:rPr lang="tr-TR" b="1" dirty="0">
                <a:solidFill>
                  <a:srgbClr val="C00000"/>
                </a:solidFill>
              </a:rPr>
              <a:t>Dua ve Namaz</a:t>
            </a:r>
            <a:endParaRPr lang="tr-TR" b="1" dirty="0">
              <a:solidFill>
                <a:srgbClr val="00B050"/>
              </a:solidFill>
            </a:endParaRPr>
          </a:p>
        </p:txBody>
      </p:sp>
      <p:sp>
        <p:nvSpPr>
          <p:cNvPr id="3" name="İçerik Yer Tutucusu 2"/>
          <p:cNvSpPr>
            <a:spLocks noGrp="1"/>
          </p:cNvSpPr>
          <p:nvPr>
            <p:ph idx="1"/>
          </p:nvPr>
        </p:nvSpPr>
        <p:spPr>
          <a:xfrm>
            <a:off x="838200" y="1366684"/>
            <a:ext cx="10515600" cy="5014451"/>
          </a:xfrm>
        </p:spPr>
        <p:txBody>
          <a:bodyPr>
            <a:normAutofit/>
          </a:bodyPr>
          <a:lstStyle/>
          <a:p>
            <a:pPr marL="0" indent="0">
              <a:lnSpc>
                <a:spcPct val="130000"/>
              </a:lnSpc>
              <a:spcBef>
                <a:spcPts val="600"/>
              </a:spcBef>
              <a:buNone/>
            </a:pPr>
            <a:r>
              <a:rPr lang="tr-TR" dirty="0"/>
              <a:t>Hinduizm’de çoktanrıcılık yaygın olduğundan ibadetler onların putları önünde yapılır. Tapınakların yanı evlerde, iş yerlerinde ve hatta araçlarda dahi bu tür ikonlar bulunur. Düzenli bir ibadet biçimi olmamakla birlikte sabah ve akşam yapılan ibadetlere genelde “om” kutsal sözcüğüyle başlanır. </a:t>
            </a:r>
            <a:endParaRPr lang="tr-TR" b="1" dirty="0">
              <a:solidFill>
                <a:srgbClr val="00B050"/>
              </a:solidFill>
            </a:endParaRPr>
          </a:p>
        </p:txBody>
      </p:sp>
    </p:spTree>
    <p:extLst>
      <p:ext uri="{BB962C8B-B14F-4D97-AF65-F5344CB8AC3E}">
        <p14:creationId xmlns:p14="http://schemas.microsoft.com/office/powerpoint/2010/main" val="57801502"/>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736088"/>
          </a:xfrm>
        </p:spPr>
        <p:txBody>
          <a:bodyPr/>
          <a:lstStyle/>
          <a:p>
            <a:r>
              <a:rPr lang="tr-TR" b="1" dirty="0">
                <a:solidFill>
                  <a:srgbClr val="C00000"/>
                </a:solidFill>
              </a:rPr>
              <a:t>Dua ve Namaz</a:t>
            </a:r>
            <a:endParaRPr lang="tr-TR" b="1" dirty="0">
              <a:solidFill>
                <a:srgbClr val="00B050"/>
              </a:solidFill>
            </a:endParaRPr>
          </a:p>
        </p:txBody>
      </p:sp>
      <p:sp>
        <p:nvSpPr>
          <p:cNvPr id="3" name="İçerik Yer Tutucusu 2"/>
          <p:cNvSpPr>
            <a:spLocks noGrp="1"/>
          </p:cNvSpPr>
          <p:nvPr>
            <p:ph idx="1"/>
          </p:nvPr>
        </p:nvSpPr>
        <p:spPr>
          <a:xfrm>
            <a:off x="838200" y="1209368"/>
            <a:ext cx="10515600" cy="4967595"/>
          </a:xfrm>
        </p:spPr>
        <p:txBody>
          <a:bodyPr>
            <a:normAutofit/>
          </a:bodyPr>
          <a:lstStyle/>
          <a:p>
            <a:pPr>
              <a:lnSpc>
                <a:spcPct val="130000"/>
              </a:lnSpc>
              <a:spcBef>
                <a:spcPts val="600"/>
              </a:spcBef>
            </a:pPr>
            <a:r>
              <a:rPr lang="tr-TR" dirty="0"/>
              <a:t>Budizm’de ibadet; tapınak, ev, işyeri vb. yerlerde bulunan Buda heykellerine tapınma şeklindedir. İbadete, heykelin önünde diz çöküp “</a:t>
            </a:r>
            <a:r>
              <a:rPr lang="tr-TR" dirty="0" err="1"/>
              <a:t>Budda’ya</a:t>
            </a:r>
            <a:r>
              <a:rPr lang="tr-TR" dirty="0"/>
              <a:t>, </a:t>
            </a:r>
            <a:r>
              <a:rPr lang="tr-TR" dirty="0" err="1"/>
              <a:t>Sangha’ya</a:t>
            </a:r>
            <a:r>
              <a:rPr lang="tr-TR" dirty="0"/>
              <a:t> ve </a:t>
            </a:r>
            <a:r>
              <a:rPr lang="tr-TR" dirty="0" err="1"/>
              <a:t>Dharma’ya</a:t>
            </a:r>
            <a:r>
              <a:rPr lang="tr-TR" dirty="0"/>
              <a:t> sığınırım” ifadesiyle başlanır. </a:t>
            </a:r>
            <a:r>
              <a:rPr lang="tr-TR" dirty="0" err="1"/>
              <a:t>Caynistler</a:t>
            </a:r>
            <a:r>
              <a:rPr lang="tr-TR" dirty="0"/>
              <a:t> de tapınaklarda bulunan, manevi önder kabul ettikleri </a:t>
            </a:r>
            <a:r>
              <a:rPr lang="tr-TR" dirty="0" err="1"/>
              <a:t>Tirthankara</a:t>
            </a:r>
            <a:r>
              <a:rPr lang="tr-TR" dirty="0"/>
              <a:t> heykelleri önünde ibadetlerini gerçekleştirirler. </a:t>
            </a:r>
            <a:endParaRPr lang="tr-TR" dirty="0" smtClean="0"/>
          </a:p>
        </p:txBody>
      </p:sp>
    </p:spTree>
    <p:extLst>
      <p:ext uri="{BB962C8B-B14F-4D97-AF65-F5344CB8AC3E}">
        <p14:creationId xmlns:p14="http://schemas.microsoft.com/office/powerpoint/2010/main" val="189451373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34409"/>
          </a:xfrm>
        </p:spPr>
        <p:txBody>
          <a:bodyPr/>
          <a:lstStyle/>
          <a:p>
            <a:r>
              <a:rPr lang="tr-TR" b="1" dirty="0">
                <a:solidFill>
                  <a:srgbClr val="C00000"/>
                </a:solidFill>
              </a:rPr>
              <a:t>Dua ve Namaz</a:t>
            </a:r>
          </a:p>
        </p:txBody>
      </p:sp>
      <p:sp>
        <p:nvSpPr>
          <p:cNvPr id="3" name="İçerik Yer Tutucusu 2"/>
          <p:cNvSpPr>
            <a:spLocks noGrp="1"/>
          </p:cNvSpPr>
          <p:nvPr>
            <p:ph idx="1"/>
          </p:nvPr>
        </p:nvSpPr>
        <p:spPr>
          <a:xfrm>
            <a:off x="838200" y="1199536"/>
            <a:ext cx="10515600" cy="4977428"/>
          </a:xfrm>
        </p:spPr>
        <p:txBody>
          <a:bodyPr>
            <a:normAutofit/>
          </a:bodyPr>
          <a:lstStyle/>
          <a:p>
            <a:pPr>
              <a:lnSpc>
                <a:spcPct val="130000"/>
              </a:lnSpc>
              <a:spcBef>
                <a:spcPts val="600"/>
              </a:spcBef>
            </a:pPr>
            <a:r>
              <a:rPr lang="tr-TR" dirty="0"/>
              <a:t>Sihler, ibadet öncesi kutsal metinden bölümler okur. </a:t>
            </a:r>
            <a:r>
              <a:rPr lang="tr-TR" dirty="0" err="1"/>
              <a:t>Sihizm’de</a:t>
            </a:r>
            <a:r>
              <a:rPr lang="tr-TR" dirty="0"/>
              <a:t> “Altın </a:t>
            </a:r>
            <a:r>
              <a:rPr lang="tr-TR" dirty="0" err="1"/>
              <a:t>Tapınak”da</a:t>
            </a:r>
            <a:r>
              <a:rPr lang="tr-TR" dirty="0"/>
              <a:t> yıkanmak önemli bir ibadet sayılır. Sih mabetlerine girmeden önce ayakkabılar çıkarılır, başlar örtülür. Şintoizm’de ibadet, dua ve kurbandan ibarettir. Günümüzde kurban ile maksat pirinç, tahıl, şarap gibi gıdaların tapınaklarda tanrılara sunulmasıdır.</a:t>
            </a:r>
          </a:p>
        </p:txBody>
      </p:sp>
    </p:spTree>
    <p:extLst>
      <p:ext uri="{BB962C8B-B14F-4D97-AF65-F5344CB8AC3E}">
        <p14:creationId xmlns:p14="http://schemas.microsoft.com/office/powerpoint/2010/main" val="3335480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p:spPr>
      </p:pic>
      <p:sp>
        <p:nvSpPr>
          <p:cNvPr id="12" name="Metin kutusu 11"/>
          <p:cNvSpPr txBox="1"/>
          <p:nvPr/>
        </p:nvSpPr>
        <p:spPr>
          <a:xfrm>
            <a:off x="1593669" y="2704684"/>
            <a:ext cx="6601097" cy="2800767"/>
          </a:xfrm>
          <a:prstGeom prst="rect">
            <a:avLst/>
          </a:prstGeom>
          <a:noFill/>
        </p:spPr>
        <p:txBody>
          <a:bodyPr wrap="square" rtlCol="0">
            <a:spAutoFit/>
          </a:bodyPr>
          <a:lstStyle/>
          <a:p>
            <a:r>
              <a:rPr lang="tr-TR" sz="4400" b="1" dirty="0" smtClean="0">
                <a:latin typeface="Adobe Caslon Pro" panose="0205050205050A020403" pitchFamily="18" charset="-94"/>
                <a:ea typeface="Adobe Myungjo Std M" panose="02020600000000000000" pitchFamily="18" charset="-128"/>
              </a:rPr>
              <a:t>DERS 1:</a:t>
            </a:r>
          </a:p>
          <a:p>
            <a:r>
              <a:rPr lang="tr-TR" sz="4400" b="1" dirty="0" smtClean="0">
                <a:solidFill>
                  <a:srgbClr val="C00000"/>
                </a:solidFill>
                <a:latin typeface="Adobe Caslon Pro" panose="0205050205050A020403" pitchFamily="18" charset="-94"/>
                <a:ea typeface="Adobe Myungjo Std M" panose="02020600000000000000" pitchFamily="18" charset="-128"/>
              </a:rPr>
              <a:t>DİNLER TARİHİNİN TANIMI, YÖNTEMİ VE GELİŞİMİ</a:t>
            </a:r>
            <a:endParaRPr lang="tr-TR" sz="4400" b="1" dirty="0">
              <a:solidFill>
                <a:srgbClr val="C00000"/>
              </a:solidFill>
              <a:latin typeface="Adobe Caslon Pro" panose="0205050205050A020403" pitchFamily="18" charset="-94"/>
              <a:ea typeface="Adobe Myungjo Std M" panose="02020600000000000000" pitchFamily="18" charset="-128"/>
            </a:endParaRPr>
          </a:p>
        </p:txBody>
      </p:sp>
    </p:spTree>
    <p:extLst>
      <p:ext uri="{BB962C8B-B14F-4D97-AF65-F5344CB8AC3E}">
        <p14:creationId xmlns:p14="http://schemas.microsoft.com/office/powerpoint/2010/main" val="23444398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5. Ülkemizde Karşılaştırmalı Dinler Tarihinin Tarihi</a:t>
            </a:r>
            <a:endParaRPr lang="tr-TR" dirty="0"/>
          </a:p>
        </p:txBody>
      </p:sp>
      <p:sp>
        <p:nvSpPr>
          <p:cNvPr id="3" name="İçerik Yer Tutucusu 2"/>
          <p:cNvSpPr>
            <a:spLocks noGrp="1"/>
          </p:cNvSpPr>
          <p:nvPr>
            <p:ph idx="1"/>
          </p:nvPr>
        </p:nvSpPr>
        <p:spPr/>
        <p:txBody>
          <a:bodyPr/>
          <a:lstStyle/>
          <a:p>
            <a:pPr marL="0" indent="0">
              <a:lnSpc>
                <a:spcPct val="130000"/>
              </a:lnSpc>
              <a:spcBef>
                <a:spcPts val="600"/>
              </a:spcBef>
              <a:buNone/>
            </a:pPr>
            <a:r>
              <a:rPr lang="tr-TR" dirty="0" smtClean="0"/>
              <a:t>İstanbul Üniversitesi Edebiyat </a:t>
            </a:r>
            <a:r>
              <a:rPr lang="tr-TR" dirty="0"/>
              <a:t>Fakültesi’nde 1874 yılından itibaren </a:t>
            </a:r>
            <a:r>
              <a:rPr lang="tr-TR" b="1" dirty="0">
                <a:solidFill>
                  <a:srgbClr val="00B050"/>
                </a:solidFill>
              </a:rPr>
              <a:t>Tarih-i Umumî </a:t>
            </a:r>
            <a:r>
              <a:rPr lang="tr-TR" dirty="0"/>
              <a:t>ve </a:t>
            </a:r>
            <a:r>
              <a:rPr lang="tr-TR" b="1" dirty="0" err="1">
                <a:solidFill>
                  <a:srgbClr val="00B050"/>
                </a:solidFill>
              </a:rPr>
              <a:t>İlm</a:t>
            </a:r>
            <a:r>
              <a:rPr lang="tr-TR" b="1" dirty="0">
                <a:solidFill>
                  <a:srgbClr val="00B050"/>
                </a:solidFill>
              </a:rPr>
              <a:t>-i </a:t>
            </a:r>
            <a:r>
              <a:rPr lang="tr-TR" b="1" dirty="0" err="1">
                <a:solidFill>
                  <a:srgbClr val="00B050"/>
                </a:solidFill>
              </a:rPr>
              <a:t>Esâtiri</a:t>
            </a:r>
            <a:r>
              <a:rPr lang="tr-TR" b="1" dirty="0">
                <a:solidFill>
                  <a:srgbClr val="00B050"/>
                </a:solidFill>
              </a:rPr>
              <a:t> Evvelin </a:t>
            </a:r>
            <a:r>
              <a:rPr lang="tr-TR" dirty="0"/>
              <a:t>adıyla dinler tarihi </a:t>
            </a:r>
            <a:r>
              <a:rPr lang="tr-TR" dirty="0" smtClean="0"/>
              <a:t>dersleri </a:t>
            </a:r>
            <a:r>
              <a:rPr lang="tr-TR" dirty="0"/>
              <a:t>okutulmuştur. Cumhuriyet sonrası dönemde </a:t>
            </a:r>
            <a:r>
              <a:rPr lang="tr-TR" dirty="0" smtClean="0"/>
              <a:t>ise, 1949 </a:t>
            </a:r>
            <a:r>
              <a:rPr lang="tr-TR" dirty="0"/>
              <a:t>yılında açılan Ankara Üniversitesi İlahiyat Fakültesi programında Dinler Tarihi dersi yer almıştır.</a:t>
            </a:r>
          </a:p>
        </p:txBody>
      </p:sp>
    </p:spTree>
    <p:extLst>
      <p:ext uri="{BB962C8B-B14F-4D97-AF65-F5344CB8AC3E}">
        <p14:creationId xmlns:p14="http://schemas.microsoft.com/office/powerpoint/2010/main" val="1187370762"/>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755751"/>
          </a:xfrm>
        </p:spPr>
        <p:txBody>
          <a:bodyPr/>
          <a:lstStyle/>
          <a:p>
            <a:r>
              <a:rPr lang="tr-TR" b="1" dirty="0">
                <a:solidFill>
                  <a:srgbClr val="C00000"/>
                </a:solidFill>
              </a:rPr>
              <a:t>Dua ve Namaz</a:t>
            </a:r>
            <a:endParaRPr lang="tr-TR" dirty="0">
              <a:solidFill>
                <a:srgbClr val="C00000"/>
              </a:solidFill>
            </a:endParaRPr>
          </a:p>
        </p:txBody>
      </p:sp>
      <p:sp>
        <p:nvSpPr>
          <p:cNvPr id="3" name="İçerik Yer Tutucusu 2"/>
          <p:cNvSpPr>
            <a:spLocks noGrp="1"/>
          </p:cNvSpPr>
          <p:nvPr>
            <p:ph idx="1"/>
          </p:nvPr>
        </p:nvSpPr>
        <p:spPr>
          <a:xfrm>
            <a:off x="838200" y="1120877"/>
            <a:ext cx="10515600" cy="5056086"/>
          </a:xfrm>
        </p:spPr>
        <p:txBody>
          <a:bodyPr>
            <a:normAutofit/>
          </a:bodyPr>
          <a:lstStyle/>
          <a:p>
            <a:pPr>
              <a:lnSpc>
                <a:spcPct val="120000"/>
              </a:lnSpc>
              <a:spcBef>
                <a:spcPts val="600"/>
              </a:spcBef>
            </a:pPr>
            <a:r>
              <a:rPr lang="tr-TR" dirty="0"/>
              <a:t>Zerdüştlükte ibadet tek tanrıya yapılır. Mabette kutsal metinden bazı yerler okunur ve dua edilir. Burada Tanrı’nın büyüklüğünü temsil eden ateşin devamlı yanması önemlidir. İbadet sona erdiğinde ateşe sırt çevirmeden mabetten çıkılır. Eski </a:t>
            </a:r>
            <a:r>
              <a:rPr lang="tr-TR" dirty="0" err="1"/>
              <a:t>Türkler’de</a:t>
            </a:r>
            <a:r>
              <a:rPr lang="tr-TR" dirty="0"/>
              <a:t> dua edilirken doğuya dönülerek diz çökülmesi, yüz ve ellerin göye doğru çevrilmesi önemli görülmüştür.</a:t>
            </a:r>
          </a:p>
        </p:txBody>
      </p:sp>
    </p:spTree>
    <p:extLst>
      <p:ext uri="{BB962C8B-B14F-4D97-AF65-F5344CB8AC3E}">
        <p14:creationId xmlns:p14="http://schemas.microsoft.com/office/powerpoint/2010/main" val="2307587546"/>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932733"/>
          </a:xfrm>
        </p:spPr>
        <p:txBody>
          <a:bodyPr/>
          <a:lstStyle/>
          <a:p>
            <a:r>
              <a:rPr lang="tr-TR" b="1" dirty="0" smtClean="0">
                <a:solidFill>
                  <a:srgbClr val="C00000"/>
                </a:solidFill>
              </a:rPr>
              <a:t>Oruç</a:t>
            </a:r>
            <a:endParaRPr lang="tr-TR" dirty="0">
              <a:solidFill>
                <a:srgbClr val="C00000"/>
              </a:solidFill>
            </a:endParaRPr>
          </a:p>
        </p:txBody>
      </p:sp>
      <p:sp>
        <p:nvSpPr>
          <p:cNvPr id="3" name="İçerik Yer Tutucusu 2"/>
          <p:cNvSpPr>
            <a:spLocks noGrp="1"/>
          </p:cNvSpPr>
          <p:nvPr>
            <p:ph idx="1"/>
          </p:nvPr>
        </p:nvSpPr>
        <p:spPr>
          <a:xfrm>
            <a:off x="838200" y="1563329"/>
            <a:ext cx="10515600" cy="4613634"/>
          </a:xfrm>
        </p:spPr>
        <p:txBody>
          <a:bodyPr>
            <a:normAutofit/>
          </a:bodyPr>
          <a:lstStyle/>
          <a:p>
            <a:pPr>
              <a:lnSpc>
                <a:spcPct val="120000"/>
              </a:lnSpc>
              <a:spcBef>
                <a:spcPts val="600"/>
              </a:spcBef>
            </a:pPr>
            <a:r>
              <a:rPr lang="tr-TR" dirty="0"/>
              <a:t>İslam’da oruç, tan yerinin ağarmasından güneşin batmasına kadar geçen sürede yeme, içme ve cinsel ilişkiden uzak durma demektir. Oruç yasaklarına karşı kendini tutmaya “imsak”, vakti gelince de orucu açmaya “iftar” denir. Bu yasakların bilerek ihlal edilmesi belirli cezaları gerektirir. Farz olan Ramazan orucu dışında vacip ve nafile oruçlar da vardır</a:t>
            </a:r>
          </a:p>
        </p:txBody>
      </p:sp>
    </p:spTree>
    <p:extLst>
      <p:ext uri="{BB962C8B-B14F-4D97-AF65-F5344CB8AC3E}">
        <p14:creationId xmlns:p14="http://schemas.microsoft.com/office/powerpoint/2010/main" val="145922285"/>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755751"/>
          </a:xfrm>
        </p:spPr>
        <p:txBody>
          <a:bodyPr/>
          <a:lstStyle/>
          <a:p>
            <a:r>
              <a:rPr lang="tr-TR" b="1" dirty="0" smtClean="0">
                <a:solidFill>
                  <a:srgbClr val="C00000"/>
                </a:solidFill>
              </a:rPr>
              <a:t>Oruç</a:t>
            </a:r>
            <a:endParaRPr lang="tr-TR" b="1" dirty="0">
              <a:solidFill>
                <a:srgbClr val="C00000"/>
              </a:solidFill>
            </a:endParaRPr>
          </a:p>
        </p:txBody>
      </p:sp>
      <p:sp>
        <p:nvSpPr>
          <p:cNvPr id="3" name="İçerik Yer Tutucusu 2"/>
          <p:cNvSpPr>
            <a:spLocks noGrp="1"/>
          </p:cNvSpPr>
          <p:nvPr>
            <p:ph idx="1"/>
          </p:nvPr>
        </p:nvSpPr>
        <p:spPr>
          <a:xfrm>
            <a:off x="838200" y="1307690"/>
            <a:ext cx="10515600" cy="4869273"/>
          </a:xfrm>
        </p:spPr>
        <p:txBody>
          <a:bodyPr>
            <a:normAutofit/>
          </a:bodyPr>
          <a:lstStyle/>
          <a:p>
            <a:pPr>
              <a:lnSpc>
                <a:spcPct val="130000"/>
              </a:lnSpc>
            </a:pPr>
            <a:r>
              <a:rPr lang="tr-TR" dirty="0" err="1"/>
              <a:t>Yahudilik’te</a:t>
            </a:r>
            <a:r>
              <a:rPr lang="tr-TR" dirty="0"/>
              <a:t> oruç genelde günahlara kefaret, kötü günleri yâd etme ve ağıt amaçlı tutulur. Önemli oruçlardan biri olan Yom </a:t>
            </a:r>
            <a:r>
              <a:rPr lang="tr-TR" dirty="0" err="1"/>
              <a:t>Kippur</a:t>
            </a:r>
            <a:r>
              <a:rPr lang="tr-TR" dirty="0"/>
              <a:t>, </a:t>
            </a:r>
            <a:r>
              <a:rPr lang="tr-TR" dirty="0" err="1"/>
              <a:t>Tişri</a:t>
            </a:r>
            <a:r>
              <a:rPr lang="tr-TR" dirty="0"/>
              <a:t> ayının onuncu gününde tutulan kefaret orucudur. Bir önceki gün güneşin batmasıyla başlayan ve yirmi beş saat devam eden bu oruçta yeme, içme ve cinsel ilişki yasaktır. Benzer kuralların geçerli olduğu ve mabedin iki defa yıkılması anısına Ağustos ayının </a:t>
            </a:r>
            <a:r>
              <a:rPr lang="tr-TR" dirty="0" smtClean="0"/>
              <a:t>dokuzunda </a:t>
            </a:r>
            <a:r>
              <a:rPr lang="tr-TR" dirty="0"/>
              <a:t>tutulan </a:t>
            </a:r>
            <a:r>
              <a:rPr lang="tr-TR" dirty="0" err="1"/>
              <a:t>Teşabeav</a:t>
            </a:r>
            <a:r>
              <a:rPr lang="tr-TR" dirty="0"/>
              <a:t> orucu da önemlidir.</a:t>
            </a:r>
            <a:endParaRPr lang="tr-TR" dirty="0" smtClean="0"/>
          </a:p>
        </p:txBody>
      </p:sp>
    </p:spTree>
    <p:extLst>
      <p:ext uri="{BB962C8B-B14F-4D97-AF65-F5344CB8AC3E}">
        <p14:creationId xmlns:p14="http://schemas.microsoft.com/office/powerpoint/2010/main" val="409899517"/>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04914"/>
          </a:xfrm>
        </p:spPr>
        <p:txBody>
          <a:bodyPr/>
          <a:lstStyle/>
          <a:p>
            <a:r>
              <a:rPr lang="tr-TR" b="1" dirty="0">
                <a:solidFill>
                  <a:srgbClr val="C00000"/>
                </a:solidFill>
              </a:rPr>
              <a:t>Oruç</a:t>
            </a:r>
            <a:endParaRPr lang="tr-TR" dirty="0"/>
          </a:p>
        </p:txBody>
      </p:sp>
      <p:sp>
        <p:nvSpPr>
          <p:cNvPr id="3" name="İçerik Yer Tutucusu 2"/>
          <p:cNvSpPr>
            <a:spLocks noGrp="1"/>
          </p:cNvSpPr>
          <p:nvPr>
            <p:ph idx="1"/>
          </p:nvPr>
        </p:nvSpPr>
        <p:spPr>
          <a:xfrm>
            <a:off x="838200" y="1248698"/>
            <a:ext cx="10515600" cy="4928266"/>
          </a:xfrm>
        </p:spPr>
        <p:txBody>
          <a:bodyPr>
            <a:normAutofit/>
          </a:bodyPr>
          <a:lstStyle/>
          <a:p>
            <a:pPr>
              <a:lnSpc>
                <a:spcPct val="130000"/>
              </a:lnSpc>
            </a:pPr>
            <a:r>
              <a:rPr lang="tr-TR" dirty="0" err="1"/>
              <a:t>Hıristiyanlık’ta</a:t>
            </a:r>
            <a:r>
              <a:rPr lang="tr-TR" dirty="0"/>
              <a:t> genelde </a:t>
            </a:r>
            <a:r>
              <a:rPr lang="tr-TR" dirty="0" err="1"/>
              <a:t>Paskalya’dan</a:t>
            </a:r>
            <a:r>
              <a:rPr lang="tr-TR" dirty="0"/>
              <a:t> önceki kırk günlük </a:t>
            </a:r>
            <a:r>
              <a:rPr lang="tr-TR" dirty="0" err="1"/>
              <a:t>Lent</a:t>
            </a:r>
            <a:r>
              <a:rPr lang="tr-TR" dirty="0"/>
              <a:t> Dönemi, oruç zamanı olarak görülür. Bu günlerde tutulan oruçta bir öğün yenebilir. Dolayısıyla oruç, perhiz şeklindedir. Protestan mezhebinde oruç ibadetine fazla önem verilmez.</a:t>
            </a:r>
          </a:p>
        </p:txBody>
      </p:sp>
    </p:spTree>
    <p:extLst>
      <p:ext uri="{BB962C8B-B14F-4D97-AF65-F5344CB8AC3E}">
        <p14:creationId xmlns:p14="http://schemas.microsoft.com/office/powerpoint/2010/main" val="241223871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14746"/>
          </a:xfrm>
        </p:spPr>
        <p:txBody>
          <a:bodyPr/>
          <a:lstStyle/>
          <a:p>
            <a:r>
              <a:rPr lang="tr-TR" b="1" dirty="0">
                <a:solidFill>
                  <a:srgbClr val="C00000"/>
                </a:solidFill>
              </a:rPr>
              <a:t>Oruç</a:t>
            </a:r>
          </a:p>
        </p:txBody>
      </p:sp>
      <p:sp>
        <p:nvSpPr>
          <p:cNvPr id="3" name="İçerik Yer Tutucusu 2"/>
          <p:cNvSpPr>
            <a:spLocks noGrp="1"/>
          </p:cNvSpPr>
          <p:nvPr>
            <p:ph idx="1"/>
          </p:nvPr>
        </p:nvSpPr>
        <p:spPr>
          <a:xfrm>
            <a:off x="838200" y="1179872"/>
            <a:ext cx="10515600" cy="4997091"/>
          </a:xfrm>
        </p:spPr>
        <p:txBody>
          <a:bodyPr>
            <a:normAutofit/>
          </a:bodyPr>
          <a:lstStyle/>
          <a:p>
            <a:pPr>
              <a:lnSpc>
                <a:spcPct val="130000"/>
              </a:lnSpc>
              <a:spcBef>
                <a:spcPts val="600"/>
              </a:spcBef>
            </a:pPr>
            <a:r>
              <a:rPr lang="tr-TR" dirty="0"/>
              <a:t>Hinduizm’de her ayın birinci ve on beşinci gününde tutulan oruç ile adak amaçlı peş peşe tutulan on günlük oruç dikkat çeker. Budizm’de Nirvana’ya giden yolun oruçtan geçtiği düşünülür. Gerek Hindular gerekse </a:t>
            </a:r>
            <a:r>
              <a:rPr lang="tr-TR" dirty="0" err="1"/>
              <a:t>Budistler’de</a:t>
            </a:r>
            <a:r>
              <a:rPr lang="tr-TR" dirty="0"/>
              <a:t> oruç, perhiz şeklinde olup bazı yiyecekleri tüketmeme esasına dayanır. Günümüzde Hint dinlerinde orucun daha çok din adamlarını ilgilendiren bir uygulama olduğu da vakıadır.</a:t>
            </a:r>
            <a:endParaRPr lang="tr-TR" dirty="0" smtClean="0"/>
          </a:p>
        </p:txBody>
      </p:sp>
    </p:spTree>
    <p:extLst>
      <p:ext uri="{BB962C8B-B14F-4D97-AF65-F5344CB8AC3E}">
        <p14:creationId xmlns:p14="http://schemas.microsoft.com/office/powerpoint/2010/main" val="4008862781"/>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07811"/>
            <a:ext cx="10515600" cy="922899"/>
          </a:xfrm>
        </p:spPr>
        <p:txBody>
          <a:bodyPr/>
          <a:lstStyle/>
          <a:p>
            <a:r>
              <a:rPr lang="tr-TR" b="1" dirty="0" smtClean="0">
                <a:solidFill>
                  <a:srgbClr val="C00000"/>
                </a:solidFill>
              </a:rPr>
              <a:t>Hac</a:t>
            </a:r>
            <a:endParaRPr lang="tr-TR" dirty="0"/>
          </a:p>
        </p:txBody>
      </p:sp>
      <p:sp>
        <p:nvSpPr>
          <p:cNvPr id="3" name="İçerik Yer Tutucusu 2"/>
          <p:cNvSpPr>
            <a:spLocks noGrp="1"/>
          </p:cNvSpPr>
          <p:nvPr>
            <p:ph idx="1"/>
          </p:nvPr>
        </p:nvSpPr>
        <p:spPr>
          <a:xfrm>
            <a:off x="838200" y="1130710"/>
            <a:ext cx="10515600" cy="5046254"/>
          </a:xfrm>
        </p:spPr>
        <p:txBody>
          <a:bodyPr>
            <a:normAutofit/>
          </a:bodyPr>
          <a:lstStyle/>
          <a:p>
            <a:pPr>
              <a:lnSpc>
                <a:spcPct val="130000"/>
              </a:lnSpc>
              <a:spcBef>
                <a:spcPts val="600"/>
              </a:spcBef>
            </a:pPr>
            <a:r>
              <a:rPr lang="tr-TR" dirty="0"/>
              <a:t>Müslümanlar Zilhicce ayında ihramlı şekilde Kâbe’yi tavaf edip Arafat’ta vakfe yaparak hac ibadetini yerine getirirler. Safa ile Merve arasında </a:t>
            </a:r>
            <a:r>
              <a:rPr lang="tr-TR" dirty="0" err="1"/>
              <a:t>sa’y</a:t>
            </a:r>
            <a:r>
              <a:rPr lang="tr-TR" dirty="0"/>
              <a:t>, şeytan taşlama ve sonunda da kurban kesme hac esnasında yapılan diğer ibadetlerdir. Mekke’de hac ibadetini başlatan Hz. İbrahim olmuş, ondan sonra gelen peygamberler ve ümmetleri de Kâbe’yi ziyaret etmişleridir.</a:t>
            </a:r>
            <a:endParaRPr lang="tr-TR" b="1" dirty="0">
              <a:solidFill>
                <a:srgbClr val="00B050"/>
              </a:solidFill>
            </a:endParaRPr>
          </a:p>
        </p:txBody>
      </p:sp>
    </p:spTree>
    <p:extLst>
      <p:ext uri="{BB962C8B-B14F-4D97-AF65-F5344CB8AC3E}">
        <p14:creationId xmlns:p14="http://schemas.microsoft.com/office/powerpoint/2010/main" val="1495551709"/>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370574" cy="726255"/>
          </a:xfrm>
        </p:spPr>
        <p:txBody>
          <a:bodyPr/>
          <a:lstStyle/>
          <a:p>
            <a:r>
              <a:rPr lang="tr-TR" b="1" dirty="0" smtClean="0">
                <a:solidFill>
                  <a:srgbClr val="C00000"/>
                </a:solidFill>
              </a:rPr>
              <a:t>Hac</a:t>
            </a:r>
            <a:endParaRPr lang="tr-TR" b="1" dirty="0">
              <a:solidFill>
                <a:srgbClr val="C00000"/>
              </a:solidFill>
            </a:endParaRPr>
          </a:p>
        </p:txBody>
      </p:sp>
      <p:sp>
        <p:nvSpPr>
          <p:cNvPr id="3" name="İçerik Yer Tutucusu 2"/>
          <p:cNvSpPr>
            <a:spLocks noGrp="1"/>
          </p:cNvSpPr>
          <p:nvPr>
            <p:ph idx="1"/>
          </p:nvPr>
        </p:nvSpPr>
        <p:spPr>
          <a:xfrm>
            <a:off x="838200" y="1091382"/>
            <a:ext cx="10515600" cy="5085582"/>
          </a:xfrm>
        </p:spPr>
        <p:txBody>
          <a:bodyPr>
            <a:normAutofit/>
          </a:bodyPr>
          <a:lstStyle/>
          <a:p>
            <a:pPr>
              <a:lnSpc>
                <a:spcPct val="120000"/>
              </a:lnSpc>
              <a:spcBef>
                <a:spcPts val="600"/>
              </a:spcBef>
            </a:pPr>
            <a:r>
              <a:rPr lang="tr-TR" dirty="0" err="1"/>
              <a:t>Yahudilik’te</a:t>
            </a:r>
            <a:r>
              <a:rPr lang="tr-TR" dirty="0"/>
              <a:t> hac yerleri, Kudüs ve civarında bulunan tarihi ve dini özelliğe sahip Ağlama Duvarı gibi mekânlar, </a:t>
            </a:r>
            <a:r>
              <a:rPr lang="tr-TR" dirty="0" err="1"/>
              <a:t>Talmut</a:t>
            </a:r>
            <a:r>
              <a:rPr lang="tr-TR" dirty="0"/>
              <a:t> ve </a:t>
            </a:r>
            <a:r>
              <a:rPr lang="tr-TR" dirty="0" err="1"/>
              <a:t>Kabala’da</a:t>
            </a:r>
            <a:r>
              <a:rPr lang="tr-TR" dirty="0"/>
              <a:t> adı geçen bilginlerin mezarlarının bulunduğu Celile gibi bölgeler ve Filistin dışında </a:t>
            </a:r>
            <a:r>
              <a:rPr lang="tr-TR" dirty="0" err="1"/>
              <a:t>Yahudiler’in</a:t>
            </a:r>
            <a:r>
              <a:rPr lang="tr-TR" dirty="0"/>
              <a:t> yaşadığı merkezler şeklinde üç kısımda toplanabilir. İbadet amaçlı ziyaret edilen bu yerlerde dualar edilir, adaklar adanır ve şefaatçi olmaları için azizlere yakarılır. Tevrat’ın ifadesine göre bütün Yahudi erkekleri </a:t>
            </a:r>
            <a:r>
              <a:rPr lang="tr-TR" dirty="0" err="1"/>
              <a:t>Fısıh</a:t>
            </a:r>
            <a:r>
              <a:rPr lang="tr-TR" dirty="0"/>
              <a:t>, </a:t>
            </a:r>
            <a:r>
              <a:rPr lang="tr-TR" dirty="0" err="1"/>
              <a:t>Şavuot</a:t>
            </a:r>
            <a:r>
              <a:rPr lang="tr-TR" dirty="0"/>
              <a:t> ve </a:t>
            </a:r>
            <a:r>
              <a:rPr lang="tr-TR" dirty="0" err="1"/>
              <a:t>Sukkot</a:t>
            </a:r>
            <a:r>
              <a:rPr lang="tr-TR" dirty="0"/>
              <a:t> bayramlarında yılda üç defa Kudüs’te Tanrı’nın huzurunda hazır olmalıdırlar.</a:t>
            </a:r>
          </a:p>
        </p:txBody>
      </p:sp>
    </p:spTree>
    <p:extLst>
      <p:ext uri="{BB962C8B-B14F-4D97-AF65-F5344CB8AC3E}">
        <p14:creationId xmlns:p14="http://schemas.microsoft.com/office/powerpoint/2010/main" val="3723791365"/>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844243"/>
          </a:xfrm>
        </p:spPr>
        <p:txBody>
          <a:bodyPr/>
          <a:lstStyle/>
          <a:p>
            <a:r>
              <a:rPr lang="tr-TR" b="1" dirty="0">
                <a:solidFill>
                  <a:srgbClr val="C00000"/>
                </a:solidFill>
              </a:rPr>
              <a:t>Hac</a:t>
            </a:r>
            <a:endParaRPr lang="tr-TR" dirty="0">
              <a:solidFill>
                <a:srgbClr val="00B050"/>
              </a:solidFill>
            </a:endParaRPr>
          </a:p>
        </p:txBody>
      </p:sp>
      <p:sp>
        <p:nvSpPr>
          <p:cNvPr id="3" name="İçerik Yer Tutucusu 2"/>
          <p:cNvSpPr>
            <a:spLocks noGrp="1"/>
          </p:cNvSpPr>
          <p:nvPr>
            <p:ph idx="1"/>
          </p:nvPr>
        </p:nvSpPr>
        <p:spPr>
          <a:xfrm>
            <a:off x="838200" y="1091382"/>
            <a:ext cx="10515600" cy="5085582"/>
          </a:xfrm>
        </p:spPr>
        <p:txBody>
          <a:bodyPr>
            <a:normAutofit/>
          </a:bodyPr>
          <a:lstStyle/>
          <a:p>
            <a:pPr>
              <a:lnSpc>
                <a:spcPct val="130000"/>
              </a:lnSpc>
              <a:spcBef>
                <a:spcPts val="600"/>
              </a:spcBef>
            </a:pPr>
            <a:r>
              <a:rPr lang="tr-TR" dirty="0" err="1"/>
              <a:t>Hıristiyanlık’ta</a:t>
            </a:r>
            <a:r>
              <a:rPr lang="tr-TR" dirty="0"/>
              <a:t> önceleri Kudüs’teki Mabet önemli ziyaret mekânı iken sonradan Hz. İsa’nın </a:t>
            </a:r>
            <a:r>
              <a:rPr lang="tr-TR" dirty="0" err="1"/>
              <a:t>Beytlehem’de</a:t>
            </a:r>
            <a:r>
              <a:rPr lang="tr-TR" dirty="0"/>
              <a:t> doğduğu mağara ve çarmıha gerildiği yer ziyaret merkezi olmuştur. Ziyaretçiler önce günahlardan sıyrılmak için Hz. İsa’nın vaftiz olduğu Ürdün Nehri’nde suya dalarlar sonra sırasıyla Hz. İsa’nın hayatının geçtiği önemli yerleri dolaşıp hacı olurlar. Bunun yanında </a:t>
            </a:r>
            <a:r>
              <a:rPr lang="tr-TR" dirty="0" err="1"/>
              <a:t>Pavlus</a:t>
            </a:r>
            <a:r>
              <a:rPr lang="tr-TR" dirty="0"/>
              <a:t> ve </a:t>
            </a:r>
            <a:r>
              <a:rPr lang="tr-TR" dirty="0" err="1"/>
              <a:t>Petrus’un</a:t>
            </a:r>
            <a:r>
              <a:rPr lang="tr-TR" dirty="0"/>
              <a:t> Roma’daki mezarları, </a:t>
            </a:r>
            <a:r>
              <a:rPr lang="tr-TR" dirty="0" err="1"/>
              <a:t>Yakuba</a:t>
            </a:r>
            <a:r>
              <a:rPr lang="tr-TR" dirty="0"/>
              <a:t> atfedilen İspanya’daki mezar, Anadolu’da bulunan Antakya ve Efes gibi dünyanın farklı yerlerinde Hz. Meryem ve diğer önemli havarilerin yaşadığı bazı yerler Hıristiyanlar için kutsal mekânlardır.</a:t>
            </a:r>
            <a:endParaRPr lang="tr-TR" dirty="0" smtClean="0"/>
          </a:p>
        </p:txBody>
      </p:sp>
    </p:spTree>
    <p:extLst>
      <p:ext uri="{BB962C8B-B14F-4D97-AF65-F5344CB8AC3E}">
        <p14:creationId xmlns:p14="http://schemas.microsoft.com/office/powerpoint/2010/main" val="275009756"/>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922900"/>
          </a:xfrm>
        </p:spPr>
        <p:txBody>
          <a:bodyPr/>
          <a:lstStyle/>
          <a:p>
            <a:pPr algn="ctr"/>
            <a:r>
              <a:rPr lang="tr-TR" dirty="0" smtClean="0">
                <a:solidFill>
                  <a:schemeClr val="accent2"/>
                </a:solidFill>
              </a:rPr>
              <a:t> </a:t>
            </a:r>
            <a:r>
              <a:rPr lang="tr-TR" b="1" dirty="0" smtClean="0">
                <a:solidFill>
                  <a:srgbClr val="C00000"/>
                </a:solidFill>
              </a:rPr>
              <a:t>Kutsal Mekanlar</a:t>
            </a:r>
            <a:endParaRPr lang="tr-TR" b="1" dirty="0">
              <a:solidFill>
                <a:srgbClr val="00B050"/>
              </a:solidFill>
            </a:endParaRPr>
          </a:p>
        </p:txBody>
      </p:sp>
      <p:graphicFrame>
        <p:nvGraphicFramePr>
          <p:cNvPr id="4" name="İçerik Yer Tutucusu 3"/>
          <p:cNvGraphicFramePr>
            <a:graphicFrameLocks noGrp="1"/>
          </p:cNvGraphicFramePr>
          <p:nvPr>
            <p:ph idx="1"/>
            <p:extLst/>
          </p:nvPr>
        </p:nvGraphicFramePr>
        <p:xfrm>
          <a:off x="838200" y="1287464"/>
          <a:ext cx="10515600" cy="4897025"/>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xmlns="" val="4082059866"/>
                    </a:ext>
                  </a:extLst>
                </a:gridCol>
                <a:gridCol w="5257800">
                  <a:extLst>
                    <a:ext uri="{9D8B030D-6E8A-4147-A177-3AD203B41FA5}">
                      <a16:colId xmlns:a16="http://schemas.microsoft.com/office/drawing/2014/main" xmlns="" val="2689242875"/>
                    </a:ext>
                  </a:extLst>
                </a:gridCol>
              </a:tblGrid>
              <a:tr h="979405">
                <a:tc>
                  <a:txBody>
                    <a:bodyPr/>
                    <a:lstStyle/>
                    <a:p>
                      <a:r>
                        <a:rPr lang="tr-TR" sz="4000" dirty="0" smtClean="0">
                          <a:solidFill>
                            <a:srgbClr val="FFFF00"/>
                          </a:solidFill>
                        </a:rPr>
                        <a:t>Hinduizm</a:t>
                      </a:r>
                      <a:endParaRPr lang="tr-TR" sz="4000" dirty="0">
                        <a:solidFill>
                          <a:srgbClr val="FFFF00"/>
                        </a:solidFill>
                      </a:endParaRPr>
                    </a:p>
                  </a:txBody>
                  <a:tcPr/>
                </a:tc>
                <a:tc>
                  <a:txBody>
                    <a:bodyPr/>
                    <a:lstStyle/>
                    <a:p>
                      <a:r>
                        <a:rPr lang="tr-TR" sz="4000" dirty="0" smtClean="0">
                          <a:solidFill>
                            <a:srgbClr val="FFFF00"/>
                          </a:solidFill>
                        </a:rPr>
                        <a:t>Budizm</a:t>
                      </a:r>
                      <a:endParaRPr lang="tr-TR" sz="4000" dirty="0">
                        <a:solidFill>
                          <a:srgbClr val="FFFF00"/>
                        </a:solidFill>
                      </a:endParaRPr>
                    </a:p>
                  </a:txBody>
                  <a:tcPr/>
                </a:tc>
                <a:extLst>
                  <a:ext uri="{0D108BD9-81ED-4DB2-BD59-A6C34878D82A}">
                    <a16:rowId xmlns:a16="http://schemas.microsoft.com/office/drawing/2014/main" xmlns="" val="561577555"/>
                  </a:ext>
                </a:extLst>
              </a:tr>
              <a:tr h="979405">
                <a:tc>
                  <a:txBody>
                    <a:bodyPr/>
                    <a:lstStyle/>
                    <a:p>
                      <a:r>
                        <a:rPr lang="tr-TR" sz="2400" dirty="0" err="1" smtClean="0">
                          <a:solidFill>
                            <a:srgbClr val="002060"/>
                          </a:solidFill>
                        </a:rPr>
                        <a:t>Benares</a:t>
                      </a:r>
                      <a:r>
                        <a:rPr lang="tr-TR" sz="2400" dirty="0" smtClean="0">
                          <a:solidFill>
                            <a:srgbClr val="002060"/>
                          </a:solidFill>
                        </a:rPr>
                        <a:t> şehri</a:t>
                      </a:r>
                      <a:endParaRPr lang="tr-TR" sz="2400" dirty="0">
                        <a:solidFill>
                          <a:srgbClr val="002060"/>
                        </a:solidFill>
                      </a:endParaRPr>
                    </a:p>
                  </a:txBody>
                  <a:tcPr/>
                </a:tc>
                <a:tc>
                  <a:txBody>
                    <a:bodyPr/>
                    <a:lstStyle/>
                    <a:p>
                      <a:r>
                        <a:rPr lang="tr-TR" sz="2400" dirty="0" err="1" smtClean="0">
                          <a:solidFill>
                            <a:srgbClr val="002060"/>
                          </a:solidFill>
                        </a:rPr>
                        <a:t>Budda’nın</a:t>
                      </a:r>
                      <a:r>
                        <a:rPr lang="tr-TR" sz="2400" dirty="0" smtClean="0">
                          <a:solidFill>
                            <a:srgbClr val="002060"/>
                          </a:solidFill>
                        </a:rPr>
                        <a:t> doğduğu yer (</a:t>
                      </a:r>
                      <a:r>
                        <a:rPr lang="tr-TR" sz="2400" dirty="0" err="1" smtClean="0">
                          <a:solidFill>
                            <a:srgbClr val="002060"/>
                          </a:solidFill>
                        </a:rPr>
                        <a:t>Lumbini</a:t>
                      </a:r>
                      <a:r>
                        <a:rPr lang="tr-TR" sz="2400" dirty="0" smtClean="0">
                          <a:solidFill>
                            <a:srgbClr val="002060"/>
                          </a:solidFill>
                        </a:rPr>
                        <a:t>-Nepal)</a:t>
                      </a:r>
                      <a:endParaRPr lang="tr-TR" sz="2400" dirty="0">
                        <a:solidFill>
                          <a:srgbClr val="002060"/>
                        </a:solidFill>
                      </a:endParaRPr>
                    </a:p>
                  </a:txBody>
                  <a:tcPr/>
                </a:tc>
                <a:extLst>
                  <a:ext uri="{0D108BD9-81ED-4DB2-BD59-A6C34878D82A}">
                    <a16:rowId xmlns:a16="http://schemas.microsoft.com/office/drawing/2014/main" xmlns="" val="2817449335"/>
                  </a:ext>
                </a:extLst>
              </a:tr>
              <a:tr h="979405">
                <a:tc>
                  <a:txBody>
                    <a:bodyPr/>
                    <a:lstStyle/>
                    <a:p>
                      <a:r>
                        <a:rPr lang="tr-TR" sz="2400" dirty="0" err="1" smtClean="0">
                          <a:solidFill>
                            <a:srgbClr val="002060"/>
                          </a:solidFill>
                        </a:rPr>
                        <a:t>Ganj</a:t>
                      </a:r>
                      <a:r>
                        <a:rPr lang="tr-TR" sz="2400" dirty="0" smtClean="0">
                          <a:solidFill>
                            <a:srgbClr val="002060"/>
                          </a:solidFill>
                        </a:rPr>
                        <a:t> Nehri</a:t>
                      </a:r>
                      <a:endParaRPr lang="tr-TR" sz="2400" dirty="0">
                        <a:solidFill>
                          <a:srgbClr val="002060"/>
                        </a:solidFill>
                      </a:endParaRPr>
                    </a:p>
                  </a:txBody>
                  <a:tcPr/>
                </a:tc>
                <a:tc>
                  <a:txBody>
                    <a:bodyPr/>
                    <a:lstStyle/>
                    <a:p>
                      <a:r>
                        <a:rPr lang="tr-TR" sz="2400" dirty="0" err="1" smtClean="0">
                          <a:solidFill>
                            <a:srgbClr val="002060"/>
                          </a:solidFill>
                        </a:rPr>
                        <a:t>Budda’nın</a:t>
                      </a:r>
                      <a:r>
                        <a:rPr lang="tr-TR" sz="2400" dirty="0" smtClean="0">
                          <a:solidFill>
                            <a:srgbClr val="002060"/>
                          </a:solidFill>
                        </a:rPr>
                        <a:t> aydınlandığı yer (</a:t>
                      </a:r>
                      <a:r>
                        <a:rPr lang="tr-TR" sz="2400" dirty="0" err="1" smtClean="0">
                          <a:solidFill>
                            <a:srgbClr val="002060"/>
                          </a:solidFill>
                        </a:rPr>
                        <a:t>Bodhi</a:t>
                      </a:r>
                      <a:r>
                        <a:rPr lang="tr-TR" sz="2400" dirty="0" smtClean="0">
                          <a:solidFill>
                            <a:srgbClr val="002060"/>
                          </a:solidFill>
                        </a:rPr>
                        <a:t> </a:t>
                      </a:r>
                      <a:r>
                        <a:rPr lang="tr-TR" sz="2400" dirty="0" err="1" smtClean="0">
                          <a:solidFill>
                            <a:srgbClr val="002060"/>
                          </a:solidFill>
                        </a:rPr>
                        <a:t>Gaya</a:t>
                      </a:r>
                      <a:r>
                        <a:rPr lang="tr-TR" sz="2400" dirty="0" smtClean="0">
                          <a:solidFill>
                            <a:srgbClr val="002060"/>
                          </a:solidFill>
                        </a:rPr>
                        <a:t>, </a:t>
                      </a:r>
                      <a:r>
                        <a:rPr lang="tr-TR" sz="2400" dirty="0" err="1" smtClean="0">
                          <a:solidFill>
                            <a:srgbClr val="002060"/>
                          </a:solidFill>
                        </a:rPr>
                        <a:t>Bihar</a:t>
                      </a:r>
                      <a:r>
                        <a:rPr lang="tr-TR" sz="2400" dirty="0" smtClean="0">
                          <a:solidFill>
                            <a:srgbClr val="002060"/>
                          </a:solidFill>
                        </a:rPr>
                        <a:t>)</a:t>
                      </a:r>
                      <a:endParaRPr lang="tr-TR" sz="2400" dirty="0">
                        <a:solidFill>
                          <a:srgbClr val="002060"/>
                        </a:solidFill>
                      </a:endParaRPr>
                    </a:p>
                  </a:txBody>
                  <a:tcPr/>
                </a:tc>
                <a:extLst>
                  <a:ext uri="{0D108BD9-81ED-4DB2-BD59-A6C34878D82A}">
                    <a16:rowId xmlns:a16="http://schemas.microsoft.com/office/drawing/2014/main" xmlns="" val="1351031994"/>
                  </a:ext>
                </a:extLst>
              </a:tr>
              <a:tr h="979405">
                <a:tc>
                  <a:txBody>
                    <a:bodyPr/>
                    <a:lstStyle/>
                    <a:p>
                      <a:r>
                        <a:rPr lang="tr-TR" sz="2400" dirty="0" err="1" smtClean="0">
                          <a:solidFill>
                            <a:srgbClr val="002060"/>
                          </a:solidFill>
                        </a:rPr>
                        <a:t>Vişnu</a:t>
                      </a:r>
                      <a:r>
                        <a:rPr lang="tr-TR" sz="2400" dirty="0" smtClean="0">
                          <a:solidFill>
                            <a:srgbClr val="002060"/>
                          </a:solidFill>
                        </a:rPr>
                        <a:t> ve </a:t>
                      </a:r>
                      <a:r>
                        <a:rPr lang="tr-TR" sz="2400" dirty="0" err="1" smtClean="0">
                          <a:solidFill>
                            <a:srgbClr val="002060"/>
                          </a:solidFill>
                        </a:rPr>
                        <a:t>Şiva</a:t>
                      </a:r>
                      <a:r>
                        <a:rPr lang="tr-TR" sz="2400" dirty="0" smtClean="0">
                          <a:solidFill>
                            <a:srgbClr val="002060"/>
                          </a:solidFill>
                        </a:rPr>
                        <a:t> gibi önemli tanrılara adanan büyük mabetler</a:t>
                      </a:r>
                      <a:endParaRPr lang="tr-TR" sz="2400" dirty="0">
                        <a:solidFill>
                          <a:srgbClr val="002060"/>
                        </a:solidFill>
                      </a:endParaRPr>
                    </a:p>
                  </a:txBody>
                  <a:tcPr/>
                </a:tc>
                <a:tc>
                  <a:txBody>
                    <a:bodyPr/>
                    <a:lstStyle/>
                    <a:p>
                      <a:r>
                        <a:rPr lang="tr-TR" sz="2400" dirty="0" err="1" smtClean="0">
                          <a:solidFill>
                            <a:srgbClr val="002060"/>
                          </a:solidFill>
                        </a:rPr>
                        <a:t>Budda’nın</a:t>
                      </a:r>
                      <a:r>
                        <a:rPr lang="tr-TR" sz="2400" dirty="0" smtClean="0">
                          <a:solidFill>
                            <a:srgbClr val="002060"/>
                          </a:solidFill>
                        </a:rPr>
                        <a:t> ilk vaazını verdiği yer (</a:t>
                      </a:r>
                      <a:r>
                        <a:rPr lang="tr-TR" sz="2400" dirty="0" err="1" smtClean="0">
                          <a:solidFill>
                            <a:srgbClr val="002060"/>
                          </a:solidFill>
                        </a:rPr>
                        <a:t>Benares</a:t>
                      </a:r>
                      <a:r>
                        <a:rPr lang="tr-TR" sz="2400" dirty="0" smtClean="0">
                          <a:solidFill>
                            <a:srgbClr val="002060"/>
                          </a:solidFill>
                        </a:rPr>
                        <a:t>, </a:t>
                      </a:r>
                      <a:r>
                        <a:rPr lang="tr-TR" sz="2400" dirty="0" err="1" smtClean="0">
                          <a:solidFill>
                            <a:srgbClr val="002060"/>
                          </a:solidFill>
                        </a:rPr>
                        <a:t>Uttar</a:t>
                      </a:r>
                      <a:r>
                        <a:rPr lang="tr-TR" sz="2400" dirty="0" smtClean="0">
                          <a:solidFill>
                            <a:srgbClr val="002060"/>
                          </a:solidFill>
                        </a:rPr>
                        <a:t> </a:t>
                      </a:r>
                      <a:r>
                        <a:rPr lang="tr-TR" sz="2400" dirty="0" err="1" smtClean="0">
                          <a:solidFill>
                            <a:srgbClr val="002060"/>
                          </a:solidFill>
                        </a:rPr>
                        <a:t>Pradeş</a:t>
                      </a:r>
                      <a:r>
                        <a:rPr lang="tr-TR" sz="2400" dirty="0" smtClean="0">
                          <a:solidFill>
                            <a:srgbClr val="002060"/>
                          </a:solidFill>
                        </a:rPr>
                        <a:t>)</a:t>
                      </a:r>
                      <a:endParaRPr lang="tr-TR" sz="2400" dirty="0">
                        <a:solidFill>
                          <a:srgbClr val="002060"/>
                        </a:solidFill>
                      </a:endParaRPr>
                    </a:p>
                  </a:txBody>
                  <a:tcPr/>
                </a:tc>
                <a:extLst>
                  <a:ext uri="{0D108BD9-81ED-4DB2-BD59-A6C34878D82A}">
                    <a16:rowId xmlns:a16="http://schemas.microsoft.com/office/drawing/2014/main" xmlns="" val="1193281352"/>
                  </a:ext>
                </a:extLst>
              </a:tr>
              <a:tr h="979405">
                <a:tc>
                  <a:txBody>
                    <a:bodyPr/>
                    <a:lstStyle/>
                    <a:p>
                      <a:r>
                        <a:rPr lang="tr-TR" sz="2400" dirty="0" err="1" smtClean="0">
                          <a:solidFill>
                            <a:srgbClr val="002060"/>
                          </a:solidFill>
                        </a:rPr>
                        <a:t>Krişna’nın</a:t>
                      </a:r>
                      <a:r>
                        <a:rPr lang="tr-TR" sz="2400" dirty="0" smtClean="0">
                          <a:solidFill>
                            <a:srgbClr val="002060"/>
                          </a:solidFill>
                        </a:rPr>
                        <a:t> yaşadığı düşünülen </a:t>
                      </a:r>
                      <a:r>
                        <a:rPr lang="tr-TR" sz="2400" dirty="0" err="1" smtClean="0">
                          <a:solidFill>
                            <a:srgbClr val="002060"/>
                          </a:solidFill>
                        </a:rPr>
                        <a:t>Matura</a:t>
                      </a:r>
                      <a:r>
                        <a:rPr lang="tr-TR" sz="2400" dirty="0" smtClean="0">
                          <a:solidFill>
                            <a:srgbClr val="002060"/>
                          </a:solidFill>
                        </a:rPr>
                        <a:t> ve </a:t>
                      </a:r>
                      <a:r>
                        <a:rPr lang="tr-TR" sz="2400" dirty="0" err="1" smtClean="0">
                          <a:solidFill>
                            <a:srgbClr val="002060"/>
                          </a:solidFill>
                        </a:rPr>
                        <a:t>Brindavan</a:t>
                      </a:r>
                      <a:r>
                        <a:rPr lang="tr-TR" sz="2400" dirty="0" smtClean="0">
                          <a:solidFill>
                            <a:srgbClr val="002060"/>
                          </a:solidFill>
                        </a:rPr>
                        <a:t> bölgesi</a:t>
                      </a:r>
                      <a:endParaRPr lang="tr-TR" sz="2400" dirty="0">
                        <a:solidFill>
                          <a:srgbClr val="002060"/>
                        </a:solidFill>
                      </a:endParaRPr>
                    </a:p>
                  </a:txBody>
                  <a:tcPr/>
                </a:tc>
                <a:tc>
                  <a:txBody>
                    <a:bodyPr/>
                    <a:lstStyle/>
                    <a:p>
                      <a:r>
                        <a:rPr lang="tr-TR" sz="2400" dirty="0" err="1" smtClean="0">
                          <a:solidFill>
                            <a:srgbClr val="002060"/>
                          </a:solidFill>
                        </a:rPr>
                        <a:t>Budda’nın</a:t>
                      </a:r>
                      <a:r>
                        <a:rPr lang="tr-TR" sz="2400" dirty="0" smtClean="0">
                          <a:solidFill>
                            <a:srgbClr val="002060"/>
                          </a:solidFill>
                        </a:rPr>
                        <a:t> öldüğü yer (</a:t>
                      </a:r>
                      <a:r>
                        <a:rPr lang="tr-TR" sz="2400" dirty="0" err="1" smtClean="0">
                          <a:solidFill>
                            <a:srgbClr val="002060"/>
                          </a:solidFill>
                        </a:rPr>
                        <a:t>Kuşinagara</a:t>
                      </a:r>
                      <a:r>
                        <a:rPr lang="tr-TR" sz="2400" dirty="0" smtClean="0">
                          <a:solidFill>
                            <a:srgbClr val="002060"/>
                          </a:solidFill>
                        </a:rPr>
                        <a:t>, </a:t>
                      </a:r>
                      <a:r>
                        <a:rPr lang="tr-TR" sz="2400" dirty="0" err="1" smtClean="0">
                          <a:solidFill>
                            <a:srgbClr val="002060"/>
                          </a:solidFill>
                        </a:rPr>
                        <a:t>Uttar</a:t>
                      </a:r>
                      <a:r>
                        <a:rPr lang="tr-TR" sz="2400" dirty="0" smtClean="0">
                          <a:solidFill>
                            <a:srgbClr val="002060"/>
                          </a:solidFill>
                        </a:rPr>
                        <a:t> </a:t>
                      </a:r>
                      <a:r>
                        <a:rPr lang="tr-TR" sz="2400" dirty="0" err="1" smtClean="0">
                          <a:solidFill>
                            <a:srgbClr val="002060"/>
                          </a:solidFill>
                        </a:rPr>
                        <a:t>Pradeş</a:t>
                      </a:r>
                      <a:r>
                        <a:rPr lang="tr-TR" sz="2400" dirty="0" smtClean="0">
                          <a:solidFill>
                            <a:srgbClr val="002060"/>
                          </a:solidFill>
                        </a:rPr>
                        <a:t>)</a:t>
                      </a:r>
                      <a:endParaRPr lang="tr-TR" sz="2400" dirty="0">
                        <a:solidFill>
                          <a:srgbClr val="002060"/>
                        </a:solidFill>
                      </a:endParaRPr>
                    </a:p>
                  </a:txBody>
                  <a:tcPr/>
                </a:tc>
                <a:extLst>
                  <a:ext uri="{0D108BD9-81ED-4DB2-BD59-A6C34878D82A}">
                    <a16:rowId xmlns:a16="http://schemas.microsoft.com/office/drawing/2014/main" xmlns="" val="448134570"/>
                  </a:ext>
                </a:extLst>
              </a:tr>
            </a:tbl>
          </a:graphicData>
        </a:graphic>
      </p:graphicFrame>
    </p:spTree>
    <p:extLst>
      <p:ext uri="{BB962C8B-B14F-4D97-AF65-F5344CB8AC3E}">
        <p14:creationId xmlns:p14="http://schemas.microsoft.com/office/powerpoint/2010/main" val="29492455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529609"/>
          </a:xfrm>
        </p:spPr>
        <p:txBody>
          <a:bodyPr>
            <a:normAutofit fontScale="90000"/>
          </a:bodyPr>
          <a:lstStyle/>
          <a:p>
            <a:r>
              <a:rPr lang="tr-TR" b="1" dirty="0" smtClean="0">
                <a:solidFill>
                  <a:srgbClr val="C00000"/>
                </a:solidFill>
              </a:rPr>
              <a:t>Sadaka</a:t>
            </a:r>
            <a:endParaRPr lang="tr-TR" dirty="0"/>
          </a:p>
        </p:txBody>
      </p:sp>
      <p:sp>
        <p:nvSpPr>
          <p:cNvPr id="3" name="İçerik Yer Tutucusu 2"/>
          <p:cNvSpPr>
            <a:spLocks noGrp="1"/>
          </p:cNvSpPr>
          <p:nvPr>
            <p:ph idx="1"/>
          </p:nvPr>
        </p:nvSpPr>
        <p:spPr>
          <a:xfrm>
            <a:off x="838200" y="973394"/>
            <a:ext cx="10515600" cy="5368412"/>
          </a:xfrm>
        </p:spPr>
        <p:txBody>
          <a:bodyPr>
            <a:normAutofit/>
          </a:bodyPr>
          <a:lstStyle/>
          <a:p>
            <a:pPr>
              <a:lnSpc>
                <a:spcPct val="150000"/>
              </a:lnSpc>
              <a:spcBef>
                <a:spcPts val="600"/>
              </a:spcBef>
            </a:pPr>
            <a:r>
              <a:rPr lang="tr-TR" dirty="0"/>
              <a:t>İbadet maksadıyla muhtaçlara karşılık beklemeden iyilik ve ihsanda bulunma anlamına gelen sadaka, İslam’da pek çok yerde teşvik edilmiştir. Zenginlerin her yıl mallarından belli oranda muhtaçlara zekât vermesi de İslam’a özgü bir ibadet şeklidir. Tevrat’ta yer alan, “kardeşin fakir ve zayıf düşerse ona yardım edeceksin” ifadesi ile İncil’deki “sadaka verdiğin zaman sağ elin sol elinin ne yaptığını bilmesin” cümlesi Yahudilik ve </a:t>
            </a:r>
            <a:r>
              <a:rPr lang="tr-TR" dirty="0" err="1"/>
              <a:t>Hıristiyanlık’ta</a:t>
            </a:r>
            <a:r>
              <a:rPr lang="tr-TR" dirty="0"/>
              <a:t> da sadaka ibadetinin bulunduğunu gösterir. </a:t>
            </a:r>
            <a:endParaRPr lang="tr-TR" dirty="0" smtClean="0"/>
          </a:p>
        </p:txBody>
      </p:sp>
    </p:spTree>
    <p:extLst>
      <p:ext uri="{BB962C8B-B14F-4D97-AF65-F5344CB8AC3E}">
        <p14:creationId xmlns:p14="http://schemas.microsoft.com/office/powerpoint/2010/main" val="3187241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5. Ülkemizde Karşılaştırmalı Dinler Tarihinin Tarihi</a:t>
            </a:r>
            <a:endParaRPr lang="tr-TR" dirty="0"/>
          </a:p>
        </p:txBody>
      </p:sp>
      <p:sp>
        <p:nvSpPr>
          <p:cNvPr id="3" name="İçerik Yer Tutucusu 2"/>
          <p:cNvSpPr>
            <a:spLocks noGrp="1"/>
          </p:cNvSpPr>
          <p:nvPr>
            <p:ph idx="1"/>
          </p:nvPr>
        </p:nvSpPr>
        <p:spPr/>
        <p:txBody>
          <a:bodyPr/>
          <a:lstStyle/>
          <a:p>
            <a:pPr>
              <a:lnSpc>
                <a:spcPct val="130000"/>
              </a:lnSpc>
              <a:spcBef>
                <a:spcPts val="600"/>
              </a:spcBef>
            </a:pPr>
            <a:r>
              <a:rPr lang="tr-TR" dirty="0"/>
              <a:t>Ülkemizde ilk Yüksek İslam Enstitüsü 1959 yılında İstanbul’da açılmış, I., II. ve III. sınıflara birer saat </a:t>
            </a:r>
            <a:r>
              <a:rPr lang="tr-TR" b="1" dirty="0">
                <a:solidFill>
                  <a:srgbClr val="00B050"/>
                </a:solidFill>
              </a:rPr>
              <a:t>Mukayeseli Dinler Tarihi </a:t>
            </a:r>
            <a:r>
              <a:rPr lang="tr-TR" dirty="0"/>
              <a:t>dersi </a:t>
            </a:r>
            <a:r>
              <a:rPr lang="tr-TR" dirty="0" smtClean="0"/>
              <a:t>konulmuştur.</a:t>
            </a:r>
          </a:p>
          <a:p>
            <a:pPr>
              <a:lnSpc>
                <a:spcPct val="130000"/>
              </a:lnSpc>
              <a:spcBef>
                <a:spcPts val="600"/>
              </a:spcBef>
            </a:pPr>
            <a:r>
              <a:rPr lang="tr-TR" dirty="0" smtClean="0"/>
              <a:t>1982 </a:t>
            </a:r>
            <a:r>
              <a:rPr lang="tr-TR" dirty="0"/>
              <a:t>yılında çıkarılan YÖK Kanunu ile bu enstitüler, İlahiyat Fakültesi adıyla yeniden düzenlenmiştir. Günümüzde İlahiyat fakültelerinde Felsefe ve Din Bilimleri Anabilim Dalına bağlı olarak Dinler Tarihi bilim dalı bulunmaktadır.</a:t>
            </a:r>
          </a:p>
        </p:txBody>
      </p:sp>
    </p:spTree>
    <p:extLst>
      <p:ext uri="{BB962C8B-B14F-4D97-AF65-F5344CB8AC3E}">
        <p14:creationId xmlns:p14="http://schemas.microsoft.com/office/powerpoint/2010/main" val="940282760"/>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549274"/>
          </a:xfrm>
        </p:spPr>
        <p:txBody>
          <a:bodyPr>
            <a:normAutofit fontScale="90000"/>
          </a:bodyPr>
          <a:lstStyle/>
          <a:p>
            <a:r>
              <a:rPr lang="tr-TR" b="1" dirty="0" smtClean="0">
                <a:solidFill>
                  <a:srgbClr val="C00000"/>
                </a:solidFill>
              </a:rPr>
              <a:t>Kurban</a:t>
            </a:r>
            <a:endParaRPr lang="tr-TR" b="1" dirty="0">
              <a:solidFill>
                <a:srgbClr val="C00000"/>
              </a:solidFill>
            </a:endParaRPr>
          </a:p>
        </p:txBody>
      </p:sp>
      <p:sp>
        <p:nvSpPr>
          <p:cNvPr id="3" name="İçerik Yer Tutucusu 2"/>
          <p:cNvSpPr>
            <a:spLocks noGrp="1"/>
          </p:cNvSpPr>
          <p:nvPr>
            <p:ph idx="1"/>
          </p:nvPr>
        </p:nvSpPr>
        <p:spPr>
          <a:xfrm>
            <a:off x="838200" y="1268362"/>
            <a:ext cx="10515600" cy="4908602"/>
          </a:xfrm>
        </p:spPr>
        <p:txBody>
          <a:bodyPr>
            <a:normAutofit/>
          </a:bodyPr>
          <a:lstStyle/>
          <a:p>
            <a:pPr>
              <a:lnSpc>
                <a:spcPct val="130000"/>
              </a:lnSpc>
              <a:spcBef>
                <a:spcPts val="600"/>
              </a:spcBef>
            </a:pPr>
            <a:r>
              <a:rPr lang="tr-TR" dirty="0"/>
              <a:t>İslam’da kurban, “ibadet maksadıyla belli şartları taşıyan hayvanı usulüne göre kesmeyi ve bunun için kesilen hayvanı” ifade eder. Kurban, Kurban Bayramı’nın ilk üç gününde kesilmelidir. Bunun dışında adak, </a:t>
            </a:r>
            <a:r>
              <a:rPr lang="tr-TR" dirty="0" err="1"/>
              <a:t>akika</a:t>
            </a:r>
            <a:r>
              <a:rPr lang="tr-TR" dirty="0"/>
              <a:t> gibi kurban çeşitleri de vardır.</a:t>
            </a:r>
          </a:p>
        </p:txBody>
      </p:sp>
    </p:spTree>
    <p:extLst>
      <p:ext uri="{BB962C8B-B14F-4D97-AF65-F5344CB8AC3E}">
        <p14:creationId xmlns:p14="http://schemas.microsoft.com/office/powerpoint/2010/main" val="1424838881"/>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775416"/>
          </a:xfrm>
        </p:spPr>
        <p:txBody>
          <a:bodyPr/>
          <a:lstStyle/>
          <a:p>
            <a:r>
              <a:rPr lang="tr-TR" b="1" dirty="0" smtClean="0">
                <a:solidFill>
                  <a:srgbClr val="00B050"/>
                </a:solidFill>
              </a:rPr>
              <a:t>Bilgi Notu…</a:t>
            </a:r>
            <a:endParaRPr lang="tr-TR" dirty="0">
              <a:solidFill>
                <a:srgbClr val="00B050"/>
              </a:solidFill>
            </a:endParaRPr>
          </a:p>
        </p:txBody>
      </p:sp>
      <p:sp>
        <p:nvSpPr>
          <p:cNvPr id="3" name="İçerik Yer Tutucusu 2"/>
          <p:cNvSpPr>
            <a:spLocks noGrp="1"/>
          </p:cNvSpPr>
          <p:nvPr>
            <p:ph idx="1"/>
          </p:nvPr>
        </p:nvSpPr>
        <p:spPr>
          <a:xfrm>
            <a:off x="838200" y="1297858"/>
            <a:ext cx="10515600" cy="4879105"/>
          </a:xfrm>
        </p:spPr>
        <p:txBody>
          <a:bodyPr>
            <a:normAutofit/>
          </a:bodyPr>
          <a:lstStyle/>
          <a:p>
            <a:pPr>
              <a:lnSpc>
                <a:spcPct val="150000"/>
              </a:lnSpc>
              <a:spcBef>
                <a:spcPts val="600"/>
              </a:spcBef>
            </a:pPr>
            <a:r>
              <a:rPr lang="tr-TR" dirty="0"/>
              <a:t>Yeni doğan çocuğun ilk günlerinde Allah Teâlâ’ya bir şükran nişanesi olarak kesilen kurbana “</a:t>
            </a:r>
            <a:r>
              <a:rPr lang="tr-TR" dirty="0" err="1"/>
              <a:t>akîka</a:t>
            </a:r>
            <a:r>
              <a:rPr lang="tr-TR" dirty="0"/>
              <a:t> kurbanı” denir. Kurban olmaya elverişli her hayvan </a:t>
            </a:r>
            <a:r>
              <a:rPr lang="tr-TR" dirty="0" err="1"/>
              <a:t>akika</a:t>
            </a:r>
            <a:r>
              <a:rPr lang="tr-TR" dirty="0"/>
              <a:t> kurbanı olarak kesilebilir. Kesilen bu kurbanın etinden kurban sahibi, aile fertleri ve yakın dostları yiyebileceği gibi arzu edilirse dağıtılabilir.</a:t>
            </a:r>
          </a:p>
        </p:txBody>
      </p:sp>
    </p:spTree>
    <p:extLst>
      <p:ext uri="{BB962C8B-B14F-4D97-AF65-F5344CB8AC3E}">
        <p14:creationId xmlns:p14="http://schemas.microsoft.com/office/powerpoint/2010/main" val="3278790886"/>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1031056"/>
          </a:xfrm>
        </p:spPr>
        <p:txBody>
          <a:bodyPr/>
          <a:lstStyle/>
          <a:p>
            <a:r>
              <a:rPr lang="tr-TR" b="1" dirty="0" smtClean="0">
                <a:solidFill>
                  <a:srgbClr val="C00000"/>
                </a:solidFill>
              </a:rPr>
              <a:t>Kurban</a:t>
            </a:r>
            <a:endParaRPr lang="tr-TR" dirty="0"/>
          </a:p>
        </p:txBody>
      </p:sp>
      <p:sp>
        <p:nvSpPr>
          <p:cNvPr id="3" name="İçerik Yer Tutucusu 2"/>
          <p:cNvSpPr>
            <a:spLocks noGrp="1"/>
          </p:cNvSpPr>
          <p:nvPr>
            <p:ph idx="1"/>
          </p:nvPr>
        </p:nvSpPr>
        <p:spPr>
          <a:xfrm>
            <a:off x="838200" y="1396182"/>
            <a:ext cx="10515600" cy="5132437"/>
          </a:xfrm>
        </p:spPr>
        <p:txBody>
          <a:bodyPr>
            <a:normAutofit/>
          </a:bodyPr>
          <a:lstStyle/>
          <a:p>
            <a:pPr>
              <a:lnSpc>
                <a:spcPct val="150000"/>
              </a:lnSpc>
              <a:spcBef>
                <a:spcPts val="600"/>
              </a:spcBef>
            </a:pPr>
            <a:r>
              <a:rPr lang="tr-TR" dirty="0" err="1"/>
              <a:t>Yahudilik’te</a:t>
            </a:r>
            <a:r>
              <a:rPr lang="tr-TR" dirty="0"/>
              <a:t> kanlı (hayvan) ve kansız (takdimeler) olmak üzere iki çeşit kurban bulunur. Erken dönemlerde kefaret, adak, kurtuluş gibi çeşitli maksatlarla yılın farklı dönemlerde sunulan kurban önemli bir ibadetti. Mabet ikinci kez yıkılınca bu ibadet askıya alındı. Günümüzde Yahudiler arınmak için horoz ve tavuk kurban ederler. </a:t>
            </a:r>
          </a:p>
        </p:txBody>
      </p:sp>
    </p:spTree>
    <p:extLst>
      <p:ext uri="{BB962C8B-B14F-4D97-AF65-F5344CB8AC3E}">
        <p14:creationId xmlns:p14="http://schemas.microsoft.com/office/powerpoint/2010/main" val="2611769431"/>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962230"/>
          </a:xfrm>
        </p:spPr>
        <p:txBody>
          <a:bodyPr/>
          <a:lstStyle/>
          <a:p>
            <a:r>
              <a:rPr lang="tr-TR" b="1" dirty="0" smtClean="0">
                <a:solidFill>
                  <a:srgbClr val="C00000"/>
                </a:solidFill>
              </a:rPr>
              <a:t>Kurban</a:t>
            </a:r>
            <a:endParaRPr lang="tr-TR" dirty="0"/>
          </a:p>
        </p:txBody>
      </p:sp>
      <p:sp>
        <p:nvSpPr>
          <p:cNvPr id="3" name="İçerik Yer Tutucusu 2"/>
          <p:cNvSpPr>
            <a:spLocks noGrp="1"/>
          </p:cNvSpPr>
          <p:nvPr>
            <p:ph idx="1"/>
          </p:nvPr>
        </p:nvSpPr>
        <p:spPr>
          <a:xfrm>
            <a:off x="838200" y="1189703"/>
            <a:ext cx="10515600" cy="4987259"/>
          </a:xfrm>
        </p:spPr>
        <p:txBody>
          <a:bodyPr>
            <a:normAutofit/>
          </a:bodyPr>
          <a:lstStyle/>
          <a:p>
            <a:pPr>
              <a:lnSpc>
                <a:spcPct val="130000"/>
              </a:lnSpc>
              <a:spcBef>
                <a:spcPts val="600"/>
              </a:spcBef>
            </a:pPr>
            <a:r>
              <a:rPr lang="tr-TR" dirty="0" err="1"/>
              <a:t>Hıristiyanlık’ta</a:t>
            </a:r>
            <a:r>
              <a:rPr lang="tr-TR" dirty="0"/>
              <a:t> Pazar günleri ve </a:t>
            </a:r>
            <a:r>
              <a:rPr lang="tr-TR" dirty="0" err="1"/>
              <a:t>Paskalya’da</a:t>
            </a:r>
            <a:r>
              <a:rPr lang="tr-TR" dirty="0"/>
              <a:t> yapılan ekmek şarap ayni kurban ibadetinin yerini almıştır. Zira </a:t>
            </a:r>
            <a:r>
              <a:rPr lang="tr-TR" dirty="0" err="1"/>
              <a:t>Hıristiyanlar’a</a:t>
            </a:r>
            <a:r>
              <a:rPr lang="tr-TR" dirty="0"/>
              <a:t> göre bu </a:t>
            </a:r>
            <a:r>
              <a:rPr lang="tr-TR" dirty="0" err="1"/>
              <a:t>rittüel</a:t>
            </a:r>
            <a:r>
              <a:rPr lang="tr-TR" dirty="0"/>
              <a:t>, insanlığın günahı için kendini kurban eden Hz. İsa’nın etini ve kanını temsil eder. </a:t>
            </a:r>
          </a:p>
        </p:txBody>
      </p:sp>
    </p:spTree>
    <p:extLst>
      <p:ext uri="{BB962C8B-B14F-4D97-AF65-F5344CB8AC3E}">
        <p14:creationId xmlns:p14="http://schemas.microsoft.com/office/powerpoint/2010/main" val="1054562521"/>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962230"/>
          </a:xfrm>
        </p:spPr>
        <p:txBody>
          <a:bodyPr/>
          <a:lstStyle/>
          <a:p>
            <a:r>
              <a:rPr lang="tr-TR" b="1" dirty="0" smtClean="0">
                <a:solidFill>
                  <a:srgbClr val="C00000"/>
                </a:solidFill>
              </a:rPr>
              <a:t>Kurban</a:t>
            </a:r>
            <a:endParaRPr lang="tr-TR" dirty="0"/>
          </a:p>
        </p:txBody>
      </p:sp>
      <p:sp>
        <p:nvSpPr>
          <p:cNvPr id="3" name="İçerik Yer Tutucusu 2"/>
          <p:cNvSpPr>
            <a:spLocks noGrp="1"/>
          </p:cNvSpPr>
          <p:nvPr>
            <p:ph idx="1"/>
          </p:nvPr>
        </p:nvSpPr>
        <p:spPr>
          <a:xfrm>
            <a:off x="838200" y="1474839"/>
            <a:ext cx="10515600" cy="4702124"/>
          </a:xfrm>
        </p:spPr>
        <p:txBody>
          <a:bodyPr>
            <a:normAutofit lnSpcReduction="10000"/>
          </a:bodyPr>
          <a:lstStyle/>
          <a:p>
            <a:pPr>
              <a:lnSpc>
                <a:spcPct val="130000"/>
              </a:lnSpc>
              <a:spcBef>
                <a:spcPts val="600"/>
              </a:spcBef>
            </a:pPr>
            <a:r>
              <a:rPr lang="tr-TR" dirty="0"/>
              <a:t>Hinduizm’de ve Şintoizm’de tanrılara, tanrısal varlıklara, atalara sunulan kurbanlar hem onların hoşnutluğunu kazanmak hem de onlardan gelebilecek kötülükleri def etmek içindir. Erken dönemlerde inek, at gibi kanlı kurbanlar yaygınken sonradan bunlar terk edilmiştir. Bunun yerini günümüzde de yaygın olan yiyecek, içecek, tütsü, çiçek gibi nesneler almıştır. Budizm ve </a:t>
            </a:r>
            <a:r>
              <a:rPr lang="tr-TR" dirty="0" err="1"/>
              <a:t>Caynizm</a:t>
            </a:r>
            <a:r>
              <a:rPr lang="tr-TR" dirty="0"/>
              <a:t> kanlı kurbanlara karşı çıkmıştır. Mabetlerinde yer alan </a:t>
            </a:r>
            <a:r>
              <a:rPr lang="tr-TR" dirty="0" err="1"/>
              <a:t>Budda</a:t>
            </a:r>
            <a:r>
              <a:rPr lang="tr-TR" dirty="0"/>
              <a:t> ve </a:t>
            </a:r>
            <a:r>
              <a:rPr lang="tr-TR" dirty="0" err="1"/>
              <a:t>Tirthankara</a:t>
            </a:r>
            <a:r>
              <a:rPr lang="tr-TR" dirty="0"/>
              <a:t> heykelleri önünde mum, tütsü, yiyecek içecek gibi nesneleri takdim etme </a:t>
            </a:r>
            <a:r>
              <a:rPr lang="tr-TR" dirty="0" smtClean="0"/>
              <a:t>yaygındır.</a:t>
            </a:r>
            <a:endParaRPr lang="tr-TR" dirty="0"/>
          </a:p>
        </p:txBody>
      </p:sp>
    </p:spTree>
    <p:extLst>
      <p:ext uri="{BB962C8B-B14F-4D97-AF65-F5344CB8AC3E}">
        <p14:creationId xmlns:p14="http://schemas.microsoft.com/office/powerpoint/2010/main" val="274209015"/>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93404"/>
          </a:xfrm>
        </p:spPr>
        <p:txBody>
          <a:bodyPr/>
          <a:lstStyle/>
          <a:p>
            <a:r>
              <a:rPr lang="tr-TR" b="1" dirty="0">
                <a:solidFill>
                  <a:srgbClr val="C00000"/>
                </a:solidFill>
              </a:rPr>
              <a:t>Kurban</a:t>
            </a:r>
          </a:p>
        </p:txBody>
      </p:sp>
      <p:sp>
        <p:nvSpPr>
          <p:cNvPr id="3" name="İçerik Yer Tutucusu 2"/>
          <p:cNvSpPr>
            <a:spLocks noGrp="1"/>
          </p:cNvSpPr>
          <p:nvPr>
            <p:ph idx="1"/>
          </p:nvPr>
        </p:nvSpPr>
        <p:spPr>
          <a:xfrm>
            <a:off x="838200" y="1573161"/>
            <a:ext cx="10515600" cy="4603802"/>
          </a:xfrm>
        </p:spPr>
        <p:txBody>
          <a:bodyPr>
            <a:normAutofit/>
          </a:bodyPr>
          <a:lstStyle/>
          <a:p>
            <a:pPr>
              <a:lnSpc>
                <a:spcPct val="130000"/>
              </a:lnSpc>
              <a:spcBef>
                <a:spcPts val="600"/>
              </a:spcBef>
            </a:pPr>
            <a:r>
              <a:rPr lang="tr-TR" dirty="0" err="1"/>
              <a:t>Zerdüştlük’te</a:t>
            </a:r>
            <a:r>
              <a:rPr lang="tr-TR" dirty="0"/>
              <a:t> adak ve şükran amaçlı kesilen kurbanlar Hürmüz’e, diğer takdimeler de kötülüğü engellemesi için Ehrimen’e sunulmuştur.</a:t>
            </a:r>
          </a:p>
        </p:txBody>
      </p:sp>
    </p:spTree>
    <p:extLst>
      <p:ext uri="{BB962C8B-B14F-4D97-AF65-F5344CB8AC3E}">
        <p14:creationId xmlns:p14="http://schemas.microsoft.com/office/powerpoint/2010/main" val="1217944959"/>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962230"/>
          </a:xfrm>
        </p:spPr>
        <p:txBody>
          <a:bodyPr/>
          <a:lstStyle/>
          <a:p>
            <a:r>
              <a:rPr lang="tr-TR" b="1" dirty="0" smtClean="0">
                <a:solidFill>
                  <a:srgbClr val="00B050"/>
                </a:solidFill>
              </a:rPr>
              <a:t>Odaklanalım!...</a:t>
            </a:r>
            <a:endParaRPr lang="tr-TR" dirty="0">
              <a:solidFill>
                <a:srgbClr val="00B050"/>
              </a:solidFill>
            </a:endParaRPr>
          </a:p>
        </p:txBody>
      </p:sp>
      <p:sp>
        <p:nvSpPr>
          <p:cNvPr id="3" name="İçerik Yer Tutucusu 2"/>
          <p:cNvSpPr>
            <a:spLocks noGrp="1"/>
          </p:cNvSpPr>
          <p:nvPr>
            <p:ph idx="1"/>
          </p:nvPr>
        </p:nvSpPr>
        <p:spPr>
          <a:xfrm>
            <a:off x="838200" y="1435510"/>
            <a:ext cx="10515600" cy="4741453"/>
          </a:xfrm>
        </p:spPr>
        <p:txBody>
          <a:bodyPr/>
          <a:lstStyle/>
          <a:p>
            <a:pPr>
              <a:lnSpc>
                <a:spcPct val="130000"/>
              </a:lnSpc>
              <a:spcBef>
                <a:spcPts val="600"/>
              </a:spcBef>
            </a:pPr>
            <a:r>
              <a:rPr lang="tr-TR" dirty="0"/>
              <a:t>Tabiatüstü varlık veya varlıklara yakınlaşma, şükran duygularını ifade etme ya da günahlara kefaret olması gibi niyetlerle sunulan varlık ve nesnelere kurban denir.</a:t>
            </a:r>
          </a:p>
        </p:txBody>
      </p:sp>
    </p:spTree>
    <p:extLst>
      <p:ext uri="{BB962C8B-B14F-4D97-AF65-F5344CB8AC3E}">
        <p14:creationId xmlns:p14="http://schemas.microsoft.com/office/powerpoint/2010/main" val="4225008282"/>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1178540"/>
          </a:xfrm>
        </p:spPr>
        <p:txBody>
          <a:bodyPr/>
          <a:lstStyle/>
          <a:p>
            <a:r>
              <a:rPr lang="tr-TR" b="1" dirty="0" smtClean="0">
                <a:solidFill>
                  <a:srgbClr val="C00000"/>
                </a:solidFill>
              </a:rPr>
              <a:t>Kutsal Günler ve Bayramlar</a:t>
            </a:r>
            <a:endParaRPr lang="tr-TR" b="1" dirty="0">
              <a:solidFill>
                <a:srgbClr val="C00000"/>
              </a:solidFill>
            </a:endParaRPr>
          </a:p>
        </p:txBody>
      </p:sp>
      <p:sp>
        <p:nvSpPr>
          <p:cNvPr id="3" name="İçerik Yer Tutucusu 2"/>
          <p:cNvSpPr>
            <a:spLocks noGrp="1"/>
          </p:cNvSpPr>
          <p:nvPr>
            <p:ph idx="1"/>
          </p:nvPr>
        </p:nvSpPr>
        <p:spPr>
          <a:xfrm>
            <a:off x="838200" y="1543666"/>
            <a:ext cx="10515600" cy="4633297"/>
          </a:xfrm>
        </p:spPr>
        <p:txBody>
          <a:bodyPr>
            <a:normAutofit fontScale="92500" lnSpcReduction="10000"/>
          </a:bodyPr>
          <a:lstStyle/>
          <a:p>
            <a:pPr>
              <a:lnSpc>
                <a:spcPct val="150000"/>
              </a:lnSpc>
              <a:spcBef>
                <a:spcPts val="600"/>
              </a:spcBef>
            </a:pPr>
            <a:r>
              <a:rPr lang="tr-TR" dirty="0"/>
              <a:t>Bütün dinlerde kutsal zamanlar bulunur. Bunlar daha çok din kurucularının, peygamberlerin veya tanrısal varlıklarının hayatlarındaki önemli olaylara denk gelen vakitlerdir. Bu günlerde ibadet, kutlama ve anma törenleri </a:t>
            </a:r>
            <a:r>
              <a:rPr lang="tr-TR" dirty="0" smtClean="0"/>
              <a:t>yapılır.</a:t>
            </a:r>
          </a:p>
          <a:p>
            <a:pPr>
              <a:lnSpc>
                <a:spcPct val="150000"/>
              </a:lnSpc>
              <a:spcBef>
                <a:spcPts val="600"/>
              </a:spcBef>
            </a:pPr>
            <a:r>
              <a:rPr lang="tr-TR" dirty="0" smtClean="0"/>
              <a:t>İslam’da </a:t>
            </a:r>
            <a:r>
              <a:rPr lang="tr-TR" dirty="0"/>
              <a:t>Regaip, Mevlit, Miraç, Berat kandilleri ile Cuma günü ve Kadir gecesi kutsal sayılan zaman dilimleridir. Bunlardan son ikisi sadece Kur’an’da zikredilmiştir. İslam’da bütün Müslümanlarca kutlanan iki de dini bayram vardır</a:t>
            </a:r>
          </a:p>
        </p:txBody>
      </p:sp>
    </p:spTree>
    <p:extLst>
      <p:ext uri="{BB962C8B-B14F-4D97-AF65-F5344CB8AC3E}">
        <p14:creationId xmlns:p14="http://schemas.microsoft.com/office/powerpoint/2010/main" val="1090283591"/>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1129378"/>
          </a:xfrm>
        </p:spPr>
        <p:txBody>
          <a:bodyPr/>
          <a:lstStyle/>
          <a:p>
            <a:r>
              <a:rPr lang="tr-TR" b="1" dirty="0">
                <a:solidFill>
                  <a:srgbClr val="C00000"/>
                </a:solidFill>
              </a:rPr>
              <a:t>Kutsal Günler ve Bayramlar</a:t>
            </a:r>
            <a:endParaRPr lang="tr-TR" dirty="0"/>
          </a:p>
        </p:txBody>
      </p:sp>
      <p:sp>
        <p:nvSpPr>
          <p:cNvPr id="3" name="İçerik Yer Tutucusu 2"/>
          <p:cNvSpPr>
            <a:spLocks noGrp="1"/>
          </p:cNvSpPr>
          <p:nvPr>
            <p:ph idx="1"/>
          </p:nvPr>
        </p:nvSpPr>
        <p:spPr>
          <a:xfrm>
            <a:off x="838200" y="1494504"/>
            <a:ext cx="10515600" cy="4682459"/>
          </a:xfrm>
        </p:spPr>
        <p:txBody>
          <a:bodyPr/>
          <a:lstStyle/>
          <a:p>
            <a:pPr>
              <a:lnSpc>
                <a:spcPct val="130000"/>
              </a:lnSpc>
              <a:spcBef>
                <a:spcPts val="600"/>
              </a:spcBef>
            </a:pPr>
            <a:r>
              <a:rPr lang="tr-TR" dirty="0"/>
              <a:t>Yahudilikte, </a:t>
            </a:r>
            <a:r>
              <a:rPr lang="tr-TR" dirty="0" err="1"/>
              <a:t>Roş</a:t>
            </a:r>
            <a:r>
              <a:rPr lang="tr-TR" dirty="0"/>
              <a:t>-Haşana dini yılbaşı olup iki gün kutlanır. Bir yıllık kaderin yılbaşında belirlendiği inancıyla bu iki gün önemlidir. İkinci günden itibaren on gün süren ve kefaret günleri kabul edilen Yom </a:t>
            </a:r>
            <a:r>
              <a:rPr lang="tr-TR" dirty="0" err="1"/>
              <a:t>Kippur’da</a:t>
            </a:r>
            <a:r>
              <a:rPr lang="tr-TR" dirty="0"/>
              <a:t> önemli kutsal zamanlardandır. Haftalık ibadet günü, Cumartesi de kutsaldır. Bunun yanında üç önemli dini bayram vardır. </a:t>
            </a:r>
            <a:r>
              <a:rPr lang="tr-TR" dirty="0" err="1"/>
              <a:t>Fısıh</a:t>
            </a:r>
            <a:r>
              <a:rPr lang="tr-TR" dirty="0"/>
              <a:t>, </a:t>
            </a:r>
            <a:r>
              <a:rPr lang="tr-TR" dirty="0" err="1"/>
              <a:t>Yahudiler’in</a:t>
            </a:r>
            <a:r>
              <a:rPr lang="tr-TR" dirty="0"/>
              <a:t> Mısır’dan çıkışı anısına; </a:t>
            </a:r>
            <a:r>
              <a:rPr lang="tr-TR" dirty="0" err="1"/>
              <a:t>Şavuot</a:t>
            </a:r>
            <a:r>
              <a:rPr lang="tr-TR" dirty="0"/>
              <a:t>, Tevrat’ın tanrı tarafından </a:t>
            </a:r>
            <a:r>
              <a:rPr lang="tr-TR" dirty="0" err="1"/>
              <a:t>Yahudiler’e</a:t>
            </a:r>
            <a:r>
              <a:rPr lang="tr-TR" dirty="0"/>
              <a:t> verilişi anısına ve </a:t>
            </a:r>
            <a:r>
              <a:rPr lang="tr-TR" dirty="0" err="1"/>
              <a:t>Sukkot</a:t>
            </a:r>
            <a:r>
              <a:rPr lang="tr-TR" dirty="0"/>
              <a:t>, Yahudilerin kırk yıl çölde dolaşmaları anısına sekiz gün </a:t>
            </a:r>
            <a:r>
              <a:rPr lang="tr-TR" dirty="0" smtClean="0"/>
              <a:t>kutlanır.</a:t>
            </a:r>
            <a:endParaRPr lang="tr-TR" dirty="0"/>
          </a:p>
        </p:txBody>
      </p:sp>
    </p:spTree>
    <p:extLst>
      <p:ext uri="{BB962C8B-B14F-4D97-AF65-F5344CB8AC3E}">
        <p14:creationId xmlns:p14="http://schemas.microsoft.com/office/powerpoint/2010/main" val="3514741938"/>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854075"/>
          </a:xfrm>
        </p:spPr>
        <p:txBody>
          <a:bodyPr/>
          <a:lstStyle/>
          <a:p>
            <a:r>
              <a:rPr lang="tr-TR" b="1" dirty="0">
                <a:solidFill>
                  <a:srgbClr val="C00000"/>
                </a:solidFill>
              </a:rPr>
              <a:t>Kutsal Günler ve Bayramlar</a:t>
            </a:r>
          </a:p>
        </p:txBody>
      </p:sp>
      <p:sp>
        <p:nvSpPr>
          <p:cNvPr id="3" name="İçerik Yer Tutucusu 2"/>
          <p:cNvSpPr>
            <a:spLocks noGrp="1"/>
          </p:cNvSpPr>
          <p:nvPr>
            <p:ph idx="1"/>
          </p:nvPr>
        </p:nvSpPr>
        <p:spPr>
          <a:xfrm>
            <a:off x="838200" y="1445342"/>
            <a:ext cx="10515600" cy="4731621"/>
          </a:xfrm>
        </p:spPr>
        <p:txBody>
          <a:bodyPr/>
          <a:lstStyle/>
          <a:p>
            <a:pPr>
              <a:lnSpc>
                <a:spcPct val="150000"/>
              </a:lnSpc>
              <a:spcBef>
                <a:spcPts val="600"/>
              </a:spcBef>
            </a:pPr>
            <a:r>
              <a:rPr lang="tr-TR" dirty="0" err="1"/>
              <a:t>Hıristiyanlık’ta</a:t>
            </a:r>
            <a:r>
              <a:rPr lang="tr-TR" dirty="0"/>
              <a:t> öne çıkan bayramlardan biri olan Noel, Tanrının oğlu olarak görülen Hz. İsa’nın dünyaya gelişini ve Ürdün Nehri’nde vaftiz oluşunu anmak için kutlanır. Paskalya ise Hz. İsa’nın öldükten sonra dirilişi anısına kutlanan bir bayramdır. Pazar da kutsal gün kabul edilir.</a:t>
            </a:r>
          </a:p>
        </p:txBody>
      </p:sp>
    </p:spTree>
    <p:extLst>
      <p:ext uri="{BB962C8B-B14F-4D97-AF65-F5344CB8AC3E}">
        <p14:creationId xmlns:p14="http://schemas.microsoft.com/office/powerpoint/2010/main" val="29389486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04914"/>
          </a:xfrm>
        </p:spPr>
        <p:txBody>
          <a:bodyPr/>
          <a:lstStyle/>
          <a:p>
            <a:r>
              <a:rPr lang="tr-TR" b="1" dirty="0" smtClean="0">
                <a:solidFill>
                  <a:srgbClr val="00B050"/>
                </a:solidFill>
              </a:rPr>
              <a:t>Sıra Sizde… (1. Soru)</a:t>
            </a:r>
            <a:endParaRPr lang="tr-TR" b="1" dirty="0">
              <a:solidFill>
                <a:srgbClr val="00B050"/>
              </a:solidFill>
            </a:endParaRPr>
          </a:p>
        </p:txBody>
      </p:sp>
      <p:sp>
        <p:nvSpPr>
          <p:cNvPr id="3" name="İçerik Yer Tutucusu 2"/>
          <p:cNvSpPr>
            <a:spLocks noGrp="1"/>
          </p:cNvSpPr>
          <p:nvPr>
            <p:ph idx="1"/>
          </p:nvPr>
        </p:nvSpPr>
        <p:spPr>
          <a:xfrm>
            <a:off x="838200" y="1445343"/>
            <a:ext cx="10515600" cy="4709652"/>
          </a:xfrm>
        </p:spPr>
        <p:txBody>
          <a:bodyPr>
            <a:normAutofit/>
          </a:bodyPr>
          <a:lstStyle/>
          <a:p>
            <a:pPr>
              <a:lnSpc>
                <a:spcPts val="2640"/>
              </a:lnSpc>
              <a:spcBef>
                <a:spcPts val="600"/>
              </a:spcBef>
            </a:pPr>
            <a:r>
              <a:rPr lang="tr-TR" dirty="0"/>
              <a:t>I. Din </a:t>
            </a:r>
            <a:r>
              <a:rPr lang="tr-TR" dirty="0" smtClean="0"/>
              <a:t>Sosyolojisi</a:t>
            </a:r>
          </a:p>
          <a:p>
            <a:pPr>
              <a:lnSpc>
                <a:spcPts val="2640"/>
              </a:lnSpc>
              <a:spcBef>
                <a:spcPts val="600"/>
              </a:spcBef>
            </a:pPr>
            <a:r>
              <a:rPr lang="tr-TR" dirty="0" smtClean="0"/>
              <a:t>II</a:t>
            </a:r>
            <a:r>
              <a:rPr lang="tr-TR" dirty="0"/>
              <a:t>. Din </a:t>
            </a:r>
            <a:r>
              <a:rPr lang="tr-TR" dirty="0" smtClean="0"/>
              <a:t>Fenomenolojisi</a:t>
            </a:r>
          </a:p>
          <a:p>
            <a:pPr>
              <a:lnSpc>
                <a:spcPts val="2640"/>
              </a:lnSpc>
              <a:spcBef>
                <a:spcPts val="600"/>
              </a:spcBef>
            </a:pPr>
            <a:r>
              <a:rPr lang="tr-TR" dirty="0" smtClean="0"/>
              <a:t>III</a:t>
            </a:r>
            <a:r>
              <a:rPr lang="tr-TR" dirty="0"/>
              <a:t>. </a:t>
            </a:r>
            <a:r>
              <a:rPr lang="tr-TR" dirty="0" smtClean="0"/>
              <a:t>Arkeoloji</a:t>
            </a:r>
          </a:p>
          <a:p>
            <a:pPr>
              <a:lnSpc>
                <a:spcPts val="2640"/>
              </a:lnSpc>
              <a:spcBef>
                <a:spcPts val="600"/>
              </a:spcBef>
            </a:pPr>
            <a:r>
              <a:rPr lang="tr-TR" dirty="0" smtClean="0"/>
              <a:t>IV</a:t>
            </a:r>
            <a:r>
              <a:rPr lang="tr-TR" dirty="0"/>
              <a:t>. </a:t>
            </a:r>
            <a:r>
              <a:rPr lang="tr-TR" dirty="0" smtClean="0"/>
              <a:t>Filoloji</a:t>
            </a:r>
          </a:p>
          <a:p>
            <a:pPr>
              <a:lnSpc>
                <a:spcPts val="2640"/>
              </a:lnSpc>
              <a:spcBef>
                <a:spcPts val="600"/>
              </a:spcBef>
            </a:pPr>
            <a:r>
              <a:rPr lang="tr-TR" b="1" dirty="0" smtClean="0"/>
              <a:t>Dinler </a:t>
            </a:r>
            <a:r>
              <a:rPr lang="tr-TR" b="1" dirty="0"/>
              <a:t>tarihi dinleri incelerken yukarıdaki bilim dallarından hangilerinden </a:t>
            </a:r>
            <a:r>
              <a:rPr lang="tr-TR" b="1" dirty="0" smtClean="0"/>
              <a:t>yararlanır?</a:t>
            </a:r>
          </a:p>
          <a:p>
            <a:pPr>
              <a:lnSpc>
                <a:spcPts val="2640"/>
              </a:lnSpc>
              <a:spcBef>
                <a:spcPts val="600"/>
              </a:spcBef>
            </a:pPr>
            <a:r>
              <a:rPr lang="tr-TR" dirty="0" smtClean="0"/>
              <a:t>a) </a:t>
            </a:r>
            <a:r>
              <a:rPr lang="tr-TR" dirty="0"/>
              <a:t>I ve </a:t>
            </a:r>
            <a:r>
              <a:rPr lang="tr-TR" dirty="0" smtClean="0"/>
              <a:t>II</a:t>
            </a:r>
          </a:p>
          <a:p>
            <a:pPr>
              <a:lnSpc>
                <a:spcPts val="2640"/>
              </a:lnSpc>
              <a:spcBef>
                <a:spcPts val="600"/>
              </a:spcBef>
            </a:pPr>
            <a:r>
              <a:rPr lang="tr-TR" dirty="0" smtClean="0"/>
              <a:t>b) </a:t>
            </a:r>
            <a:r>
              <a:rPr lang="tr-TR" dirty="0"/>
              <a:t>II ve </a:t>
            </a:r>
            <a:r>
              <a:rPr lang="tr-TR" dirty="0" smtClean="0"/>
              <a:t>IV</a:t>
            </a:r>
          </a:p>
          <a:p>
            <a:pPr>
              <a:lnSpc>
                <a:spcPts val="2640"/>
              </a:lnSpc>
              <a:spcBef>
                <a:spcPts val="600"/>
              </a:spcBef>
            </a:pPr>
            <a:r>
              <a:rPr lang="tr-TR" dirty="0" smtClean="0"/>
              <a:t>c) </a:t>
            </a:r>
            <a:r>
              <a:rPr lang="tr-TR" dirty="0"/>
              <a:t>I, II ve </a:t>
            </a:r>
            <a:r>
              <a:rPr lang="tr-TR" dirty="0" smtClean="0"/>
              <a:t>III</a:t>
            </a:r>
          </a:p>
          <a:p>
            <a:pPr>
              <a:lnSpc>
                <a:spcPts val="2640"/>
              </a:lnSpc>
              <a:spcBef>
                <a:spcPts val="600"/>
              </a:spcBef>
            </a:pPr>
            <a:r>
              <a:rPr lang="tr-TR" dirty="0" smtClean="0"/>
              <a:t>d) </a:t>
            </a:r>
            <a:r>
              <a:rPr lang="tr-TR" dirty="0"/>
              <a:t>I, III, </a:t>
            </a:r>
            <a:r>
              <a:rPr lang="tr-TR" dirty="0" smtClean="0"/>
              <a:t>IV</a:t>
            </a:r>
          </a:p>
          <a:p>
            <a:pPr>
              <a:lnSpc>
                <a:spcPts val="2640"/>
              </a:lnSpc>
              <a:spcBef>
                <a:spcPts val="600"/>
              </a:spcBef>
            </a:pPr>
            <a:r>
              <a:rPr lang="tr-TR" dirty="0" smtClean="0"/>
              <a:t>e) </a:t>
            </a:r>
            <a:r>
              <a:rPr lang="tr-TR" dirty="0"/>
              <a:t>I, II, III ve IV </a:t>
            </a:r>
          </a:p>
        </p:txBody>
      </p:sp>
    </p:spTree>
    <p:extLst>
      <p:ext uri="{BB962C8B-B14F-4D97-AF65-F5344CB8AC3E}">
        <p14:creationId xmlns:p14="http://schemas.microsoft.com/office/powerpoint/2010/main" val="2664489537"/>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83572"/>
          </a:xfrm>
        </p:spPr>
        <p:txBody>
          <a:bodyPr/>
          <a:lstStyle/>
          <a:p>
            <a:r>
              <a:rPr lang="tr-TR" b="1" dirty="0">
                <a:solidFill>
                  <a:srgbClr val="C00000"/>
                </a:solidFill>
              </a:rPr>
              <a:t>Kutsal Günler ve Bayramlar</a:t>
            </a:r>
            <a:endParaRPr lang="tr-TR" dirty="0"/>
          </a:p>
        </p:txBody>
      </p:sp>
      <p:sp>
        <p:nvSpPr>
          <p:cNvPr id="3" name="İçerik Yer Tutucusu 2"/>
          <p:cNvSpPr>
            <a:spLocks noGrp="1"/>
          </p:cNvSpPr>
          <p:nvPr>
            <p:ph idx="1"/>
          </p:nvPr>
        </p:nvSpPr>
        <p:spPr>
          <a:xfrm>
            <a:off x="838200" y="1337187"/>
            <a:ext cx="10515600" cy="4839776"/>
          </a:xfrm>
        </p:spPr>
        <p:txBody>
          <a:bodyPr>
            <a:normAutofit/>
          </a:bodyPr>
          <a:lstStyle/>
          <a:p>
            <a:pPr>
              <a:lnSpc>
                <a:spcPct val="130000"/>
              </a:lnSpc>
              <a:spcBef>
                <a:spcPts val="600"/>
              </a:spcBef>
            </a:pPr>
            <a:r>
              <a:rPr lang="tr-TR" dirty="0"/>
              <a:t>Hinduizm’de kutlama şekli ve zamanı bölgeden bölgeye değişkenlik gösteren kutsal günler ve bayramlar, daha çok tanrılar, tanrıçalar ve dini önderler anısına kutlanır. Budizm’de </a:t>
            </a:r>
            <a:r>
              <a:rPr lang="tr-TR" dirty="0" err="1"/>
              <a:t>Budda’nın</a:t>
            </a:r>
            <a:r>
              <a:rPr lang="tr-TR" dirty="0"/>
              <a:t> aydınlanmaya kavuşması anısına, </a:t>
            </a:r>
            <a:r>
              <a:rPr lang="tr-TR" dirty="0" err="1"/>
              <a:t>Sihizm’de</a:t>
            </a:r>
            <a:r>
              <a:rPr lang="tr-TR" dirty="0"/>
              <a:t> ise </a:t>
            </a:r>
            <a:r>
              <a:rPr lang="tr-TR" dirty="0" err="1"/>
              <a:t>Nanak’ın</a:t>
            </a:r>
            <a:r>
              <a:rPr lang="tr-TR" dirty="0"/>
              <a:t> doğumu ve ölümü anısına kutlanan çeşitli bayramlar ve törenler vardır. Şintoizm’de ise tanrıyı çağırıp ona hizmete bulunmak amacıyla kutlanan ve yaklaşık on üç gün oruç tutulan “</a:t>
            </a:r>
            <a:r>
              <a:rPr lang="tr-TR" dirty="0" err="1"/>
              <a:t>Matcuri</a:t>
            </a:r>
            <a:r>
              <a:rPr lang="tr-TR" dirty="0"/>
              <a:t>” bayramı oldukça önemlidir. </a:t>
            </a:r>
          </a:p>
        </p:txBody>
      </p:sp>
    </p:spTree>
    <p:extLst>
      <p:ext uri="{BB962C8B-B14F-4D97-AF65-F5344CB8AC3E}">
        <p14:creationId xmlns:p14="http://schemas.microsoft.com/office/powerpoint/2010/main" val="2472494264"/>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932733"/>
          </a:xfrm>
        </p:spPr>
        <p:txBody>
          <a:bodyPr/>
          <a:lstStyle/>
          <a:p>
            <a:r>
              <a:rPr lang="tr-TR" b="1" dirty="0" smtClean="0">
                <a:solidFill>
                  <a:srgbClr val="C00000"/>
                </a:solidFill>
              </a:rPr>
              <a:t>Dinlerde İbadet Yerleri</a:t>
            </a:r>
            <a:endParaRPr lang="tr-TR" b="1" dirty="0">
              <a:solidFill>
                <a:srgbClr val="C00000"/>
              </a:solidFill>
            </a:endParaRPr>
          </a:p>
        </p:txBody>
      </p:sp>
      <p:sp>
        <p:nvSpPr>
          <p:cNvPr id="3" name="İçerik Yer Tutucusu 2"/>
          <p:cNvSpPr>
            <a:spLocks noGrp="1"/>
          </p:cNvSpPr>
          <p:nvPr>
            <p:ph idx="1"/>
          </p:nvPr>
        </p:nvSpPr>
        <p:spPr>
          <a:xfrm>
            <a:off x="838200" y="1297858"/>
            <a:ext cx="10515600" cy="4879105"/>
          </a:xfrm>
        </p:spPr>
        <p:txBody>
          <a:bodyPr/>
          <a:lstStyle/>
          <a:p>
            <a:pPr>
              <a:lnSpc>
                <a:spcPct val="150000"/>
              </a:lnSpc>
              <a:spcBef>
                <a:spcPts val="600"/>
              </a:spcBef>
            </a:pPr>
            <a:r>
              <a:rPr lang="tr-TR" dirty="0" err="1"/>
              <a:t>Yahudilik’te</a:t>
            </a:r>
            <a:r>
              <a:rPr lang="tr-TR" dirty="0"/>
              <a:t> temel ibadet mekânı “Süleyman </a:t>
            </a:r>
            <a:r>
              <a:rPr lang="tr-TR" dirty="0" err="1"/>
              <a:t>Mabedi”dir</a:t>
            </a:r>
            <a:r>
              <a:rPr lang="tr-TR" dirty="0"/>
              <a:t>. Fakat bu yıkıldığı için onun yerini standart bir yapısı bulunmayan sinagoglar almıştır. Kutsal sayılan sinagoglarda resim ve heykel bulunmaz. Buraya başı açık girmek Tanrı’ya saygısızlık olarak görüldüğünden kadın ve erkekler sinagoglara başlarını örterek girerler.</a:t>
            </a:r>
          </a:p>
        </p:txBody>
      </p:sp>
    </p:spTree>
    <p:extLst>
      <p:ext uri="{BB962C8B-B14F-4D97-AF65-F5344CB8AC3E}">
        <p14:creationId xmlns:p14="http://schemas.microsoft.com/office/powerpoint/2010/main" val="3282755178"/>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04914"/>
          </a:xfrm>
        </p:spPr>
        <p:txBody>
          <a:bodyPr/>
          <a:lstStyle/>
          <a:p>
            <a:r>
              <a:rPr lang="tr-TR" b="1" dirty="0">
                <a:solidFill>
                  <a:srgbClr val="C00000"/>
                </a:solidFill>
              </a:rPr>
              <a:t>Dinlerde İbadet Yerleri</a:t>
            </a:r>
            <a:endParaRPr lang="tr-TR" dirty="0"/>
          </a:p>
        </p:txBody>
      </p:sp>
      <p:sp>
        <p:nvSpPr>
          <p:cNvPr id="3" name="İçerik Yer Tutucusu 2"/>
          <p:cNvSpPr>
            <a:spLocks noGrp="1"/>
          </p:cNvSpPr>
          <p:nvPr>
            <p:ph idx="1"/>
          </p:nvPr>
        </p:nvSpPr>
        <p:spPr>
          <a:xfrm>
            <a:off x="838200" y="1170040"/>
            <a:ext cx="10515600" cy="5006923"/>
          </a:xfrm>
        </p:spPr>
        <p:txBody>
          <a:bodyPr>
            <a:normAutofit lnSpcReduction="10000"/>
          </a:bodyPr>
          <a:lstStyle/>
          <a:p>
            <a:pPr>
              <a:lnSpc>
                <a:spcPct val="150000"/>
              </a:lnSpc>
              <a:spcBef>
                <a:spcPts val="600"/>
              </a:spcBef>
            </a:pPr>
            <a:r>
              <a:rPr lang="tr-TR" dirty="0" err="1"/>
              <a:t>Hıristiyanlık’ta</a:t>
            </a:r>
            <a:r>
              <a:rPr lang="tr-TR" dirty="0"/>
              <a:t> başlıca ibadet yeri kilisedir. Küçük kiliseler veya geniş kilise içinde yer alan özel ibadet yerleri için “şapel, normal bir kiliseden daha büyük ve görkemli olan binalara da “katedral” denir. Kiliselerin kapısı doğu tarafındadır. Girişin tam karşısında dini törenlerin icra edildiği mihrap kısmı yer alır. Mihrap ve duvarlar Hz İsa ve azizlerin resim ve heykelleriyle süslüdür. Kilisede başı örtme zorunluluğu yoktur. İbadet yerlerinde Hıristiyanlar kadın, erkek, çocuk beraber otururlar.</a:t>
            </a:r>
          </a:p>
        </p:txBody>
      </p:sp>
    </p:spTree>
    <p:extLst>
      <p:ext uri="{BB962C8B-B14F-4D97-AF65-F5344CB8AC3E}">
        <p14:creationId xmlns:p14="http://schemas.microsoft.com/office/powerpoint/2010/main" val="2030630380"/>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021223"/>
          </a:xfrm>
        </p:spPr>
        <p:txBody>
          <a:bodyPr/>
          <a:lstStyle/>
          <a:p>
            <a:r>
              <a:rPr lang="tr-TR" b="1" dirty="0">
                <a:solidFill>
                  <a:srgbClr val="C00000"/>
                </a:solidFill>
              </a:rPr>
              <a:t>Dinlerde İbadet Yerleri</a:t>
            </a:r>
            <a:endParaRPr lang="tr-TR" dirty="0"/>
          </a:p>
        </p:txBody>
      </p:sp>
      <p:sp>
        <p:nvSpPr>
          <p:cNvPr id="3" name="İçerik Yer Tutucusu 2"/>
          <p:cNvSpPr>
            <a:spLocks noGrp="1"/>
          </p:cNvSpPr>
          <p:nvPr>
            <p:ph idx="1"/>
          </p:nvPr>
        </p:nvSpPr>
        <p:spPr>
          <a:xfrm>
            <a:off x="838200" y="1386348"/>
            <a:ext cx="10515600" cy="4790615"/>
          </a:xfrm>
        </p:spPr>
        <p:txBody>
          <a:bodyPr/>
          <a:lstStyle/>
          <a:p>
            <a:pPr>
              <a:lnSpc>
                <a:spcPct val="150000"/>
              </a:lnSpc>
              <a:spcBef>
                <a:spcPts val="600"/>
              </a:spcBef>
            </a:pPr>
            <a:r>
              <a:rPr lang="tr-TR" dirty="0"/>
              <a:t>Hinduizm’de ibadet yerlerine genelde “</a:t>
            </a:r>
            <a:r>
              <a:rPr lang="tr-TR" dirty="0" err="1"/>
              <a:t>aşram</a:t>
            </a:r>
            <a:r>
              <a:rPr lang="tr-TR" dirty="0"/>
              <a:t>” denir. Tapınaklar genelde tanrıların ikamet yeri olarak görülür. İçinde tanrı(</a:t>
            </a:r>
            <a:r>
              <a:rPr lang="tr-TR" dirty="0" err="1"/>
              <a:t>ça</a:t>
            </a:r>
            <a:r>
              <a:rPr lang="tr-TR" dirty="0"/>
              <a:t>)</a:t>
            </a:r>
            <a:r>
              <a:rPr lang="tr-TR" dirty="0" err="1"/>
              <a:t>lara</a:t>
            </a:r>
            <a:r>
              <a:rPr lang="tr-TR" dirty="0"/>
              <a:t> ait heykeller bulunur. Hindular bunları ziyaret edip süt, tereyağı, su, tütsü gibi çeşitli takdimeler sunarlar ve istekte bulunurlar. Ayini, tapınakta görevli din adamı yönetir. Tapınaklarda bazen toplu ibadet yapıldığı gibi Hindular daha çok evlerinde ve iş yerlerinde tek başına ibadetlerini de gerçekleştirirler. </a:t>
            </a:r>
          </a:p>
        </p:txBody>
      </p:sp>
    </p:spTree>
    <p:extLst>
      <p:ext uri="{BB962C8B-B14F-4D97-AF65-F5344CB8AC3E}">
        <p14:creationId xmlns:p14="http://schemas.microsoft.com/office/powerpoint/2010/main" val="1005488746"/>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090049"/>
          </a:xfrm>
        </p:spPr>
        <p:txBody>
          <a:bodyPr/>
          <a:lstStyle/>
          <a:p>
            <a:r>
              <a:rPr lang="tr-TR" b="1" dirty="0">
                <a:solidFill>
                  <a:srgbClr val="C00000"/>
                </a:solidFill>
              </a:rPr>
              <a:t>Dinlerde İbadet Yerleri</a:t>
            </a:r>
            <a:endParaRPr lang="tr-TR" dirty="0"/>
          </a:p>
        </p:txBody>
      </p:sp>
      <p:sp>
        <p:nvSpPr>
          <p:cNvPr id="3" name="İçerik Yer Tutucusu 2"/>
          <p:cNvSpPr>
            <a:spLocks noGrp="1"/>
          </p:cNvSpPr>
          <p:nvPr>
            <p:ph idx="1"/>
          </p:nvPr>
        </p:nvSpPr>
        <p:spPr>
          <a:xfrm>
            <a:off x="838200" y="1524000"/>
            <a:ext cx="10515600" cy="4652963"/>
          </a:xfrm>
        </p:spPr>
        <p:txBody>
          <a:bodyPr>
            <a:normAutofit fontScale="92500" lnSpcReduction="10000"/>
          </a:bodyPr>
          <a:lstStyle/>
          <a:p>
            <a:pPr>
              <a:lnSpc>
                <a:spcPct val="130000"/>
              </a:lnSpc>
              <a:spcBef>
                <a:spcPts val="600"/>
              </a:spcBef>
            </a:pPr>
            <a:r>
              <a:rPr lang="tr-TR" dirty="0"/>
              <a:t>Şintoizm’de kutsal sayılan mabetler tanrıların ikamet yerleri olarak düşünülür. Bu yerlere tanrı evi anlamında “</a:t>
            </a:r>
            <a:r>
              <a:rPr lang="tr-TR" dirty="0" err="1"/>
              <a:t>jinsa</a:t>
            </a:r>
            <a:r>
              <a:rPr lang="tr-TR" dirty="0"/>
              <a:t>” veya “</a:t>
            </a:r>
            <a:r>
              <a:rPr lang="tr-TR" dirty="0" err="1"/>
              <a:t>miya</a:t>
            </a:r>
            <a:r>
              <a:rPr lang="tr-TR" dirty="0"/>
              <a:t>” adı verilir. Budizm’de ibadet mekânına “</a:t>
            </a:r>
            <a:r>
              <a:rPr lang="tr-TR" dirty="0" err="1"/>
              <a:t>vihara</a:t>
            </a:r>
            <a:r>
              <a:rPr lang="tr-TR" dirty="0"/>
              <a:t>”, </a:t>
            </a:r>
            <a:r>
              <a:rPr lang="tr-TR" dirty="0" err="1"/>
              <a:t>Budda’nın</a:t>
            </a:r>
            <a:r>
              <a:rPr lang="tr-TR" dirty="0"/>
              <a:t> heykelinin bulunduğu yapılara “pagoda” denilir. Bir diğer kutsal yapı olarak görülen “</a:t>
            </a:r>
            <a:r>
              <a:rPr lang="tr-TR" dirty="0" err="1"/>
              <a:t>stupa”lar</a:t>
            </a:r>
            <a:r>
              <a:rPr lang="tr-TR" dirty="0"/>
              <a:t> ise Buda’ya ait kalıntıların saklandığı yerlerdir. </a:t>
            </a:r>
            <a:r>
              <a:rPr lang="tr-TR" dirty="0" err="1"/>
              <a:t>Sihizm’de</a:t>
            </a:r>
            <a:r>
              <a:rPr lang="tr-TR" dirty="0"/>
              <a:t> mabetlere “</a:t>
            </a:r>
            <a:r>
              <a:rPr lang="tr-TR" dirty="0" err="1"/>
              <a:t>gurudvara</a:t>
            </a:r>
            <a:r>
              <a:rPr lang="tr-TR" dirty="0"/>
              <a:t>” adı verilir. Buralarda resim, heykel bulunmaz. Mabetlerin zemini halı veya örtü ile kaplı olup içinde kutsal metnin saklandığı/örtüldüğü bir bölüm yer alır. </a:t>
            </a:r>
            <a:r>
              <a:rPr lang="tr-TR" dirty="0" err="1"/>
              <a:t>Gurudvaralara</a:t>
            </a:r>
            <a:r>
              <a:rPr lang="tr-TR" dirty="0"/>
              <a:t> baş kapatılarak ve ayakkabılar çıkarılarak girilir. </a:t>
            </a:r>
          </a:p>
        </p:txBody>
      </p:sp>
    </p:spTree>
    <p:extLst>
      <p:ext uri="{BB962C8B-B14F-4D97-AF65-F5344CB8AC3E}">
        <p14:creationId xmlns:p14="http://schemas.microsoft.com/office/powerpoint/2010/main" val="3553943096"/>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00B050"/>
                </a:solidFill>
              </a:rPr>
              <a:t>Sıra Sizde… (Deneme Sınavı 3, 58. Soru)</a:t>
            </a:r>
            <a:endParaRPr lang="tr-TR" b="1" dirty="0">
              <a:solidFill>
                <a:srgbClr val="00B050"/>
              </a:solidFill>
            </a:endParaRPr>
          </a:p>
        </p:txBody>
      </p:sp>
      <p:sp>
        <p:nvSpPr>
          <p:cNvPr id="3" name="İçerik Yer Tutucusu 2"/>
          <p:cNvSpPr>
            <a:spLocks noGrp="1"/>
          </p:cNvSpPr>
          <p:nvPr>
            <p:ph idx="1"/>
          </p:nvPr>
        </p:nvSpPr>
        <p:spPr/>
        <p:txBody>
          <a:bodyPr/>
          <a:lstStyle/>
          <a:p>
            <a:pPr>
              <a:lnSpc>
                <a:spcPct val="150000"/>
              </a:lnSpc>
              <a:spcBef>
                <a:spcPts val="600"/>
              </a:spcBef>
            </a:pPr>
            <a:r>
              <a:rPr lang="tr-TR" dirty="0" smtClean="0"/>
              <a:t>«Dinlerde </a:t>
            </a:r>
            <a:r>
              <a:rPr lang="tr-TR" dirty="0"/>
              <a:t>kutsal mekân, ayrıcalıklı bir mekândır. Kutsal mekân, herhangi bir şekilde kendini insana ilham eder. Başka bir ifadeyle, bir mekânın kutsallık kazanması kendiliğinden veya tesadüfen değil, doğaüstü, ilahi bir gücün onunla temasının sonucunda gerçekleşir</a:t>
            </a:r>
            <a:r>
              <a:rPr lang="tr-TR" dirty="0" smtClean="0"/>
              <a:t>.»</a:t>
            </a:r>
            <a:endParaRPr lang="tr-TR" dirty="0"/>
          </a:p>
        </p:txBody>
      </p:sp>
    </p:spTree>
    <p:extLst>
      <p:ext uri="{BB962C8B-B14F-4D97-AF65-F5344CB8AC3E}">
        <p14:creationId xmlns:p14="http://schemas.microsoft.com/office/powerpoint/2010/main" val="1107722166"/>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011391"/>
          </a:xfrm>
        </p:spPr>
        <p:txBody>
          <a:bodyPr/>
          <a:lstStyle/>
          <a:p>
            <a:r>
              <a:rPr lang="tr-TR" b="1" dirty="0">
                <a:solidFill>
                  <a:srgbClr val="00B050"/>
                </a:solidFill>
              </a:rPr>
              <a:t>Sıra Sizde… (Deneme Sınavı 3, 58. Soru)</a:t>
            </a:r>
            <a:endParaRPr lang="tr-TR" dirty="0"/>
          </a:p>
        </p:txBody>
      </p:sp>
      <p:sp>
        <p:nvSpPr>
          <p:cNvPr id="3" name="İçerik Yer Tutucusu 2"/>
          <p:cNvSpPr>
            <a:spLocks noGrp="1"/>
          </p:cNvSpPr>
          <p:nvPr>
            <p:ph idx="1"/>
          </p:nvPr>
        </p:nvSpPr>
        <p:spPr>
          <a:xfrm>
            <a:off x="838200" y="1445342"/>
            <a:ext cx="10515600" cy="4731621"/>
          </a:xfrm>
        </p:spPr>
        <p:txBody>
          <a:bodyPr/>
          <a:lstStyle/>
          <a:p>
            <a:r>
              <a:rPr lang="tr-TR" b="1" dirty="0"/>
              <a:t>Buna göre aşağıdakilerden hangisi dinlerde bir mekânı kutsal kılan faktörlerden biri </a:t>
            </a:r>
            <a:r>
              <a:rPr lang="tr-TR" b="1" u="sng" dirty="0" smtClean="0"/>
              <a:t>değildir?</a:t>
            </a:r>
          </a:p>
          <a:p>
            <a:r>
              <a:rPr lang="tr-TR" dirty="0" smtClean="0"/>
              <a:t>A</a:t>
            </a:r>
            <a:r>
              <a:rPr lang="tr-TR" dirty="0"/>
              <a:t>) Tanrının, bir mekânın kutsal olduğunu bizzat </a:t>
            </a:r>
            <a:r>
              <a:rPr lang="tr-TR" dirty="0" smtClean="0"/>
              <a:t>bildirmesi</a:t>
            </a:r>
          </a:p>
          <a:p>
            <a:r>
              <a:rPr lang="tr-TR" dirty="0" smtClean="0"/>
              <a:t>B</a:t>
            </a:r>
            <a:r>
              <a:rPr lang="tr-TR" dirty="0"/>
              <a:t>) Bir yerin uluhiyete tahsis </a:t>
            </a:r>
            <a:r>
              <a:rPr lang="tr-TR" dirty="0" smtClean="0"/>
              <a:t>edilmesi</a:t>
            </a:r>
          </a:p>
          <a:p>
            <a:r>
              <a:rPr lang="tr-TR" dirty="0" smtClean="0"/>
              <a:t>C</a:t>
            </a:r>
            <a:r>
              <a:rPr lang="tr-TR" dirty="0"/>
              <a:t>) Uluhiyetin herhangi bir yerde tecelli </a:t>
            </a:r>
            <a:r>
              <a:rPr lang="tr-TR" dirty="0" smtClean="0"/>
              <a:t>etmesi</a:t>
            </a:r>
          </a:p>
          <a:p>
            <a:r>
              <a:rPr lang="tr-TR" dirty="0" smtClean="0"/>
              <a:t>D</a:t>
            </a:r>
            <a:r>
              <a:rPr lang="tr-TR" dirty="0"/>
              <a:t>) </a:t>
            </a:r>
            <a:r>
              <a:rPr lang="tr-TR" dirty="0">
                <a:solidFill>
                  <a:srgbClr val="00B050"/>
                </a:solidFill>
              </a:rPr>
              <a:t>Eski kültürlerden miras olarak alınan arkeolojik </a:t>
            </a:r>
            <a:r>
              <a:rPr lang="tr-TR" dirty="0" smtClean="0">
                <a:solidFill>
                  <a:srgbClr val="00B050"/>
                </a:solidFill>
              </a:rPr>
              <a:t>mekânlar</a:t>
            </a:r>
          </a:p>
          <a:p>
            <a:r>
              <a:rPr lang="tr-TR" dirty="0" smtClean="0"/>
              <a:t>E</a:t>
            </a:r>
            <a:r>
              <a:rPr lang="tr-TR" dirty="0"/>
              <a:t>) Peygamber, din kurucusu, veli gibi dinde kutsallık atfedilen kişilerin bir yerin kutsal olduğunu bildirmesi</a:t>
            </a:r>
          </a:p>
          <a:p>
            <a:endParaRPr lang="tr-TR" dirty="0"/>
          </a:p>
        </p:txBody>
      </p:sp>
    </p:spTree>
    <p:extLst>
      <p:ext uri="{BB962C8B-B14F-4D97-AF65-F5344CB8AC3E}">
        <p14:creationId xmlns:p14="http://schemas.microsoft.com/office/powerpoint/2010/main" val="1996812131"/>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621095854"/>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 </a:t>
            </a:r>
            <a:endParaRPr lang="tr-TR" dirty="0"/>
          </a:p>
        </p:txBody>
      </p:sp>
      <p:sp>
        <p:nvSpPr>
          <p:cNvPr id="3" name="Alt Başlık 2"/>
          <p:cNvSpPr>
            <a:spLocks noGrp="1"/>
          </p:cNvSpPr>
          <p:nvPr>
            <p:ph type="subTitle" idx="1"/>
          </p:nvPr>
        </p:nvSpPr>
        <p:spPr/>
        <p:txBody>
          <a:bodyPr/>
          <a:lstStyle/>
          <a:p>
            <a:endParaRPr lang="tr-TR" dirty="0"/>
          </a:p>
        </p:txBody>
      </p:sp>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 y="-34291"/>
            <a:ext cx="12252960" cy="6892291"/>
          </a:xfrm>
          <a:prstGeom prst="rect">
            <a:avLst/>
          </a:prstGeom>
        </p:spPr>
      </p:pic>
      <p:sp>
        <p:nvSpPr>
          <p:cNvPr id="14" name="Metin kutusu 13"/>
          <p:cNvSpPr txBox="1"/>
          <p:nvPr/>
        </p:nvSpPr>
        <p:spPr>
          <a:xfrm>
            <a:off x="6505303" y="5442858"/>
            <a:ext cx="6209211" cy="923330"/>
          </a:xfrm>
          <a:prstGeom prst="rect">
            <a:avLst/>
          </a:prstGeom>
          <a:noFill/>
        </p:spPr>
        <p:txBody>
          <a:bodyPr wrap="square" rtlCol="0">
            <a:spAutoFit/>
          </a:bodyPr>
          <a:lstStyle/>
          <a:p>
            <a:r>
              <a:rPr lang="tr-TR" sz="5400" b="1" dirty="0" smtClean="0">
                <a:solidFill>
                  <a:srgbClr val="C00000"/>
                </a:solidFill>
                <a:latin typeface="Adobe Caslon Pro" panose="0205050205050A020403" pitchFamily="18" charset="-94"/>
                <a:ea typeface="Adobe Myungjo Std M" panose="02020600000000000000" pitchFamily="18" charset="-128"/>
              </a:rPr>
              <a:t>DİNLER TARİHİ</a:t>
            </a:r>
            <a:endParaRPr lang="tr-TR" sz="5400" b="1" dirty="0">
              <a:solidFill>
                <a:srgbClr val="C00000"/>
              </a:solidFill>
              <a:latin typeface="Adobe Caslon Pro" panose="0205050205050A020403" pitchFamily="18" charset="-94"/>
              <a:ea typeface="Adobe Myungjo Std M" panose="02020600000000000000" pitchFamily="18" charset="-128"/>
            </a:endParaRPr>
          </a:p>
        </p:txBody>
      </p:sp>
    </p:spTree>
    <p:extLst>
      <p:ext uri="{BB962C8B-B14F-4D97-AF65-F5344CB8AC3E}">
        <p14:creationId xmlns:p14="http://schemas.microsoft.com/office/powerpoint/2010/main" val="1956150956"/>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p:spPr>
      </p:pic>
      <p:sp>
        <p:nvSpPr>
          <p:cNvPr id="12" name="Metin kutusu 11"/>
          <p:cNvSpPr txBox="1"/>
          <p:nvPr/>
        </p:nvSpPr>
        <p:spPr>
          <a:xfrm>
            <a:off x="1593669" y="2704684"/>
            <a:ext cx="6601097" cy="3231654"/>
          </a:xfrm>
          <a:prstGeom prst="rect">
            <a:avLst/>
          </a:prstGeom>
          <a:noFill/>
        </p:spPr>
        <p:txBody>
          <a:bodyPr wrap="square" rtlCol="0">
            <a:spAutoFit/>
          </a:bodyPr>
          <a:lstStyle/>
          <a:p>
            <a:r>
              <a:rPr lang="tr-TR" sz="4400" b="1" dirty="0" smtClean="0">
                <a:latin typeface="Adobe Caslon Pro" panose="0205050205050A020403" pitchFamily="18" charset="-94"/>
                <a:ea typeface="Adobe Myungjo Std M" panose="02020600000000000000" pitchFamily="18" charset="-128"/>
              </a:rPr>
              <a:t>DERS 8:</a:t>
            </a:r>
          </a:p>
          <a:p>
            <a:r>
              <a:rPr lang="tr-TR" sz="4000" b="1" dirty="0" smtClean="0">
                <a:solidFill>
                  <a:srgbClr val="C00000"/>
                </a:solidFill>
                <a:latin typeface="Adobe Caslon Pro" panose="0205050205050A020403" pitchFamily="18" charset="-94"/>
                <a:ea typeface="Adobe Myungjo Std M" panose="02020600000000000000" pitchFamily="18" charset="-128"/>
              </a:rPr>
              <a:t>DİNLERDE AHLAK İLKELERİ, DİNİ ÇOĞULCULUK VE MİSYONERLİK</a:t>
            </a:r>
            <a:endParaRPr lang="tr-TR" sz="4000" b="1" dirty="0">
              <a:solidFill>
                <a:srgbClr val="C00000"/>
              </a:solidFill>
              <a:latin typeface="Adobe Caslon Pro" panose="0205050205050A020403" pitchFamily="18" charset="-94"/>
              <a:ea typeface="Adobe Myungjo Std M" panose="02020600000000000000" pitchFamily="18" charset="-128"/>
            </a:endParaRPr>
          </a:p>
        </p:txBody>
      </p:sp>
    </p:spTree>
    <p:extLst>
      <p:ext uri="{BB962C8B-B14F-4D97-AF65-F5344CB8AC3E}">
        <p14:creationId xmlns:p14="http://schemas.microsoft.com/office/powerpoint/2010/main" val="34169035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227701"/>
          </a:xfrm>
        </p:spPr>
        <p:txBody>
          <a:bodyPr/>
          <a:lstStyle/>
          <a:p>
            <a:r>
              <a:rPr lang="tr-TR" b="1" dirty="0">
                <a:solidFill>
                  <a:srgbClr val="00B050"/>
                </a:solidFill>
              </a:rPr>
              <a:t>Sıra Sizde… </a:t>
            </a:r>
            <a:r>
              <a:rPr lang="tr-TR" b="1" dirty="0" smtClean="0">
                <a:solidFill>
                  <a:srgbClr val="00B050"/>
                </a:solidFill>
              </a:rPr>
              <a:t>(2. </a:t>
            </a:r>
            <a:r>
              <a:rPr lang="tr-TR" b="1" dirty="0">
                <a:solidFill>
                  <a:srgbClr val="00B050"/>
                </a:solidFill>
              </a:rPr>
              <a:t>Soru)</a:t>
            </a:r>
            <a:endParaRPr lang="tr-TR" dirty="0"/>
          </a:p>
        </p:txBody>
      </p:sp>
      <p:sp>
        <p:nvSpPr>
          <p:cNvPr id="3" name="İçerik Yer Tutucusu 2"/>
          <p:cNvSpPr>
            <a:spLocks noGrp="1"/>
          </p:cNvSpPr>
          <p:nvPr>
            <p:ph idx="1"/>
          </p:nvPr>
        </p:nvSpPr>
        <p:spPr>
          <a:xfrm>
            <a:off x="838200" y="1524000"/>
            <a:ext cx="10515600" cy="4652963"/>
          </a:xfrm>
        </p:spPr>
        <p:txBody>
          <a:bodyPr/>
          <a:lstStyle/>
          <a:p>
            <a:pPr marL="0" indent="0">
              <a:buNone/>
            </a:pPr>
            <a:r>
              <a:rPr lang="tr-TR" b="1" dirty="0"/>
              <a:t>Diğer dinleri öğrenmenin İslam açısından önemiyle ilgili olarak aşağıdakilerden hangisi </a:t>
            </a:r>
            <a:r>
              <a:rPr lang="tr-TR" b="1" u="sng" dirty="0" smtClean="0"/>
              <a:t>söylenemez?</a:t>
            </a:r>
          </a:p>
          <a:p>
            <a:pPr marL="514350" indent="-514350">
              <a:buFont typeface="+mj-lt"/>
              <a:buAutoNum type="alphaLcParenR"/>
            </a:pPr>
            <a:r>
              <a:rPr lang="tr-TR" dirty="0" smtClean="0"/>
              <a:t>İslam’ın </a:t>
            </a:r>
            <a:r>
              <a:rPr lang="tr-TR" dirty="0"/>
              <a:t>açıklamakta eksik kaldığı dini konulara makul cevaplar </a:t>
            </a:r>
            <a:r>
              <a:rPr lang="tr-TR" dirty="0" smtClean="0"/>
              <a:t>bulma</a:t>
            </a:r>
          </a:p>
          <a:p>
            <a:pPr marL="514350" indent="-514350">
              <a:buFont typeface="+mj-lt"/>
              <a:buAutoNum type="alphaLcParenR"/>
            </a:pPr>
            <a:r>
              <a:rPr lang="tr-TR" dirty="0" smtClean="0"/>
              <a:t>Misyonerlik </a:t>
            </a:r>
            <a:r>
              <a:rPr lang="tr-TR" dirty="0"/>
              <a:t>faaliyetlerini tanıma ve bunlara karşı önlem </a:t>
            </a:r>
            <a:r>
              <a:rPr lang="tr-TR" dirty="0" smtClean="0"/>
              <a:t>alabilme</a:t>
            </a:r>
          </a:p>
          <a:p>
            <a:pPr marL="514350" indent="-514350">
              <a:buFont typeface="+mj-lt"/>
              <a:buAutoNum type="alphaLcParenR"/>
            </a:pPr>
            <a:r>
              <a:rPr lang="tr-TR" dirty="0" smtClean="0"/>
              <a:t>İslam’a </a:t>
            </a:r>
            <a:r>
              <a:rPr lang="tr-TR" dirty="0"/>
              <a:t>karışmış hurafeleri ayırt </a:t>
            </a:r>
            <a:r>
              <a:rPr lang="tr-TR" dirty="0" smtClean="0"/>
              <a:t>edebilme</a:t>
            </a:r>
          </a:p>
          <a:p>
            <a:pPr marL="514350" indent="-514350">
              <a:buFont typeface="+mj-lt"/>
              <a:buAutoNum type="alphaLcParenR"/>
            </a:pPr>
            <a:r>
              <a:rPr lang="tr-TR" dirty="0" smtClean="0"/>
              <a:t>Din </a:t>
            </a:r>
            <a:r>
              <a:rPr lang="tr-TR" dirty="0"/>
              <a:t>hizmetlerini daha verimli hale </a:t>
            </a:r>
            <a:r>
              <a:rPr lang="tr-TR" dirty="0" smtClean="0"/>
              <a:t>getirme</a:t>
            </a:r>
          </a:p>
          <a:p>
            <a:pPr marL="514350" indent="-514350">
              <a:buFont typeface="+mj-lt"/>
              <a:buAutoNum type="alphaLcParenR"/>
            </a:pPr>
            <a:r>
              <a:rPr lang="tr-TR" dirty="0" smtClean="0"/>
              <a:t>Diğer </a:t>
            </a:r>
            <a:r>
              <a:rPr lang="tr-TR" dirty="0"/>
              <a:t>din mensuplarını tanıma, anlama ve kendi inancımızla mukayese etme</a:t>
            </a:r>
          </a:p>
        </p:txBody>
      </p:sp>
    </p:spTree>
    <p:extLst>
      <p:ext uri="{BB962C8B-B14F-4D97-AF65-F5344CB8AC3E}">
        <p14:creationId xmlns:p14="http://schemas.microsoft.com/office/powerpoint/2010/main" val="3721773158"/>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863907"/>
          </a:xfrm>
        </p:spPr>
        <p:txBody>
          <a:bodyPr/>
          <a:lstStyle/>
          <a:p>
            <a:r>
              <a:rPr lang="tr-TR" b="1" dirty="0" smtClean="0">
                <a:solidFill>
                  <a:srgbClr val="C00000"/>
                </a:solidFill>
              </a:rPr>
              <a:t>Bu derste neler öğreneceğiz?</a:t>
            </a:r>
            <a:endParaRPr lang="tr-TR" b="1" dirty="0">
              <a:solidFill>
                <a:srgbClr val="C00000"/>
              </a:solidFill>
            </a:endParaRPr>
          </a:p>
        </p:txBody>
      </p:sp>
      <p:sp>
        <p:nvSpPr>
          <p:cNvPr id="3" name="İçerik Yer Tutucusu 2"/>
          <p:cNvSpPr>
            <a:spLocks noGrp="1"/>
          </p:cNvSpPr>
          <p:nvPr>
            <p:ph idx="1"/>
          </p:nvPr>
        </p:nvSpPr>
        <p:spPr>
          <a:xfrm>
            <a:off x="838200" y="1229032"/>
            <a:ext cx="10515600" cy="4947931"/>
          </a:xfrm>
        </p:spPr>
        <p:txBody>
          <a:bodyPr/>
          <a:lstStyle/>
          <a:p>
            <a:r>
              <a:rPr lang="tr-TR" dirty="0" smtClean="0"/>
              <a:t>Bu derste; öncelikle dinlerde ahlak ilkeleri üzerinde duracağız.</a:t>
            </a:r>
          </a:p>
          <a:p>
            <a:r>
              <a:rPr lang="tr-TR" dirty="0" smtClean="0"/>
              <a:t>Daha sonra, dini çoğulculuk ve misyonerlik konusunu ele alacağız.</a:t>
            </a:r>
          </a:p>
          <a:p>
            <a:r>
              <a:rPr lang="tr-TR" dirty="0" smtClean="0"/>
              <a:t>Dersin sonunda ise, örnek bir soruyu birlikte çözümleyeceğiz.</a:t>
            </a:r>
          </a:p>
          <a:p>
            <a:endParaRPr lang="tr-TR" dirty="0"/>
          </a:p>
        </p:txBody>
      </p:sp>
    </p:spTree>
    <p:extLst>
      <p:ext uri="{BB962C8B-B14F-4D97-AF65-F5344CB8AC3E}">
        <p14:creationId xmlns:p14="http://schemas.microsoft.com/office/powerpoint/2010/main" val="3537153688"/>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a:xfrm>
            <a:off x="838200" y="365126"/>
            <a:ext cx="10515600" cy="785248"/>
          </a:xfrm>
        </p:spPr>
        <p:txBody>
          <a:bodyPr/>
          <a:lstStyle/>
          <a:p>
            <a:r>
              <a:rPr lang="tr-TR" b="1" dirty="0" smtClean="0">
                <a:solidFill>
                  <a:srgbClr val="C00000"/>
                </a:solidFill>
              </a:rPr>
              <a:t>Dinlerde Ahlak İlkeleri</a:t>
            </a:r>
            <a:endParaRPr lang="tr-TR" b="1" dirty="0">
              <a:solidFill>
                <a:srgbClr val="C00000"/>
              </a:solidFill>
            </a:endParaRPr>
          </a:p>
        </p:txBody>
      </p:sp>
      <p:sp>
        <p:nvSpPr>
          <p:cNvPr id="4" name="İçerik Yer Tutucusu 3"/>
          <p:cNvSpPr>
            <a:spLocks noGrp="1"/>
          </p:cNvSpPr>
          <p:nvPr>
            <p:ph idx="1"/>
          </p:nvPr>
        </p:nvSpPr>
        <p:spPr>
          <a:xfrm>
            <a:off x="838200" y="1288026"/>
            <a:ext cx="10515600" cy="4888937"/>
          </a:xfrm>
        </p:spPr>
        <p:txBody>
          <a:bodyPr>
            <a:normAutofit/>
          </a:bodyPr>
          <a:lstStyle/>
          <a:p>
            <a:pPr>
              <a:lnSpc>
                <a:spcPct val="130000"/>
              </a:lnSpc>
              <a:spcBef>
                <a:spcPts val="600"/>
              </a:spcBef>
            </a:pPr>
            <a:r>
              <a:rPr lang="tr-TR" dirty="0"/>
              <a:t>Ahlak, sözlükte huy, mizaç, seciye gibi anlamlarına gelir. Huy ve mizaç gibi etkenlere bağlı olarak ortaya çıkan söz ve davranışlar bütününe ahlak denir. Her millet, toplum ve dinde ahlak anlayışı görülür. Dinlerdeki bazı ahlaki ilkeler benzerlik gösterir.</a:t>
            </a:r>
            <a:endParaRPr lang="tr-TR" b="1" dirty="0">
              <a:solidFill>
                <a:srgbClr val="00B050"/>
              </a:solidFill>
            </a:endParaRPr>
          </a:p>
        </p:txBody>
      </p:sp>
    </p:spTree>
    <p:extLst>
      <p:ext uri="{BB962C8B-B14F-4D97-AF65-F5344CB8AC3E}">
        <p14:creationId xmlns:p14="http://schemas.microsoft.com/office/powerpoint/2010/main" val="3057942461"/>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a:xfrm>
            <a:off x="838200" y="365125"/>
            <a:ext cx="10515600" cy="647599"/>
          </a:xfrm>
        </p:spPr>
        <p:txBody>
          <a:bodyPr>
            <a:normAutofit fontScale="90000"/>
          </a:bodyPr>
          <a:lstStyle/>
          <a:p>
            <a:r>
              <a:rPr lang="tr-TR" b="1" dirty="0" smtClean="0">
                <a:solidFill>
                  <a:srgbClr val="C00000"/>
                </a:solidFill>
              </a:rPr>
              <a:t>Doğruluk</a:t>
            </a:r>
            <a:endParaRPr lang="tr-TR" b="1" dirty="0">
              <a:solidFill>
                <a:srgbClr val="C00000"/>
              </a:solidFill>
            </a:endParaRPr>
          </a:p>
        </p:txBody>
      </p:sp>
      <p:sp>
        <p:nvSpPr>
          <p:cNvPr id="4" name="İçerik Yer Tutucusu 3"/>
          <p:cNvSpPr>
            <a:spLocks noGrp="1"/>
          </p:cNvSpPr>
          <p:nvPr>
            <p:ph idx="1"/>
          </p:nvPr>
        </p:nvSpPr>
        <p:spPr>
          <a:xfrm>
            <a:off x="838200" y="1012724"/>
            <a:ext cx="10515600" cy="5164240"/>
          </a:xfrm>
        </p:spPr>
        <p:txBody>
          <a:bodyPr>
            <a:normAutofit/>
          </a:bodyPr>
          <a:lstStyle/>
          <a:p>
            <a:pPr>
              <a:lnSpc>
                <a:spcPct val="130000"/>
              </a:lnSpc>
              <a:spcBef>
                <a:spcPts val="600"/>
              </a:spcBef>
            </a:pPr>
            <a:r>
              <a:rPr lang="tr-TR" dirty="0"/>
              <a:t>İnsanın özünde ve sözünde bir olması, tutarlı davranışlar sergilemesidir. Sahtekârlık, yalan ve aldatma bunun zıddında yer alan kötü huylardır. </a:t>
            </a:r>
            <a:r>
              <a:rPr lang="tr-TR" dirty="0" smtClean="0"/>
              <a:t>Bütün </a:t>
            </a:r>
            <a:r>
              <a:rPr lang="tr-TR" dirty="0"/>
              <a:t>dinler doğruluk ilkesine vurgu yapmıştır</a:t>
            </a:r>
            <a:r>
              <a:rPr lang="tr-TR" dirty="0" smtClean="0"/>
              <a:t>.</a:t>
            </a:r>
          </a:p>
          <a:p>
            <a:pPr>
              <a:lnSpc>
                <a:spcPct val="130000"/>
              </a:lnSpc>
              <a:spcBef>
                <a:spcPts val="600"/>
              </a:spcBef>
            </a:pPr>
            <a:r>
              <a:rPr lang="tr-TR" b="1" dirty="0" smtClean="0">
                <a:solidFill>
                  <a:srgbClr val="00B050"/>
                </a:solidFill>
              </a:rPr>
              <a:t>Kur’an: </a:t>
            </a:r>
            <a:r>
              <a:rPr lang="tr-TR" dirty="0" smtClean="0"/>
              <a:t>«</a:t>
            </a:r>
            <a:r>
              <a:rPr lang="tr-TR" dirty="0" err="1" smtClean="0"/>
              <a:t>Emrolunduğun</a:t>
            </a:r>
            <a:r>
              <a:rPr lang="tr-TR" dirty="0" smtClean="0"/>
              <a:t> gibi dosdoğru ol…».</a:t>
            </a:r>
          </a:p>
          <a:p>
            <a:pPr>
              <a:lnSpc>
                <a:spcPct val="130000"/>
              </a:lnSpc>
              <a:spcBef>
                <a:spcPts val="600"/>
              </a:spcBef>
            </a:pPr>
            <a:r>
              <a:rPr lang="tr-TR" b="1" dirty="0" smtClean="0">
                <a:solidFill>
                  <a:srgbClr val="00B050"/>
                </a:solidFill>
              </a:rPr>
              <a:t>Tevrat: </a:t>
            </a:r>
            <a:r>
              <a:rPr lang="tr-TR" dirty="0" smtClean="0"/>
              <a:t>«Çalmayacaksın, hile yapmayacaksın, yalan yere ant içmeyeceksin».</a:t>
            </a:r>
          </a:p>
          <a:p>
            <a:pPr>
              <a:lnSpc>
                <a:spcPct val="130000"/>
              </a:lnSpc>
              <a:spcBef>
                <a:spcPts val="600"/>
              </a:spcBef>
            </a:pPr>
            <a:r>
              <a:rPr lang="tr-TR" b="1" dirty="0" smtClean="0">
                <a:solidFill>
                  <a:srgbClr val="00B050"/>
                </a:solidFill>
              </a:rPr>
              <a:t>İncil: </a:t>
            </a:r>
            <a:r>
              <a:rPr lang="tr-TR" dirty="0" smtClean="0"/>
              <a:t>«En küçük işte güvenilir olan kişi en büyük işte de güvenilir olur».</a:t>
            </a:r>
          </a:p>
          <a:p>
            <a:pPr>
              <a:lnSpc>
                <a:spcPct val="130000"/>
              </a:lnSpc>
              <a:spcBef>
                <a:spcPts val="600"/>
              </a:spcBef>
            </a:pPr>
            <a:endParaRPr lang="tr-TR" dirty="0"/>
          </a:p>
        </p:txBody>
      </p:sp>
    </p:spTree>
    <p:extLst>
      <p:ext uri="{BB962C8B-B14F-4D97-AF65-F5344CB8AC3E}">
        <p14:creationId xmlns:p14="http://schemas.microsoft.com/office/powerpoint/2010/main" val="714266673"/>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7"/>
            <a:ext cx="10515600" cy="854074"/>
          </a:xfrm>
        </p:spPr>
        <p:txBody>
          <a:bodyPr/>
          <a:lstStyle/>
          <a:p>
            <a:r>
              <a:rPr lang="tr-TR" b="1" dirty="0" smtClean="0">
                <a:solidFill>
                  <a:srgbClr val="C00000"/>
                </a:solidFill>
              </a:rPr>
              <a:t>Temizlik</a:t>
            </a:r>
            <a:endParaRPr lang="tr-TR" b="1" dirty="0">
              <a:solidFill>
                <a:srgbClr val="C00000"/>
              </a:solidFill>
            </a:endParaRPr>
          </a:p>
        </p:txBody>
      </p:sp>
      <p:sp>
        <p:nvSpPr>
          <p:cNvPr id="3" name="İçerik Yer Tutucusu 2"/>
          <p:cNvSpPr>
            <a:spLocks noGrp="1"/>
          </p:cNvSpPr>
          <p:nvPr>
            <p:ph idx="1"/>
          </p:nvPr>
        </p:nvSpPr>
        <p:spPr>
          <a:xfrm>
            <a:off x="838200" y="1219201"/>
            <a:ext cx="10515600" cy="4957762"/>
          </a:xfrm>
        </p:spPr>
        <p:txBody>
          <a:bodyPr>
            <a:normAutofit/>
          </a:bodyPr>
          <a:lstStyle/>
          <a:p>
            <a:pPr>
              <a:lnSpc>
                <a:spcPct val="130000"/>
              </a:lnSpc>
              <a:spcBef>
                <a:spcPts val="600"/>
              </a:spcBef>
            </a:pPr>
            <a:r>
              <a:rPr lang="tr-TR" dirty="0" smtClean="0"/>
              <a:t>Dinlerde </a:t>
            </a:r>
            <a:r>
              <a:rPr lang="tr-TR" dirty="0"/>
              <a:t>temizlik maddi ve manevi olarak iki yönden ele alınmıştır. İslam dini her iki yöne de önem vermiştir. İlk inen ayetlerde temizliğin önemine dikkat çekilmiştir: “..Sadece </a:t>
            </a:r>
            <a:r>
              <a:rPr lang="tr-TR" dirty="0" err="1"/>
              <a:t>Rabb’ini</a:t>
            </a:r>
            <a:r>
              <a:rPr lang="tr-TR" dirty="0"/>
              <a:t> büyük bil. Elbiseni tertemiz tut. Kötü şeyleri terk et”. Maddi temizlik, bazı ibadetlerin şartları arasında yer almıştır. İslam, kötülüklerden sakınarak da manevi yönden temizlenmeyi emretmiştir. </a:t>
            </a:r>
            <a:r>
              <a:rPr lang="tr-TR" dirty="0" err="1"/>
              <a:t>Hıristiyanlık’ta</a:t>
            </a:r>
            <a:r>
              <a:rPr lang="tr-TR" dirty="0"/>
              <a:t> daha çok manevi temizlik vurgusu yapılmıştır. </a:t>
            </a:r>
            <a:endParaRPr lang="tr-TR" dirty="0" smtClean="0"/>
          </a:p>
        </p:txBody>
      </p:sp>
    </p:spTree>
    <p:extLst>
      <p:ext uri="{BB962C8B-B14F-4D97-AF65-F5344CB8AC3E}">
        <p14:creationId xmlns:p14="http://schemas.microsoft.com/office/powerpoint/2010/main" val="2003966713"/>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785249"/>
          </a:xfrm>
        </p:spPr>
        <p:txBody>
          <a:bodyPr/>
          <a:lstStyle/>
          <a:p>
            <a:r>
              <a:rPr lang="tr-TR" b="1" dirty="0" smtClean="0">
                <a:solidFill>
                  <a:srgbClr val="C00000"/>
                </a:solidFill>
              </a:rPr>
              <a:t>Temizlik</a:t>
            </a:r>
            <a:endParaRPr lang="tr-TR" b="1" dirty="0">
              <a:solidFill>
                <a:srgbClr val="00B050"/>
              </a:solidFill>
            </a:endParaRPr>
          </a:p>
        </p:txBody>
      </p:sp>
      <p:sp>
        <p:nvSpPr>
          <p:cNvPr id="3" name="İçerik Yer Tutucusu 2"/>
          <p:cNvSpPr>
            <a:spLocks noGrp="1"/>
          </p:cNvSpPr>
          <p:nvPr>
            <p:ph idx="1"/>
          </p:nvPr>
        </p:nvSpPr>
        <p:spPr>
          <a:xfrm>
            <a:off x="838200" y="1238866"/>
            <a:ext cx="10515600" cy="5142270"/>
          </a:xfrm>
        </p:spPr>
        <p:txBody>
          <a:bodyPr>
            <a:normAutofit/>
          </a:bodyPr>
          <a:lstStyle/>
          <a:p>
            <a:pPr>
              <a:lnSpc>
                <a:spcPct val="130000"/>
              </a:lnSpc>
              <a:spcBef>
                <a:spcPts val="600"/>
              </a:spcBef>
            </a:pPr>
            <a:r>
              <a:rPr lang="tr-TR" dirty="0"/>
              <a:t>İncillerde yer alan “…ağzından giren şey insanı kirletmez. Onu kirleten ağzından çıkandır” gibi ifadelerden hareketle insanı maddi şeylerden çok kötü söz ve davranışların kirlettiği düşüncesi </a:t>
            </a:r>
            <a:r>
              <a:rPr lang="tr-TR" dirty="0" smtClean="0"/>
              <a:t>gelişmiştir.</a:t>
            </a:r>
          </a:p>
          <a:p>
            <a:pPr>
              <a:lnSpc>
                <a:spcPct val="130000"/>
              </a:lnSpc>
              <a:spcBef>
                <a:spcPts val="600"/>
              </a:spcBef>
            </a:pPr>
            <a:r>
              <a:rPr lang="tr-TR" dirty="0" err="1" smtClean="0"/>
              <a:t>Yahudilik’te</a:t>
            </a:r>
            <a:r>
              <a:rPr lang="tr-TR" dirty="0" smtClean="0"/>
              <a:t> </a:t>
            </a:r>
            <a:r>
              <a:rPr lang="tr-TR" dirty="0"/>
              <a:t>ibadet etmek için temizlenmek gerekir. Bu durum maddi temizliğin daha çok ön plana çıktığını gösterir. Budizm ve Hinduizm’de daha çok manevi temizlik üzerinde durulmuş, acıya sevk eden kötü düşüncelerden kalbin temizlenmesi gerektiği vurgusu yapılmıştır.</a:t>
            </a:r>
          </a:p>
        </p:txBody>
      </p:sp>
    </p:spTree>
    <p:extLst>
      <p:ext uri="{BB962C8B-B14F-4D97-AF65-F5344CB8AC3E}">
        <p14:creationId xmlns:p14="http://schemas.microsoft.com/office/powerpoint/2010/main" val="2965625873"/>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736088"/>
          </a:xfrm>
        </p:spPr>
        <p:txBody>
          <a:bodyPr/>
          <a:lstStyle/>
          <a:p>
            <a:r>
              <a:rPr lang="tr-TR" b="1" dirty="0">
                <a:solidFill>
                  <a:srgbClr val="C00000"/>
                </a:solidFill>
              </a:rPr>
              <a:t>İyilik ve </a:t>
            </a:r>
            <a:r>
              <a:rPr lang="tr-TR" b="1" dirty="0" smtClean="0">
                <a:solidFill>
                  <a:srgbClr val="C00000"/>
                </a:solidFill>
              </a:rPr>
              <a:t>Yardımseverlik</a:t>
            </a:r>
            <a:endParaRPr lang="tr-TR" b="1" dirty="0">
              <a:solidFill>
                <a:srgbClr val="C00000"/>
              </a:solidFill>
            </a:endParaRPr>
          </a:p>
        </p:txBody>
      </p:sp>
      <p:sp>
        <p:nvSpPr>
          <p:cNvPr id="3" name="İçerik Yer Tutucusu 2"/>
          <p:cNvSpPr>
            <a:spLocks noGrp="1"/>
          </p:cNvSpPr>
          <p:nvPr>
            <p:ph idx="1"/>
          </p:nvPr>
        </p:nvSpPr>
        <p:spPr>
          <a:xfrm>
            <a:off x="838200" y="1209368"/>
            <a:ext cx="10515600" cy="4967595"/>
          </a:xfrm>
        </p:spPr>
        <p:txBody>
          <a:bodyPr>
            <a:normAutofit/>
          </a:bodyPr>
          <a:lstStyle/>
          <a:p>
            <a:pPr>
              <a:lnSpc>
                <a:spcPct val="130000"/>
              </a:lnSpc>
              <a:spcBef>
                <a:spcPts val="600"/>
              </a:spcBef>
            </a:pPr>
            <a:r>
              <a:rPr lang="tr-TR" dirty="0" smtClean="0"/>
              <a:t>Dinlerde </a:t>
            </a:r>
            <a:r>
              <a:rPr lang="tr-TR" dirty="0"/>
              <a:t>ortak olan ahlaki ilkelerden biri de iyilik ve </a:t>
            </a:r>
            <a:r>
              <a:rPr lang="tr-TR" dirty="0" smtClean="0"/>
              <a:t>yardımseverliktir.</a:t>
            </a:r>
          </a:p>
          <a:p>
            <a:pPr>
              <a:lnSpc>
                <a:spcPct val="130000"/>
              </a:lnSpc>
              <a:spcBef>
                <a:spcPts val="600"/>
              </a:spcBef>
            </a:pPr>
            <a:r>
              <a:rPr lang="tr-TR" dirty="0" smtClean="0"/>
              <a:t>İslam’a </a:t>
            </a:r>
            <a:r>
              <a:rPr lang="tr-TR" dirty="0"/>
              <a:t>göre iyilik, kimseyi incitmeden ve sadece </a:t>
            </a:r>
            <a:r>
              <a:rPr lang="tr-TR" dirty="0" smtClean="0"/>
              <a:t>Allah’ın rızası gözetilerek </a:t>
            </a:r>
            <a:r>
              <a:rPr lang="tr-TR" dirty="0"/>
              <a:t>yapılmalıdır. İyilik; yolda duran bir taşı kaldırmaktan yetim başı okşamaya, bir hayvanı beslemekten tebessüm etmeye kadar çok yönlü ve çok işlevsel bir ibadet </a:t>
            </a:r>
            <a:r>
              <a:rPr lang="tr-TR" dirty="0" smtClean="0"/>
              <a:t>biçimidir.</a:t>
            </a:r>
          </a:p>
          <a:p>
            <a:pPr>
              <a:lnSpc>
                <a:spcPct val="130000"/>
              </a:lnSpc>
              <a:spcBef>
                <a:spcPts val="600"/>
              </a:spcBef>
            </a:pPr>
            <a:r>
              <a:rPr lang="tr-TR" dirty="0" err="1" smtClean="0"/>
              <a:t>Yahudilik’te</a:t>
            </a:r>
            <a:r>
              <a:rPr lang="tr-TR" dirty="0" smtClean="0"/>
              <a:t> </a:t>
            </a:r>
            <a:r>
              <a:rPr lang="tr-TR" dirty="0"/>
              <a:t>Tevrat’ın emri gereği herkes gücü ölçüsünde yardım ve iyilikte bulunmalıdır. </a:t>
            </a:r>
            <a:endParaRPr lang="tr-TR" dirty="0" smtClean="0"/>
          </a:p>
        </p:txBody>
      </p:sp>
    </p:spTree>
    <p:extLst>
      <p:ext uri="{BB962C8B-B14F-4D97-AF65-F5344CB8AC3E}">
        <p14:creationId xmlns:p14="http://schemas.microsoft.com/office/powerpoint/2010/main" val="4117983925"/>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34409"/>
          </a:xfrm>
        </p:spPr>
        <p:txBody>
          <a:bodyPr/>
          <a:lstStyle/>
          <a:p>
            <a:r>
              <a:rPr lang="tr-TR" b="1" dirty="0">
                <a:solidFill>
                  <a:srgbClr val="C00000"/>
                </a:solidFill>
              </a:rPr>
              <a:t>İyilik ve Yardımseverlik</a:t>
            </a:r>
          </a:p>
        </p:txBody>
      </p:sp>
      <p:sp>
        <p:nvSpPr>
          <p:cNvPr id="3" name="İçerik Yer Tutucusu 2"/>
          <p:cNvSpPr>
            <a:spLocks noGrp="1"/>
          </p:cNvSpPr>
          <p:nvPr>
            <p:ph idx="1"/>
          </p:nvPr>
        </p:nvSpPr>
        <p:spPr>
          <a:xfrm>
            <a:off x="838200" y="1199536"/>
            <a:ext cx="10515600" cy="4977428"/>
          </a:xfrm>
        </p:spPr>
        <p:txBody>
          <a:bodyPr>
            <a:normAutofit/>
          </a:bodyPr>
          <a:lstStyle/>
          <a:p>
            <a:pPr>
              <a:lnSpc>
                <a:spcPct val="130000"/>
              </a:lnSpc>
              <a:spcBef>
                <a:spcPts val="600"/>
              </a:spcBef>
            </a:pPr>
            <a:r>
              <a:rPr lang="tr-TR" dirty="0" err="1" smtClean="0"/>
              <a:t>Hıristiyanlık’ta</a:t>
            </a:r>
            <a:r>
              <a:rPr lang="tr-TR" dirty="0" smtClean="0"/>
              <a:t> iyilik </a:t>
            </a:r>
            <a:r>
              <a:rPr lang="tr-TR" dirty="0"/>
              <a:t>ve yardımseverlik ebedi mutluluğa ulaştıran yolardan biri olarak görülür ve bu ibadetin gösterişten uzak yapılması gerektiği </a:t>
            </a:r>
            <a:r>
              <a:rPr lang="tr-TR" dirty="0" smtClean="0"/>
              <a:t>belirtilir.</a:t>
            </a:r>
          </a:p>
          <a:p>
            <a:pPr>
              <a:lnSpc>
                <a:spcPct val="130000"/>
              </a:lnSpc>
              <a:spcBef>
                <a:spcPts val="600"/>
              </a:spcBef>
            </a:pPr>
            <a:r>
              <a:rPr lang="tr-TR" dirty="0" smtClean="0"/>
              <a:t>Benzer </a:t>
            </a:r>
            <a:r>
              <a:rPr lang="tr-TR" dirty="0"/>
              <a:t>şekilde Hint dinlerinde de iyilik ve yardımseverlik kişiyi ebedi kurtuluşa ulaştıran erdemlerden biridir ve bu erdem, ayrım yapmaksızın tüm canlılar için geçerlidir. Yardımseverlik, </a:t>
            </a:r>
            <a:r>
              <a:rPr lang="tr-TR" dirty="0" err="1"/>
              <a:t>Konfüçyanizm’de</a:t>
            </a:r>
            <a:r>
              <a:rPr lang="tr-TR" dirty="0"/>
              <a:t> de temel ahlaki faziletler arasında yer alır.</a:t>
            </a:r>
          </a:p>
        </p:txBody>
      </p:sp>
    </p:spTree>
    <p:extLst>
      <p:ext uri="{BB962C8B-B14F-4D97-AF65-F5344CB8AC3E}">
        <p14:creationId xmlns:p14="http://schemas.microsoft.com/office/powerpoint/2010/main" val="472786434"/>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755751"/>
          </a:xfrm>
        </p:spPr>
        <p:txBody>
          <a:bodyPr/>
          <a:lstStyle/>
          <a:p>
            <a:pPr algn="ctr"/>
            <a:r>
              <a:rPr lang="tr-TR" b="1" dirty="0" smtClean="0">
                <a:solidFill>
                  <a:srgbClr val="C00000"/>
                </a:solidFill>
              </a:rPr>
              <a:t>Büyüklere Saygı</a:t>
            </a:r>
            <a:endParaRPr lang="tr-TR" dirty="0">
              <a:solidFill>
                <a:srgbClr val="C00000"/>
              </a:solidFill>
            </a:endParaRPr>
          </a:p>
        </p:txBody>
      </p:sp>
      <p:graphicFrame>
        <p:nvGraphicFramePr>
          <p:cNvPr id="4" name="İçerik Yer Tutucusu 3"/>
          <p:cNvGraphicFramePr>
            <a:graphicFrameLocks noGrp="1"/>
          </p:cNvGraphicFramePr>
          <p:nvPr>
            <p:ph idx="1"/>
            <p:extLst/>
          </p:nvPr>
        </p:nvGraphicFramePr>
        <p:xfrm>
          <a:off x="838200" y="1120774"/>
          <a:ext cx="10515600" cy="4306631"/>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xmlns="" val="3099212663"/>
                    </a:ext>
                  </a:extLst>
                </a:gridCol>
                <a:gridCol w="3505200">
                  <a:extLst>
                    <a:ext uri="{9D8B030D-6E8A-4147-A177-3AD203B41FA5}">
                      <a16:colId xmlns:a16="http://schemas.microsoft.com/office/drawing/2014/main" xmlns="" val="2438329290"/>
                    </a:ext>
                  </a:extLst>
                </a:gridCol>
                <a:gridCol w="3505200">
                  <a:extLst>
                    <a:ext uri="{9D8B030D-6E8A-4147-A177-3AD203B41FA5}">
                      <a16:colId xmlns:a16="http://schemas.microsoft.com/office/drawing/2014/main" xmlns="" val="3624666633"/>
                    </a:ext>
                  </a:extLst>
                </a:gridCol>
              </a:tblGrid>
              <a:tr h="1460326">
                <a:tc>
                  <a:txBody>
                    <a:bodyPr/>
                    <a:lstStyle/>
                    <a:p>
                      <a:r>
                        <a:rPr lang="tr-TR" sz="4000" dirty="0" smtClean="0">
                          <a:solidFill>
                            <a:srgbClr val="FFFF00"/>
                          </a:solidFill>
                        </a:rPr>
                        <a:t>İslam</a:t>
                      </a:r>
                      <a:endParaRPr lang="tr-TR" sz="4000" dirty="0">
                        <a:solidFill>
                          <a:srgbClr val="FFFF00"/>
                        </a:solidFill>
                      </a:endParaRPr>
                    </a:p>
                  </a:txBody>
                  <a:tcPr/>
                </a:tc>
                <a:tc>
                  <a:txBody>
                    <a:bodyPr/>
                    <a:lstStyle/>
                    <a:p>
                      <a:r>
                        <a:rPr lang="tr-TR" sz="4000" dirty="0" smtClean="0">
                          <a:solidFill>
                            <a:srgbClr val="FFFF00"/>
                          </a:solidFill>
                        </a:rPr>
                        <a:t>Yahudilik</a:t>
                      </a:r>
                      <a:endParaRPr lang="tr-TR" sz="4000" dirty="0">
                        <a:solidFill>
                          <a:srgbClr val="FFFF00"/>
                        </a:solidFill>
                      </a:endParaRPr>
                    </a:p>
                  </a:txBody>
                  <a:tcPr/>
                </a:tc>
                <a:tc>
                  <a:txBody>
                    <a:bodyPr/>
                    <a:lstStyle/>
                    <a:p>
                      <a:r>
                        <a:rPr lang="tr-TR" sz="4000" dirty="0" smtClean="0">
                          <a:solidFill>
                            <a:srgbClr val="FFFF00"/>
                          </a:solidFill>
                        </a:rPr>
                        <a:t>Hıristiyanlık</a:t>
                      </a:r>
                      <a:endParaRPr lang="tr-TR" sz="4000" dirty="0">
                        <a:solidFill>
                          <a:srgbClr val="FFFF00"/>
                        </a:solidFill>
                      </a:endParaRPr>
                    </a:p>
                  </a:txBody>
                  <a:tcPr/>
                </a:tc>
                <a:extLst>
                  <a:ext uri="{0D108BD9-81ED-4DB2-BD59-A6C34878D82A}">
                    <a16:rowId xmlns:a16="http://schemas.microsoft.com/office/drawing/2014/main" xmlns="" val="1054557056"/>
                  </a:ext>
                </a:extLst>
              </a:tr>
              <a:tr h="2846305">
                <a:tc>
                  <a:txBody>
                    <a:bodyPr/>
                    <a:lstStyle/>
                    <a:p>
                      <a:r>
                        <a:rPr lang="tr-TR" sz="2000" dirty="0" smtClean="0">
                          <a:solidFill>
                            <a:srgbClr val="002060"/>
                          </a:solidFill>
                        </a:rPr>
                        <a:t>“Rabbin ana-babaya iyi davranmanızı kesin olarak emretti. Eğer onlardan biri, ya da her ikisi senin yanında ihtiyarlık çağına ulaşırsa, sakın onlara “öf!” bile deme; onları azarlama; onlara tatlı ve güzel söz söyle.” </a:t>
                      </a:r>
                      <a:endParaRPr lang="tr-TR" sz="2000" dirty="0">
                        <a:solidFill>
                          <a:srgbClr val="002060"/>
                        </a:solidFill>
                      </a:endParaRPr>
                    </a:p>
                  </a:txBody>
                  <a:tcPr/>
                </a:tc>
                <a:tc>
                  <a:txBody>
                    <a:bodyPr/>
                    <a:lstStyle/>
                    <a:p>
                      <a:r>
                        <a:rPr lang="tr-TR" sz="2000" dirty="0" smtClean="0">
                          <a:solidFill>
                            <a:srgbClr val="002060"/>
                          </a:solidFill>
                        </a:rPr>
                        <a:t>“Ak saçlı insanların önünde ayağa kalkacak, yaşlılara saygı göstereceksin.”</a:t>
                      </a:r>
                      <a:endParaRPr lang="tr-TR" sz="2000" dirty="0">
                        <a:solidFill>
                          <a:srgbClr val="002060"/>
                        </a:solidFill>
                      </a:endParaRPr>
                    </a:p>
                  </a:txBody>
                  <a:tcPr/>
                </a:tc>
                <a:tc>
                  <a:txBody>
                    <a:bodyPr/>
                    <a:lstStyle/>
                    <a:p>
                      <a:r>
                        <a:rPr lang="tr-TR" sz="2000" dirty="0" smtClean="0">
                          <a:solidFill>
                            <a:srgbClr val="002060"/>
                          </a:solidFill>
                        </a:rPr>
                        <a:t>“İyilik bulmak, yeryüzünde uzun yaşamak için annene ana-babana saygı göstereceksin.”</a:t>
                      </a:r>
                      <a:endParaRPr lang="tr-TR" sz="2000" dirty="0">
                        <a:solidFill>
                          <a:srgbClr val="002060"/>
                        </a:solidFill>
                      </a:endParaRPr>
                    </a:p>
                  </a:txBody>
                  <a:tcPr/>
                </a:tc>
                <a:extLst>
                  <a:ext uri="{0D108BD9-81ED-4DB2-BD59-A6C34878D82A}">
                    <a16:rowId xmlns:a16="http://schemas.microsoft.com/office/drawing/2014/main" xmlns="" val="2869809608"/>
                  </a:ext>
                </a:extLst>
              </a:tr>
            </a:tbl>
          </a:graphicData>
        </a:graphic>
      </p:graphicFrame>
    </p:spTree>
    <p:extLst>
      <p:ext uri="{BB962C8B-B14F-4D97-AF65-F5344CB8AC3E}">
        <p14:creationId xmlns:p14="http://schemas.microsoft.com/office/powerpoint/2010/main" val="715238219"/>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932733"/>
          </a:xfrm>
        </p:spPr>
        <p:txBody>
          <a:bodyPr/>
          <a:lstStyle/>
          <a:p>
            <a:pPr algn="ctr"/>
            <a:r>
              <a:rPr lang="tr-TR" b="1" dirty="0" smtClean="0">
                <a:solidFill>
                  <a:srgbClr val="C00000"/>
                </a:solidFill>
              </a:rPr>
              <a:t>Başkalarına Zarar Vermemek</a:t>
            </a:r>
            <a:endParaRPr lang="tr-TR" dirty="0">
              <a:solidFill>
                <a:srgbClr val="C00000"/>
              </a:solidFill>
            </a:endParaRPr>
          </a:p>
        </p:txBody>
      </p:sp>
      <p:graphicFrame>
        <p:nvGraphicFramePr>
          <p:cNvPr id="5" name="İçerik Yer Tutucusu 4"/>
          <p:cNvGraphicFramePr>
            <a:graphicFrameLocks noGrp="1"/>
          </p:cNvGraphicFramePr>
          <p:nvPr>
            <p:ph idx="1"/>
            <p:extLst/>
          </p:nvPr>
        </p:nvGraphicFramePr>
        <p:xfrm>
          <a:off x="838200" y="1435510"/>
          <a:ext cx="10515600" cy="4031046"/>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xmlns="" val="2852539368"/>
                    </a:ext>
                  </a:extLst>
                </a:gridCol>
                <a:gridCol w="3505200">
                  <a:extLst>
                    <a:ext uri="{9D8B030D-6E8A-4147-A177-3AD203B41FA5}">
                      <a16:colId xmlns:a16="http://schemas.microsoft.com/office/drawing/2014/main" xmlns="" val="3375266182"/>
                    </a:ext>
                  </a:extLst>
                </a:gridCol>
                <a:gridCol w="3505200">
                  <a:extLst>
                    <a:ext uri="{9D8B030D-6E8A-4147-A177-3AD203B41FA5}">
                      <a16:colId xmlns:a16="http://schemas.microsoft.com/office/drawing/2014/main" xmlns="" val="1902363946"/>
                    </a:ext>
                  </a:extLst>
                </a:gridCol>
              </a:tblGrid>
              <a:tr h="1573680">
                <a:tc>
                  <a:txBody>
                    <a:bodyPr/>
                    <a:lstStyle/>
                    <a:p>
                      <a:r>
                        <a:rPr lang="tr-TR" sz="4400" dirty="0" smtClean="0">
                          <a:solidFill>
                            <a:srgbClr val="FFFF00"/>
                          </a:solidFill>
                        </a:rPr>
                        <a:t>İslam</a:t>
                      </a:r>
                      <a:endParaRPr lang="tr-TR" sz="4400" dirty="0">
                        <a:solidFill>
                          <a:srgbClr val="FFFF00"/>
                        </a:solidFill>
                      </a:endParaRPr>
                    </a:p>
                  </a:txBody>
                  <a:tcPr/>
                </a:tc>
                <a:tc>
                  <a:txBody>
                    <a:bodyPr/>
                    <a:lstStyle/>
                    <a:p>
                      <a:r>
                        <a:rPr lang="tr-TR" sz="4400" dirty="0" smtClean="0">
                          <a:solidFill>
                            <a:srgbClr val="FFFF00"/>
                          </a:solidFill>
                        </a:rPr>
                        <a:t>Yahudilik</a:t>
                      </a:r>
                      <a:endParaRPr lang="tr-TR" sz="4400" dirty="0">
                        <a:solidFill>
                          <a:srgbClr val="FFFF00"/>
                        </a:solidFill>
                      </a:endParaRPr>
                    </a:p>
                  </a:txBody>
                  <a:tcPr/>
                </a:tc>
                <a:tc>
                  <a:txBody>
                    <a:bodyPr/>
                    <a:lstStyle/>
                    <a:p>
                      <a:r>
                        <a:rPr lang="tr-TR" sz="4400" dirty="0" smtClean="0">
                          <a:solidFill>
                            <a:srgbClr val="FFFF00"/>
                          </a:solidFill>
                        </a:rPr>
                        <a:t>Hıristiyanlık</a:t>
                      </a:r>
                      <a:endParaRPr lang="tr-TR" sz="4400" dirty="0">
                        <a:solidFill>
                          <a:srgbClr val="FFFF00"/>
                        </a:solidFill>
                      </a:endParaRPr>
                    </a:p>
                  </a:txBody>
                  <a:tcPr/>
                </a:tc>
                <a:extLst>
                  <a:ext uri="{0D108BD9-81ED-4DB2-BD59-A6C34878D82A}">
                    <a16:rowId xmlns:a16="http://schemas.microsoft.com/office/drawing/2014/main" xmlns="" val="3585209694"/>
                  </a:ext>
                </a:extLst>
              </a:tr>
              <a:tr h="2457366">
                <a:tc>
                  <a:txBody>
                    <a:bodyPr/>
                    <a:lstStyle/>
                    <a:p>
                      <a:r>
                        <a:rPr lang="tr-TR" sz="2400" dirty="0" smtClean="0">
                          <a:solidFill>
                            <a:srgbClr val="002060"/>
                          </a:solidFill>
                        </a:rPr>
                        <a:t>“Müslüman, Müslümanların elinden ve dilinden emin olduğu kişidir.” </a:t>
                      </a:r>
                      <a:endParaRPr lang="tr-TR" sz="2400" dirty="0">
                        <a:solidFill>
                          <a:srgbClr val="002060"/>
                        </a:solidFill>
                      </a:endParaRPr>
                    </a:p>
                  </a:txBody>
                  <a:tcPr/>
                </a:tc>
                <a:tc>
                  <a:txBody>
                    <a:bodyPr/>
                    <a:lstStyle/>
                    <a:p>
                      <a:r>
                        <a:rPr lang="tr-TR" sz="2400" dirty="0" smtClean="0">
                          <a:solidFill>
                            <a:srgbClr val="002060"/>
                          </a:solidFill>
                        </a:rPr>
                        <a:t>“Sana kötü gelen şeyleri arkadaşlarına yapma. Bu Tevrat’ın özüdür.”</a:t>
                      </a:r>
                      <a:endParaRPr lang="tr-TR" sz="2400" dirty="0">
                        <a:solidFill>
                          <a:srgbClr val="002060"/>
                        </a:solidFill>
                      </a:endParaRPr>
                    </a:p>
                  </a:txBody>
                  <a:tcPr/>
                </a:tc>
                <a:tc>
                  <a:txBody>
                    <a:bodyPr/>
                    <a:lstStyle/>
                    <a:p>
                      <a:r>
                        <a:rPr lang="tr-TR" sz="2400" dirty="0" smtClean="0">
                          <a:solidFill>
                            <a:srgbClr val="002060"/>
                          </a:solidFill>
                        </a:rPr>
                        <a:t>“İnsanların sana nasıl davranmasını istiyorsan sen de onlara öyle davran.” </a:t>
                      </a:r>
                      <a:endParaRPr lang="tr-TR" sz="2400" dirty="0">
                        <a:solidFill>
                          <a:srgbClr val="002060"/>
                        </a:solidFill>
                      </a:endParaRPr>
                    </a:p>
                  </a:txBody>
                  <a:tcPr/>
                </a:tc>
                <a:extLst>
                  <a:ext uri="{0D108BD9-81ED-4DB2-BD59-A6C34878D82A}">
                    <a16:rowId xmlns:a16="http://schemas.microsoft.com/office/drawing/2014/main" xmlns="" val="1903819084"/>
                  </a:ext>
                </a:extLst>
              </a:tr>
            </a:tbl>
          </a:graphicData>
        </a:graphic>
      </p:graphicFrame>
    </p:spTree>
    <p:extLst>
      <p:ext uri="{BB962C8B-B14F-4D97-AF65-F5344CB8AC3E}">
        <p14:creationId xmlns:p14="http://schemas.microsoft.com/office/powerpoint/2010/main" val="722333694"/>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755751"/>
          </a:xfrm>
        </p:spPr>
        <p:txBody>
          <a:bodyPr/>
          <a:lstStyle/>
          <a:p>
            <a:pPr algn="ctr"/>
            <a:r>
              <a:rPr lang="tr-TR" b="1" dirty="0" smtClean="0">
                <a:solidFill>
                  <a:srgbClr val="C00000"/>
                </a:solidFill>
              </a:rPr>
              <a:t>Yalancı Şahitlik Yapmamak</a:t>
            </a:r>
            <a:endParaRPr lang="tr-TR" b="1" dirty="0">
              <a:solidFill>
                <a:srgbClr val="C00000"/>
              </a:solidFill>
            </a:endParaRPr>
          </a:p>
        </p:txBody>
      </p:sp>
      <p:graphicFrame>
        <p:nvGraphicFramePr>
          <p:cNvPr id="4" name="İçerik Yer Tutucusu 3"/>
          <p:cNvGraphicFramePr>
            <a:graphicFrameLocks noGrp="1"/>
          </p:cNvGraphicFramePr>
          <p:nvPr>
            <p:ph idx="1"/>
            <p:extLst/>
          </p:nvPr>
        </p:nvGraphicFramePr>
        <p:xfrm>
          <a:off x="838200" y="1308098"/>
          <a:ext cx="10515600" cy="4015866"/>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xmlns="" val="2956259446"/>
                    </a:ext>
                  </a:extLst>
                </a:gridCol>
                <a:gridCol w="3505200">
                  <a:extLst>
                    <a:ext uri="{9D8B030D-6E8A-4147-A177-3AD203B41FA5}">
                      <a16:colId xmlns:a16="http://schemas.microsoft.com/office/drawing/2014/main" xmlns="" val="1086546852"/>
                    </a:ext>
                  </a:extLst>
                </a:gridCol>
                <a:gridCol w="3505200">
                  <a:extLst>
                    <a:ext uri="{9D8B030D-6E8A-4147-A177-3AD203B41FA5}">
                      <a16:colId xmlns:a16="http://schemas.microsoft.com/office/drawing/2014/main" xmlns="" val="3930562555"/>
                    </a:ext>
                  </a:extLst>
                </a:gridCol>
              </a:tblGrid>
              <a:tr h="1572754">
                <a:tc>
                  <a:txBody>
                    <a:bodyPr/>
                    <a:lstStyle/>
                    <a:p>
                      <a:r>
                        <a:rPr lang="tr-TR" sz="4800" dirty="0" smtClean="0">
                          <a:solidFill>
                            <a:srgbClr val="FFFF00"/>
                          </a:solidFill>
                        </a:rPr>
                        <a:t>İslam</a:t>
                      </a:r>
                      <a:endParaRPr lang="tr-TR" sz="4800" dirty="0">
                        <a:solidFill>
                          <a:srgbClr val="FFFF00"/>
                        </a:solidFill>
                      </a:endParaRPr>
                    </a:p>
                  </a:txBody>
                  <a:tcPr/>
                </a:tc>
                <a:tc>
                  <a:txBody>
                    <a:bodyPr/>
                    <a:lstStyle/>
                    <a:p>
                      <a:r>
                        <a:rPr lang="tr-TR" sz="4800" dirty="0" smtClean="0">
                          <a:solidFill>
                            <a:srgbClr val="FFFF00"/>
                          </a:solidFill>
                        </a:rPr>
                        <a:t>Yahudilik</a:t>
                      </a:r>
                      <a:endParaRPr lang="tr-TR" sz="4800" dirty="0">
                        <a:solidFill>
                          <a:srgbClr val="FFFF00"/>
                        </a:solidFill>
                      </a:endParaRPr>
                    </a:p>
                  </a:txBody>
                  <a:tcPr/>
                </a:tc>
                <a:tc>
                  <a:txBody>
                    <a:bodyPr/>
                    <a:lstStyle/>
                    <a:p>
                      <a:r>
                        <a:rPr lang="tr-TR" sz="4800" dirty="0" smtClean="0">
                          <a:solidFill>
                            <a:srgbClr val="FFFF00"/>
                          </a:solidFill>
                        </a:rPr>
                        <a:t>Hıristiyanlık</a:t>
                      </a:r>
                      <a:endParaRPr lang="tr-TR" sz="4800" dirty="0">
                        <a:solidFill>
                          <a:srgbClr val="FFFF00"/>
                        </a:solidFill>
                      </a:endParaRPr>
                    </a:p>
                  </a:txBody>
                  <a:tcPr/>
                </a:tc>
                <a:extLst>
                  <a:ext uri="{0D108BD9-81ED-4DB2-BD59-A6C34878D82A}">
                    <a16:rowId xmlns:a16="http://schemas.microsoft.com/office/drawing/2014/main" xmlns="" val="3483373734"/>
                  </a:ext>
                </a:extLst>
              </a:tr>
              <a:tr h="2443112">
                <a:tc>
                  <a:txBody>
                    <a:bodyPr/>
                    <a:lstStyle/>
                    <a:p>
                      <a:r>
                        <a:rPr lang="tr-TR" sz="3200" dirty="0" smtClean="0"/>
                        <a:t>“…Yalan sözden sakının.”</a:t>
                      </a:r>
                      <a:endParaRPr lang="tr-TR" sz="3200" dirty="0"/>
                    </a:p>
                  </a:txBody>
                  <a:tcPr/>
                </a:tc>
                <a:tc>
                  <a:txBody>
                    <a:bodyPr/>
                    <a:lstStyle/>
                    <a:p>
                      <a:r>
                        <a:rPr lang="tr-TR" sz="3200" dirty="0" smtClean="0"/>
                        <a:t>“komşuna karşı yalan yere şahitlik etmeyeceksin.” </a:t>
                      </a:r>
                      <a:endParaRPr lang="tr-TR" sz="3200" dirty="0"/>
                    </a:p>
                  </a:txBody>
                  <a:tcPr/>
                </a:tc>
                <a:tc>
                  <a:txBody>
                    <a:bodyPr/>
                    <a:lstStyle/>
                    <a:p>
                      <a:r>
                        <a:rPr lang="tr-TR" sz="3200" dirty="0" smtClean="0"/>
                        <a:t>“Yalan yere tanıklık etmeyeceksin.” </a:t>
                      </a:r>
                      <a:endParaRPr lang="tr-TR" sz="3200" dirty="0"/>
                    </a:p>
                  </a:txBody>
                  <a:tcPr/>
                </a:tc>
                <a:extLst>
                  <a:ext uri="{0D108BD9-81ED-4DB2-BD59-A6C34878D82A}">
                    <a16:rowId xmlns:a16="http://schemas.microsoft.com/office/drawing/2014/main" xmlns="" val="556580849"/>
                  </a:ext>
                </a:extLst>
              </a:tr>
            </a:tbl>
          </a:graphicData>
        </a:graphic>
      </p:graphicFrame>
    </p:spTree>
    <p:extLst>
      <p:ext uri="{BB962C8B-B14F-4D97-AF65-F5344CB8AC3E}">
        <p14:creationId xmlns:p14="http://schemas.microsoft.com/office/powerpoint/2010/main" val="1739791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3468009626"/>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04914"/>
          </a:xfrm>
        </p:spPr>
        <p:txBody>
          <a:bodyPr/>
          <a:lstStyle/>
          <a:p>
            <a:r>
              <a:rPr lang="tr-TR" b="1" dirty="0" smtClean="0">
                <a:solidFill>
                  <a:srgbClr val="C00000"/>
                </a:solidFill>
              </a:rPr>
              <a:t>Dinlerde Ahlak İlkeleri</a:t>
            </a:r>
            <a:endParaRPr lang="tr-TR" dirty="0"/>
          </a:p>
        </p:txBody>
      </p:sp>
      <p:sp>
        <p:nvSpPr>
          <p:cNvPr id="3" name="İçerik Yer Tutucusu 2"/>
          <p:cNvSpPr>
            <a:spLocks noGrp="1"/>
          </p:cNvSpPr>
          <p:nvPr>
            <p:ph idx="1"/>
          </p:nvPr>
        </p:nvSpPr>
        <p:spPr>
          <a:xfrm>
            <a:off x="838200" y="1248698"/>
            <a:ext cx="10515600" cy="4928266"/>
          </a:xfrm>
        </p:spPr>
        <p:txBody>
          <a:bodyPr>
            <a:normAutofit/>
          </a:bodyPr>
          <a:lstStyle/>
          <a:p>
            <a:pPr>
              <a:lnSpc>
                <a:spcPct val="130000"/>
              </a:lnSpc>
            </a:pPr>
            <a:r>
              <a:rPr lang="tr-TR" dirty="0"/>
              <a:t>Başkalarına saygı gösterme, zarar vermeme ve yalancı şahitlikte bulunmama, bütün dinlerde temel ahlaki erdemler olarak zikredilmiştir. İnsanların canına, malına, namusuna ve kişiliğine yönelik her türlü saldırı men edilmiş ve çirkin görülmüştür. Her insanın temel hakkı olan yaşama hakkına kastetmek dinlerde yasaklanmış ve büyük günahlardan sayılmıştır. İslam’da haksız yere bir cana kıyanın bütün insanları öldürmüş gibi olacağı, bir hayat kurtaranın da bütün insanların hayatını kurtarmış sayılacağı belirtilir. </a:t>
            </a:r>
          </a:p>
        </p:txBody>
      </p:sp>
    </p:spTree>
    <p:extLst>
      <p:ext uri="{BB962C8B-B14F-4D97-AF65-F5344CB8AC3E}">
        <p14:creationId xmlns:p14="http://schemas.microsoft.com/office/powerpoint/2010/main" val="448705273"/>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14746"/>
          </a:xfrm>
        </p:spPr>
        <p:txBody>
          <a:bodyPr/>
          <a:lstStyle/>
          <a:p>
            <a:r>
              <a:rPr lang="tr-TR" b="1" dirty="0">
                <a:solidFill>
                  <a:srgbClr val="C00000"/>
                </a:solidFill>
              </a:rPr>
              <a:t>Dinlerde Ahlak İlkeleri</a:t>
            </a:r>
          </a:p>
        </p:txBody>
      </p:sp>
      <p:sp>
        <p:nvSpPr>
          <p:cNvPr id="3" name="İçerik Yer Tutucusu 2"/>
          <p:cNvSpPr>
            <a:spLocks noGrp="1"/>
          </p:cNvSpPr>
          <p:nvPr>
            <p:ph idx="1"/>
          </p:nvPr>
        </p:nvSpPr>
        <p:spPr>
          <a:xfrm>
            <a:off x="838200" y="1179872"/>
            <a:ext cx="10515600" cy="4997091"/>
          </a:xfrm>
        </p:spPr>
        <p:txBody>
          <a:bodyPr>
            <a:normAutofit lnSpcReduction="10000"/>
          </a:bodyPr>
          <a:lstStyle/>
          <a:p>
            <a:pPr>
              <a:lnSpc>
                <a:spcPct val="130000"/>
              </a:lnSpc>
              <a:spcBef>
                <a:spcPts val="600"/>
              </a:spcBef>
            </a:pPr>
            <a:r>
              <a:rPr lang="tr-TR" dirty="0"/>
              <a:t>Dinlerde öldürmemek, kurtuluşa ve ebedi mutluluğa ulaşmanın temel şartlarından biridir. Hint dinlerinde “</a:t>
            </a:r>
            <a:r>
              <a:rPr lang="tr-TR" dirty="0" err="1"/>
              <a:t>ahimsa</a:t>
            </a:r>
            <a:r>
              <a:rPr lang="tr-TR" dirty="0"/>
              <a:t>” prensibi, hiçbir canlıya zarar vermeme ilkesine dayanır. İnsanın içine düştüğü </a:t>
            </a:r>
            <a:r>
              <a:rPr lang="tr-TR" dirty="0" err="1"/>
              <a:t>ızdıraptan</a:t>
            </a:r>
            <a:r>
              <a:rPr lang="tr-TR" dirty="0"/>
              <a:t> kurtulmasının yollarından biri, bu ilkeye uygun hayat yaşamaktır. Adaletsizliklere ve insanların mağdur olmasına neden olan yalan ve yalancı şahitlik dinlerde yasaklanmış çirkin davranımlardan birdir. Bu, ilahi dinlerin hepsinde büyük günahlardan sayılmıştır. Hint dinlerine göre de doğum-ölüm döngüsünden kurtulmanın yollarından biri, daima doğru konuşup doğru hareket etmeye bağlıdır. </a:t>
            </a:r>
            <a:endParaRPr lang="tr-TR" dirty="0" smtClean="0"/>
          </a:p>
        </p:txBody>
      </p:sp>
    </p:spTree>
    <p:extLst>
      <p:ext uri="{BB962C8B-B14F-4D97-AF65-F5344CB8AC3E}">
        <p14:creationId xmlns:p14="http://schemas.microsoft.com/office/powerpoint/2010/main" val="1582812606"/>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07811"/>
            <a:ext cx="10515600" cy="922899"/>
          </a:xfrm>
        </p:spPr>
        <p:txBody>
          <a:bodyPr/>
          <a:lstStyle/>
          <a:p>
            <a:r>
              <a:rPr lang="tr-TR" b="1" dirty="0">
                <a:solidFill>
                  <a:srgbClr val="C00000"/>
                </a:solidFill>
              </a:rPr>
              <a:t>Dinlerde Ahlak İlkeleri</a:t>
            </a:r>
            <a:endParaRPr lang="tr-TR" dirty="0"/>
          </a:p>
        </p:txBody>
      </p:sp>
      <p:sp>
        <p:nvSpPr>
          <p:cNvPr id="3" name="İçerik Yer Tutucusu 2"/>
          <p:cNvSpPr>
            <a:spLocks noGrp="1"/>
          </p:cNvSpPr>
          <p:nvPr>
            <p:ph idx="1"/>
          </p:nvPr>
        </p:nvSpPr>
        <p:spPr>
          <a:xfrm>
            <a:off x="838200" y="1130710"/>
            <a:ext cx="10515600" cy="5046254"/>
          </a:xfrm>
        </p:spPr>
        <p:txBody>
          <a:bodyPr>
            <a:normAutofit lnSpcReduction="10000"/>
          </a:bodyPr>
          <a:lstStyle/>
          <a:p>
            <a:pPr>
              <a:lnSpc>
                <a:spcPct val="130000"/>
              </a:lnSpc>
              <a:spcBef>
                <a:spcPts val="600"/>
              </a:spcBef>
            </a:pPr>
            <a:r>
              <a:rPr lang="tr-TR" dirty="0"/>
              <a:t>İlahi ve beşeri bütün dinlerde hoş görülmeyen ve yasaklanan kötü davranışlardan biri de hırsızlıktır. Hile, dolandırıcılık, rüşvet ve yalancı şahitlik gibi yollarla başkasının malını haksız yere elinden almak, büyük günahlardan sayılmış ve kişinin kurtuluşa ulaşmasına engel olan temel nedenler arasında gösterilmiştir. Zina da insan neslinin devamını tehdit ettiğinden tarih boyunca toplumlar ve dinler tarafından kötü bir davranış olarak görülmüştür. Zina ilahi dinlerde büyük günahlar arasında sayılmıştır. Budizm’de çalmamak ve zina yapmamak uyulması gereken beş ahlaki ilke arasında zikredilmiştir.</a:t>
            </a:r>
            <a:endParaRPr lang="tr-TR" b="1" dirty="0">
              <a:solidFill>
                <a:srgbClr val="00B050"/>
              </a:solidFill>
            </a:endParaRPr>
          </a:p>
        </p:txBody>
      </p:sp>
    </p:spTree>
    <p:extLst>
      <p:ext uri="{BB962C8B-B14F-4D97-AF65-F5344CB8AC3E}">
        <p14:creationId xmlns:p14="http://schemas.microsoft.com/office/powerpoint/2010/main" val="1095796464"/>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a:xfrm>
            <a:off x="838200" y="365126"/>
            <a:ext cx="10515600" cy="785248"/>
          </a:xfrm>
        </p:spPr>
        <p:txBody>
          <a:bodyPr/>
          <a:lstStyle/>
          <a:p>
            <a:r>
              <a:rPr lang="tr-TR" b="1" dirty="0" smtClean="0">
                <a:solidFill>
                  <a:srgbClr val="C00000"/>
                </a:solidFill>
              </a:rPr>
              <a:t>Dini Çoğulculuk</a:t>
            </a:r>
            <a:endParaRPr lang="tr-TR" b="1" dirty="0">
              <a:solidFill>
                <a:srgbClr val="C00000"/>
              </a:solidFill>
            </a:endParaRPr>
          </a:p>
        </p:txBody>
      </p:sp>
      <p:sp>
        <p:nvSpPr>
          <p:cNvPr id="4" name="İçerik Yer Tutucusu 3"/>
          <p:cNvSpPr>
            <a:spLocks noGrp="1"/>
          </p:cNvSpPr>
          <p:nvPr>
            <p:ph idx="1"/>
          </p:nvPr>
        </p:nvSpPr>
        <p:spPr>
          <a:xfrm>
            <a:off x="838200" y="1288026"/>
            <a:ext cx="10515600" cy="4888937"/>
          </a:xfrm>
        </p:spPr>
        <p:txBody>
          <a:bodyPr>
            <a:normAutofit/>
          </a:bodyPr>
          <a:lstStyle/>
          <a:p>
            <a:pPr>
              <a:lnSpc>
                <a:spcPct val="130000"/>
              </a:lnSpc>
              <a:spcBef>
                <a:spcPts val="600"/>
              </a:spcBef>
            </a:pPr>
            <a:r>
              <a:rPr lang="tr-TR" dirty="0"/>
              <a:t>Farklı dinlere mensup bireylerin birbirlerinin hak ve hukuklarına, yaşantı ve inanç biçimine saygı göstererek bir arada barış içinde yaşamalarına “</a:t>
            </a:r>
            <a:r>
              <a:rPr lang="tr-TR" b="1" dirty="0">
                <a:solidFill>
                  <a:srgbClr val="00B050"/>
                </a:solidFill>
              </a:rPr>
              <a:t>dini çoğulculuk</a:t>
            </a:r>
            <a:r>
              <a:rPr lang="tr-TR" dirty="0"/>
              <a:t>” </a:t>
            </a:r>
            <a:r>
              <a:rPr lang="tr-TR" dirty="0" smtClean="0"/>
              <a:t>denir.</a:t>
            </a:r>
          </a:p>
          <a:p>
            <a:pPr>
              <a:lnSpc>
                <a:spcPct val="130000"/>
              </a:lnSpc>
              <a:spcBef>
                <a:spcPts val="600"/>
              </a:spcBef>
            </a:pPr>
            <a:r>
              <a:rPr lang="tr-TR" dirty="0" smtClean="0"/>
              <a:t>Plüralizm </a:t>
            </a:r>
            <a:r>
              <a:rPr lang="tr-TR" dirty="0"/>
              <a:t>de denilen dini çoğulculuk, felsefi anlamda bütün dinlerin insanları kurtuluşa ulaştırmada eş </a:t>
            </a:r>
            <a:r>
              <a:rPr lang="tr-TR" dirty="0" smtClean="0"/>
              <a:t>değer öneme </a:t>
            </a:r>
            <a:r>
              <a:rPr lang="tr-TR" dirty="0"/>
              <a:t>sahip olduğu fikrine de dayanır. Bu görüşte olan Arnold </a:t>
            </a:r>
            <a:r>
              <a:rPr lang="tr-TR" dirty="0" err="1"/>
              <a:t>Toynbee</a:t>
            </a:r>
            <a:r>
              <a:rPr lang="tr-TR" dirty="0"/>
              <a:t>, </a:t>
            </a:r>
            <a:r>
              <a:rPr lang="tr-TR" dirty="0" err="1"/>
              <a:t>Joh</a:t>
            </a:r>
            <a:r>
              <a:rPr lang="tr-TR" dirty="0"/>
              <a:t> </a:t>
            </a:r>
            <a:r>
              <a:rPr lang="tr-TR" dirty="0" err="1"/>
              <a:t>Hick</a:t>
            </a:r>
            <a:r>
              <a:rPr lang="tr-TR" dirty="0"/>
              <a:t> gibi kimseler bütün dinleri, Tanrı’ya götüren eşit yollar olarak betimler.</a:t>
            </a:r>
            <a:endParaRPr lang="tr-TR" b="1" dirty="0">
              <a:solidFill>
                <a:srgbClr val="00B050"/>
              </a:solidFill>
            </a:endParaRPr>
          </a:p>
        </p:txBody>
      </p:sp>
    </p:spTree>
    <p:extLst>
      <p:ext uri="{BB962C8B-B14F-4D97-AF65-F5344CB8AC3E}">
        <p14:creationId xmlns:p14="http://schemas.microsoft.com/office/powerpoint/2010/main" val="1892378688"/>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a:xfrm>
            <a:off x="838200" y="365125"/>
            <a:ext cx="10515600" cy="647599"/>
          </a:xfrm>
        </p:spPr>
        <p:txBody>
          <a:bodyPr>
            <a:normAutofit fontScale="90000"/>
          </a:bodyPr>
          <a:lstStyle/>
          <a:p>
            <a:r>
              <a:rPr lang="tr-TR" b="1" dirty="0" smtClean="0">
                <a:solidFill>
                  <a:srgbClr val="C00000"/>
                </a:solidFill>
              </a:rPr>
              <a:t>Türkiye’de Dini Gruplar</a:t>
            </a:r>
            <a:endParaRPr lang="tr-TR" b="1" dirty="0">
              <a:solidFill>
                <a:srgbClr val="C00000"/>
              </a:solidFill>
            </a:endParaRPr>
          </a:p>
        </p:txBody>
      </p:sp>
      <p:sp>
        <p:nvSpPr>
          <p:cNvPr id="4" name="İçerik Yer Tutucusu 3"/>
          <p:cNvSpPr>
            <a:spLocks noGrp="1"/>
          </p:cNvSpPr>
          <p:nvPr>
            <p:ph idx="1"/>
          </p:nvPr>
        </p:nvSpPr>
        <p:spPr>
          <a:xfrm>
            <a:off x="838200" y="1012724"/>
            <a:ext cx="10515600" cy="5164240"/>
          </a:xfrm>
        </p:spPr>
        <p:txBody>
          <a:bodyPr>
            <a:normAutofit/>
          </a:bodyPr>
          <a:lstStyle/>
          <a:p>
            <a:pPr>
              <a:lnSpc>
                <a:spcPct val="130000"/>
              </a:lnSpc>
              <a:spcBef>
                <a:spcPts val="600"/>
              </a:spcBef>
            </a:pPr>
            <a:r>
              <a:rPr lang="tr-TR" dirty="0"/>
              <a:t>Türkiye asırlardır pek çok din, medeniyet ve kültüre ev sahipliği yapmış zengin bir ülkedir. Geçmişten </a:t>
            </a:r>
            <a:r>
              <a:rPr lang="tr-TR" dirty="0" smtClean="0"/>
              <a:t>günümüze ülkemizde </a:t>
            </a:r>
            <a:r>
              <a:rPr lang="tr-TR" dirty="0"/>
              <a:t>varlık gösteren her bir dini-kültürel grup, </a:t>
            </a:r>
            <a:r>
              <a:rPr lang="tr-TR" dirty="0" smtClean="0"/>
              <a:t>bu topraklarda daima </a:t>
            </a:r>
            <a:r>
              <a:rPr lang="tr-TR" dirty="0"/>
              <a:t>huzur ve güven içinde </a:t>
            </a:r>
            <a:r>
              <a:rPr lang="tr-TR" dirty="0" smtClean="0"/>
              <a:t>yaşama imkanı bulmuştur. </a:t>
            </a:r>
            <a:r>
              <a:rPr lang="tr-TR" dirty="0"/>
              <a:t>Tarih, bunun en canlı şahididir. Ülkemizdeki dini gruplardan olan ve günümüzde sayıları yaklaşık </a:t>
            </a:r>
            <a:r>
              <a:rPr lang="tr-TR" dirty="0" smtClean="0"/>
              <a:t>otuz bini </a:t>
            </a:r>
            <a:r>
              <a:rPr lang="tr-TR" dirty="0"/>
              <a:t>bulan Yahudiler, tarihte İspanya ve Rusya’dan gördükleri zulüm sebebiyle Osmanlı’ya sığınmışlar ve bu topraklarda adalet ve hoşgörüyle muamele görmüşlerdir.</a:t>
            </a:r>
          </a:p>
        </p:txBody>
      </p:sp>
    </p:spTree>
    <p:extLst>
      <p:ext uri="{BB962C8B-B14F-4D97-AF65-F5344CB8AC3E}">
        <p14:creationId xmlns:p14="http://schemas.microsoft.com/office/powerpoint/2010/main" val="1752646107"/>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7"/>
            <a:ext cx="10515600" cy="854074"/>
          </a:xfrm>
        </p:spPr>
        <p:txBody>
          <a:bodyPr/>
          <a:lstStyle/>
          <a:p>
            <a:r>
              <a:rPr lang="tr-TR" b="1" dirty="0">
                <a:solidFill>
                  <a:srgbClr val="C00000"/>
                </a:solidFill>
              </a:rPr>
              <a:t>Türkiye’de Dini Gruplar</a:t>
            </a:r>
          </a:p>
        </p:txBody>
      </p:sp>
      <p:sp>
        <p:nvSpPr>
          <p:cNvPr id="3" name="İçerik Yer Tutucusu 2"/>
          <p:cNvSpPr>
            <a:spLocks noGrp="1"/>
          </p:cNvSpPr>
          <p:nvPr>
            <p:ph idx="1"/>
          </p:nvPr>
        </p:nvSpPr>
        <p:spPr>
          <a:xfrm>
            <a:off x="838200" y="1415845"/>
            <a:ext cx="10515600" cy="4761118"/>
          </a:xfrm>
        </p:spPr>
        <p:txBody>
          <a:bodyPr>
            <a:normAutofit/>
          </a:bodyPr>
          <a:lstStyle/>
          <a:p>
            <a:pPr>
              <a:lnSpc>
                <a:spcPct val="130000"/>
              </a:lnSpc>
              <a:spcBef>
                <a:spcPts val="600"/>
              </a:spcBef>
            </a:pPr>
            <a:r>
              <a:rPr lang="tr-TR" dirty="0" err="1"/>
              <a:t>Hıristiyanlık’ın</a:t>
            </a:r>
            <a:r>
              <a:rPr lang="tr-TR" dirty="0"/>
              <a:t> gelişiminde Anadolu toprakları önemli merkezlerden </a:t>
            </a:r>
            <a:r>
              <a:rPr lang="tr-TR" dirty="0" smtClean="0"/>
              <a:t>biri olmuştur</a:t>
            </a:r>
            <a:r>
              <a:rPr lang="tr-TR" dirty="0"/>
              <a:t>. Hıristiyan inanç sisteminin şekillenmesinde kilit rol oynayan </a:t>
            </a:r>
            <a:r>
              <a:rPr lang="tr-TR" dirty="0" err="1"/>
              <a:t>konsillerin</a:t>
            </a:r>
            <a:r>
              <a:rPr lang="tr-TR" dirty="0"/>
              <a:t> </a:t>
            </a:r>
            <a:r>
              <a:rPr lang="tr-TR" dirty="0" smtClean="0"/>
              <a:t>en önemlileri </a:t>
            </a:r>
            <a:r>
              <a:rPr lang="tr-TR" dirty="0"/>
              <a:t>ülkemiz topraklarında toplanmıştır. Günümüzde Türkiye’de yaşayan Hıristiyan gruplar arasında Ermeniler (yaklaşık atmış bin), Süryaniler ve Arap Ortodoksları bulunmaktadır. Ülkemizde sayıca fazla olmayan Süryaniler, Suriye Şam Patrikliğine; Arap Ortodokslar ise Antakya Patrikliğine bağlıdır.</a:t>
            </a:r>
            <a:endParaRPr lang="tr-TR" dirty="0" smtClean="0"/>
          </a:p>
        </p:txBody>
      </p:sp>
    </p:spTree>
    <p:extLst>
      <p:ext uri="{BB962C8B-B14F-4D97-AF65-F5344CB8AC3E}">
        <p14:creationId xmlns:p14="http://schemas.microsoft.com/office/powerpoint/2010/main" val="916907434"/>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785249"/>
          </a:xfrm>
        </p:spPr>
        <p:txBody>
          <a:bodyPr/>
          <a:lstStyle/>
          <a:p>
            <a:r>
              <a:rPr lang="tr-TR" b="1" dirty="0" smtClean="0">
                <a:solidFill>
                  <a:srgbClr val="00B050"/>
                </a:solidFill>
              </a:rPr>
              <a:t>Bilgi Notu…</a:t>
            </a:r>
            <a:endParaRPr lang="tr-TR" b="1" dirty="0">
              <a:solidFill>
                <a:srgbClr val="00B050"/>
              </a:solidFill>
            </a:endParaRPr>
          </a:p>
        </p:txBody>
      </p:sp>
      <p:sp>
        <p:nvSpPr>
          <p:cNvPr id="3" name="İçerik Yer Tutucusu 2"/>
          <p:cNvSpPr>
            <a:spLocks noGrp="1"/>
          </p:cNvSpPr>
          <p:nvPr>
            <p:ph idx="1"/>
          </p:nvPr>
        </p:nvSpPr>
        <p:spPr>
          <a:xfrm>
            <a:off x="838200" y="1238866"/>
            <a:ext cx="10515600" cy="5142270"/>
          </a:xfrm>
        </p:spPr>
        <p:txBody>
          <a:bodyPr>
            <a:normAutofit/>
          </a:bodyPr>
          <a:lstStyle/>
          <a:p>
            <a:pPr>
              <a:lnSpc>
                <a:spcPct val="130000"/>
              </a:lnSpc>
              <a:spcBef>
                <a:spcPts val="600"/>
              </a:spcBef>
            </a:pPr>
            <a:r>
              <a:rPr lang="tr-TR" dirty="0"/>
              <a:t>Ermeniler, Süryaniler ve Arap Ortodoksları Türkiye’de yaşayan Hıristiyan gruplardandır.</a:t>
            </a:r>
          </a:p>
        </p:txBody>
      </p:sp>
    </p:spTree>
    <p:extLst>
      <p:ext uri="{BB962C8B-B14F-4D97-AF65-F5344CB8AC3E}">
        <p14:creationId xmlns:p14="http://schemas.microsoft.com/office/powerpoint/2010/main" val="3779694054"/>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736088"/>
          </a:xfrm>
        </p:spPr>
        <p:txBody>
          <a:bodyPr/>
          <a:lstStyle/>
          <a:p>
            <a:r>
              <a:rPr lang="tr-TR" b="1" dirty="0" smtClean="0">
                <a:solidFill>
                  <a:srgbClr val="C00000"/>
                </a:solidFill>
              </a:rPr>
              <a:t>Misyonerlik</a:t>
            </a:r>
            <a:endParaRPr lang="tr-TR" b="1" dirty="0">
              <a:solidFill>
                <a:srgbClr val="C00000"/>
              </a:solidFill>
            </a:endParaRPr>
          </a:p>
        </p:txBody>
      </p:sp>
      <p:sp>
        <p:nvSpPr>
          <p:cNvPr id="3" name="İçerik Yer Tutucusu 2"/>
          <p:cNvSpPr>
            <a:spLocks noGrp="1"/>
          </p:cNvSpPr>
          <p:nvPr>
            <p:ph idx="1"/>
          </p:nvPr>
        </p:nvSpPr>
        <p:spPr>
          <a:xfrm>
            <a:off x="838200" y="1209368"/>
            <a:ext cx="10515600" cy="4967595"/>
          </a:xfrm>
        </p:spPr>
        <p:txBody>
          <a:bodyPr>
            <a:normAutofit/>
          </a:bodyPr>
          <a:lstStyle/>
          <a:p>
            <a:pPr>
              <a:lnSpc>
                <a:spcPct val="130000"/>
              </a:lnSpc>
              <a:spcBef>
                <a:spcPts val="600"/>
              </a:spcBef>
            </a:pPr>
            <a:r>
              <a:rPr lang="tr-TR" dirty="0"/>
              <a:t>Küçük bir köy halini alan dünyada bireylerin diğer din mensuplarıyla temasa geçmesi ve onlarla iletişim içinde olması </a:t>
            </a:r>
            <a:r>
              <a:rPr lang="tr-TR" dirty="0" smtClean="0"/>
              <a:t>kaçınılmazdır. </a:t>
            </a:r>
            <a:r>
              <a:rPr lang="tr-TR" dirty="0"/>
              <a:t>Bu </a:t>
            </a:r>
            <a:r>
              <a:rPr lang="tr-TR" dirty="0" smtClean="0"/>
              <a:t>gelişme, </a:t>
            </a:r>
            <a:r>
              <a:rPr lang="tr-TR" dirty="0"/>
              <a:t>diğer dinler hakkında </a:t>
            </a:r>
            <a:r>
              <a:rPr lang="tr-TR" dirty="0" smtClean="0"/>
              <a:t>bilgilenme imkânını beraberinde getirmiştir. </a:t>
            </a:r>
            <a:r>
              <a:rPr lang="tr-TR" dirty="0"/>
              <a:t>Birlikte yaşamanın zorunlu hale geldiği dünyamızda dinler arası ilişkiler </a:t>
            </a:r>
            <a:r>
              <a:rPr lang="tr-TR" dirty="0" smtClean="0"/>
              <a:t>gittikçe önem kazanmaktadır. </a:t>
            </a:r>
            <a:r>
              <a:rPr lang="tr-TR" dirty="0"/>
              <a:t>İnsanların başkalarının inanç ve görüşlerine saygı duyarak huzur içinde yaşamaları </a:t>
            </a:r>
            <a:r>
              <a:rPr lang="tr-TR" dirty="0" smtClean="0"/>
              <a:t>gerekir</a:t>
            </a:r>
            <a:r>
              <a:rPr lang="tr-TR" dirty="0"/>
              <a:t>.</a:t>
            </a:r>
            <a:endParaRPr lang="tr-TR" dirty="0" smtClean="0"/>
          </a:p>
        </p:txBody>
      </p:sp>
    </p:spTree>
    <p:extLst>
      <p:ext uri="{BB962C8B-B14F-4D97-AF65-F5344CB8AC3E}">
        <p14:creationId xmlns:p14="http://schemas.microsoft.com/office/powerpoint/2010/main" val="1325978545"/>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34409"/>
          </a:xfrm>
        </p:spPr>
        <p:txBody>
          <a:bodyPr/>
          <a:lstStyle/>
          <a:p>
            <a:r>
              <a:rPr lang="tr-TR" b="1" dirty="0" smtClean="0">
                <a:solidFill>
                  <a:srgbClr val="C00000"/>
                </a:solidFill>
              </a:rPr>
              <a:t>Misyonerlik</a:t>
            </a:r>
            <a:endParaRPr lang="tr-TR" b="1" dirty="0">
              <a:solidFill>
                <a:srgbClr val="C00000"/>
              </a:solidFill>
            </a:endParaRPr>
          </a:p>
        </p:txBody>
      </p:sp>
      <p:sp>
        <p:nvSpPr>
          <p:cNvPr id="3" name="İçerik Yer Tutucusu 2"/>
          <p:cNvSpPr>
            <a:spLocks noGrp="1"/>
          </p:cNvSpPr>
          <p:nvPr>
            <p:ph idx="1"/>
          </p:nvPr>
        </p:nvSpPr>
        <p:spPr>
          <a:xfrm>
            <a:off x="838200" y="1199536"/>
            <a:ext cx="10515600" cy="4977428"/>
          </a:xfrm>
        </p:spPr>
        <p:txBody>
          <a:bodyPr>
            <a:normAutofit/>
          </a:bodyPr>
          <a:lstStyle/>
          <a:p>
            <a:pPr>
              <a:lnSpc>
                <a:spcPct val="130000"/>
              </a:lnSpc>
              <a:spcBef>
                <a:spcPts val="600"/>
              </a:spcBef>
            </a:pPr>
            <a:r>
              <a:rPr lang="tr-TR" dirty="0" smtClean="0"/>
              <a:t>Yine din </a:t>
            </a:r>
            <a:r>
              <a:rPr lang="tr-TR" dirty="0"/>
              <a:t>mensuplarının inançlarını başkalarına duyurmaya çalışmaları, temel haklar çerçevesinde doğal karşılanabilir. Fakat bu hususta faaliyet gösteren kimi </a:t>
            </a:r>
            <a:r>
              <a:rPr lang="tr-TR" dirty="0" smtClean="0"/>
              <a:t>grupların </a:t>
            </a:r>
            <a:r>
              <a:rPr lang="tr-TR" dirty="0"/>
              <a:t>her zaman iyi niyetli ve açık görüşlü olmadıkları da ortadadır. Özellikle belli bir dinin propagandasını yapan misyonerlere karşı dikkatli olunmalıdır. Zira misyonerliğin temel özelliklerinden biri, hileli yollarla insanların bir takım zaaflarını suiistimal ederek onları din değiştirmeye </a:t>
            </a:r>
            <a:r>
              <a:rPr lang="tr-TR" dirty="0" smtClean="0"/>
              <a:t>zorlamaktır.</a:t>
            </a:r>
            <a:endParaRPr lang="tr-TR" dirty="0"/>
          </a:p>
        </p:txBody>
      </p:sp>
    </p:spTree>
    <p:extLst>
      <p:ext uri="{BB962C8B-B14F-4D97-AF65-F5344CB8AC3E}">
        <p14:creationId xmlns:p14="http://schemas.microsoft.com/office/powerpoint/2010/main" val="818313940"/>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04914"/>
          </a:xfrm>
        </p:spPr>
        <p:txBody>
          <a:bodyPr/>
          <a:lstStyle/>
          <a:p>
            <a:r>
              <a:rPr lang="tr-TR" b="1" dirty="0" smtClean="0">
                <a:solidFill>
                  <a:srgbClr val="C00000"/>
                </a:solidFill>
              </a:rPr>
              <a:t>Türkiye’de Faaliyet Yürüten Misyoner Gruplar</a:t>
            </a:r>
            <a:endParaRPr lang="tr-TR" dirty="0"/>
          </a:p>
        </p:txBody>
      </p:sp>
      <p:sp>
        <p:nvSpPr>
          <p:cNvPr id="3" name="İçerik Yer Tutucusu 2"/>
          <p:cNvSpPr>
            <a:spLocks noGrp="1"/>
          </p:cNvSpPr>
          <p:nvPr>
            <p:ph idx="1"/>
          </p:nvPr>
        </p:nvSpPr>
        <p:spPr>
          <a:xfrm>
            <a:off x="838200" y="1248698"/>
            <a:ext cx="10515600" cy="4928266"/>
          </a:xfrm>
        </p:spPr>
        <p:txBody>
          <a:bodyPr>
            <a:normAutofit fontScale="92500"/>
          </a:bodyPr>
          <a:lstStyle/>
          <a:p>
            <a:pPr>
              <a:lnSpc>
                <a:spcPct val="130000"/>
              </a:lnSpc>
            </a:pPr>
            <a:r>
              <a:rPr lang="tr-TR" b="1" dirty="0">
                <a:solidFill>
                  <a:srgbClr val="00B050"/>
                </a:solidFill>
              </a:rPr>
              <a:t>Hıristiyan Gruplar: </a:t>
            </a:r>
            <a:r>
              <a:rPr lang="tr-TR" dirty="0"/>
              <a:t>Türkiye Hıristiyanlar için çok önemli bir merkezdir. </a:t>
            </a:r>
            <a:r>
              <a:rPr lang="tr-TR" dirty="0" err="1"/>
              <a:t>Pavlus’un</a:t>
            </a:r>
            <a:r>
              <a:rPr lang="tr-TR" dirty="0"/>
              <a:t> Tarsuslu olması, </a:t>
            </a:r>
            <a:r>
              <a:rPr lang="tr-TR" dirty="0" err="1"/>
              <a:t>Hıristiyanlık’ın</a:t>
            </a:r>
            <a:r>
              <a:rPr lang="tr-TR" dirty="0"/>
              <a:t> Anadolu üzerinden yayılması gibi nedenler bunda etkilidir. Bu yüzden bu topraklar üzerinde Hıristiyan dinini yayma çabası, öteden beri var olagelmiş, 19. yüzyıldan sonra hız kazanmıştır. Ülkemizde </a:t>
            </a:r>
            <a:r>
              <a:rPr lang="tr-TR" dirty="0" smtClean="0"/>
              <a:t>Hıristiyanlar, önceleri </a:t>
            </a:r>
            <a:r>
              <a:rPr lang="tr-TR" dirty="0"/>
              <a:t>Ermeniler üzerinde faaliyet yürütmüşler sonradan açtıkları okullar aracılığıyla Müslüman Türklere de yönelmişlerdir. </a:t>
            </a:r>
            <a:r>
              <a:rPr lang="tr-TR" dirty="0" err="1"/>
              <a:t>Hıristiyanlar’a</a:t>
            </a:r>
            <a:r>
              <a:rPr lang="tr-TR" dirty="0"/>
              <a:t> göre İsa, Tanrı’nın kutsal mesajını insanlara duyurma misyonuyla yeryüzüne inmiş ve bunu havarilerine devretmiştir. Misyonerlik düşüncesinin temelinde bu fikir yatar.</a:t>
            </a:r>
          </a:p>
        </p:txBody>
      </p:sp>
    </p:spTree>
    <p:extLst>
      <p:ext uri="{BB962C8B-B14F-4D97-AF65-F5344CB8AC3E}">
        <p14:creationId xmlns:p14="http://schemas.microsoft.com/office/powerpoint/2010/main" val="72973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 </a:t>
            </a:r>
            <a:endParaRPr lang="tr-TR" dirty="0"/>
          </a:p>
        </p:txBody>
      </p:sp>
      <p:sp>
        <p:nvSpPr>
          <p:cNvPr id="3" name="Alt Başlık 2"/>
          <p:cNvSpPr>
            <a:spLocks noGrp="1"/>
          </p:cNvSpPr>
          <p:nvPr>
            <p:ph type="subTitle" idx="1"/>
          </p:nvPr>
        </p:nvSpPr>
        <p:spPr/>
        <p:txBody>
          <a:bodyPr/>
          <a:lstStyle/>
          <a:p>
            <a:endParaRPr lang="tr-TR" dirty="0"/>
          </a:p>
        </p:txBody>
      </p:sp>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 y="-34291"/>
            <a:ext cx="12252960" cy="6892291"/>
          </a:xfrm>
          <a:prstGeom prst="rect">
            <a:avLst/>
          </a:prstGeom>
        </p:spPr>
      </p:pic>
      <p:sp>
        <p:nvSpPr>
          <p:cNvPr id="14" name="Metin kutusu 13"/>
          <p:cNvSpPr txBox="1"/>
          <p:nvPr/>
        </p:nvSpPr>
        <p:spPr>
          <a:xfrm>
            <a:off x="6505303" y="5442858"/>
            <a:ext cx="6209211" cy="923330"/>
          </a:xfrm>
          <a:prstGeom prst="rect">
            <a:avLst/>
          </a:prstGeom>
          <a:noFill/>
        </p:spPr>
        <p:txBody>
          <a:bodyPr wrap="square" rtlCol="0">
            <a:spAutoFit/>
          </a:bodyPr>
          <a:lstStyle/>
          <a:p>
            <a:r>
              <a:rPr lang="tr-TR" sz="5400" b="1" dirty="0" smtClean="0">
                <a:solidFill>
                  <a:srgbClr val="C00000"/>
                </a:solidFill>
                <a:latin typeface="Adobe Caslon Pro" panose="0205050205050A020403" pitchFamily="18" charset="-94"/>
                <a:ea typeface="Adobe Myungjo Std M" panose="02020600000000000000" pitchFamily="18" charset="-128"/>
              </a:rPr>
              <a:t>DİNLER TARİHİ</a:t>
            </a:r>
            <a:endParaRPr lang="tr-TR" sz="5400" b="1" dirty="0">
              <a:solidFill>
                <a:srgbClr val="C00000"/>
              </a:solidFill>
              <a:latin typeface="Adobe Caslon Pro" panose="0205050205050A020403" pitchFamily="18" charset="-94"/>
              <a:ea typeface="Adobe Myungjo Std M" panose="02020600000000000000" pitchFamily="18" charset="-128"/>
            </a:endParaRPr>
          </a:p>
        </p:txBody>
      </p:sp>
    </p:spTree>
    <p:extLst>
      <p:ext uri="{BB962C8B-B14F-4D97-AF65-F5344CB8AC3E}">
        <p14:creationId xmlns:p14="http://schemas.microsoft.com/office/powerpoint/2010/main" val="1175874877"/>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14746"/>
          </a:xfrm>
        </p:spPr>
        <p:txBody>
          <a:bodyPr/>
          <a:lstStyle/>
          <a:p>
            <a:r>
              <a:rPr lang="tr-TR" b="1" dirty="0">
                <a:solidFill>
                  <a:srgbClr val="C00000"/>
                </a:solidFill>
              </a:rPr>
              <a:t>Türkiye’de Faaliyet Yürüten Misyoner Gruplar</a:t>
            </a:r>
          </a:p>
        </p:txBody>
      </p:sp>
      <p:sp>
        <p:nvSpPr>
          <p:cNvPr id="3" name="İçerik Yer Tutucusu 2"/>
          <p:cNvSpPr>
            <a:spLocks noGrp="1"/>
          </p:cNvSpPr>
          <p:nvPr>
            <p:ph idx="1"/>
          </p:nvPr>
        </p:nvSpPr>
        <p:spPr>
          <a:xfrm>
            <a:off x="838200" y="1179872"/>
            <a:ext cx="10515600" cy="4997091"/>
          </a:xfrm>
        </p:spPr>
        <p:txBody>
          <a:bodyPr>
            <a:normAutofit lnSpcReduction="10000"/>
          </a:bodyPr>
          <a:lstStyle/>
          <a:p>
            <a:pPr>
              <a:lnSpc>
                <a:spcPct val="130000"/>
              </a:lnSpc>
              <a:spcBef>
                <a:spcPts val="600"/>
              </a:spcBef>
            </a:pPr>
            <a:r>
              <a:rPr lang="tr-TR" dirty="0"/>
              <a:t>17. asırda Hollanda’da doğan ve ilk Protestan misyonerliğini başlatan </a:t>
            </a:r>
            <a:r>
              <a:rPr lang="tr-TR" dirty="0" err="1"/>
              <a:t>Babtistler</a:t>
            </a:r>
            <a:r>
              <a:rPr lang="tr-TR" dirty="0"/>
              <a:t>, ülkemizde misyonerlik faaliyeti yürüten gruplardan biridir. Bir diğer grup olan </a:t>
            </a:r>
            <a:r>
              <a:rPr lang="tr-TR" dirty="0" err="1"/>
              <a:t>Adventistler</a:t>
            </a:r>
            <a:r>
              <a:rPr lang="tr-TR" dirty="0"/>
              <a:t>, 19. yüzyılda Amerika’da kurulmuş Protestan ve Mesihçi bir harekettir. Bunun bir kolu olan Yedi Gün </a:t>
            </a:r>
            <a:r>
              <a:rPr lang="tr-TR" dirty="0" err="1"/>
              <a:t>Adventistlerine</a:t>
            </a:r>
            <a:r>
              <a:rPr lang="tr-TR" dirty="0"/>
              <a:t> göre </a:t>
            </a:r>
            <a:r>
              <a:rPr lang="tr-TR" dirty="0" err="1"/>
              <a:t>Hıristiyanlık’ın</a:t>
            </a:r>
            <a:r>
              <a:rPr lang="tr-TR" dirty="0"/>
              <a:t> hem yayılmasını engellemiş hem de </a:t>
            </a:r>
            <a:r>
              <a:rPr lang="tr-TR" dirty="0" err="1"/>
              <a:t>Meshin’in</a:t>
            </a:r>
            <a:r>
              <a:rPr lang="tr-TR" dirty="0"/>
              <a:t> gelişini geciktirmiş olan Türk engelini ortadan kaldırmak gerekir. Ülkemizde yaygın misyonerlik faaliyeti yürüten bir diğer grup, </a:t>
            </a:r>
            <a:r>
              <a:rPr lang="tr-TR" dirty="0" err="1"/>
              <a:t>Evanjelik</a:t>
            </a:r>
            <a:r>
              <a:rPr lang="tr-TR" dirty="0"/>
              <a:t> Hıristiyanlık olarak da bilinen Mesih İnanlıları veya </a:t>
            </a:r>
            <a:r>
              <a:rPr lang="tr-TR" dirty="0" err="1"/>
              <a:t>Müjdeciler’dir</a:t>
            </a:r>
            <a:r>
              <a:rPr lang="tr-TR" dirty="0"/>
              <a:t>. </a:t>
            </a:r>
            <a:r>
              <a:rPr lang="tr-TR" b="1" dirty="0">
                <a:solidFill>
                  <a:srgbClr val="00B050"/>
                </a:solidFill>
              </a:rPr>
              <a:t>Temel metotları şunlardır:</a:t>
            </a:r>
            <a:endParaRPr lang="tr-TR" b="1" dirty="0" smtClean="0">
              <a:solidFill>
                <a:srgbClr val="00B050"/>
              </a:solidFill>
            </a:endParaRPr>
          </a:p>
        </p:txBody>
      </p:sp>
    </p:spTree>
    <p:extLst>
      <p:ext uri="{BB962C8B-B14F-4D97-AF65-F5344CB8AC3E}">
        <p14:creationId xmlns:p14="http://schemas.microsoft.com/office/powerpoint/2010/main" val="3538230603"/>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07811"/>
            <a:ext cx="10515600" cy="922899"/>
          </a:xfrm>
        </p:spPr>
        <p:txBody>
          <a:bodyPr/>
          <a:lstStyle/>
          <a:p>
            <a:r>
              <a:rPr lang="tr-TR" b="1" dirty="0">
                <a:solidFill>
                  <a:srgbClr val="C00000"/>
                </a:solidFill>
              </a:rPr>
              <a:t>Türkiye’de Faaliyet Yürüten Misyoner Gruplar</a:t>
            </a:r>
            <a:endParaRPr lang="tr-TR" dirty="0"/>
          </a:p>
        </p:txBody>
      </p:sp>
      <p:sp>
        <p:nvSpPr>
          <p:cNvPr id="3" name="İçerik Yer Tutucusu 2"/>
          <p:cNvSpPr>
            <a:spLocks noGrp="1"/>
          </p:cNvSpPr>
          <p:nvPr>
            <p:ph idx="1"/>
          </p:nvPr>
        </p:nvSpPr>
        <p:spPr>
          <a:xfrm>
            <a:off x="838200" y="1130710"/>
            <a:ext cx="10515600" cy="5046254"/>
          </a:xfrm>
        </p:spPr>
        <p:txBody>
          <a:bodyPr>
            <a:normAutofit/>
          </a:bodyPr>
          <a:lstStyle/>
          <a:p>
            <a:pPr>
              <a:lnSpc>
                <a:spcPct val="130000"/>
              </a:lnSpc>
              <a:spcBef>
                <a:spcPts val="600"/>
              </a:spcBef>
            </a:pPr>
            <a:r>
              <a:rPr lang="tr-TR" dirty="0"/>
              <a:t>a. Özel okullar </a:t>
            </a:r>
            <a:r>
              <a:rPr lang="tr-TR" dirty="0" smtClean="0"/>
              <a:t>açmak</a:t>
            </a:r>
          </a:p>
          <a:p>
            <a:pPr>
              <a:lnSpc>
                <a:spcPct val="130000"/>
              </a:lnSpc>
              <a:spcBef>
                <a:spcPts val="600"/>
              </a:spcBef>
            </a:pPr>
            <a:r>
              <a:rPr lang="tr-TR" dirty="0" smtClean="0"/>
              <a:t>b</a:t>
            </a:r>
            <a:r>
              <a:rPr lang="tr-TR" dirty="0"/>
              <a:t>. Ücretsiz sağlık hizmetleri </a:t>
            </a:r>
            <a:r>
              <a:rPr lang="tr-TR" dirty="0" smtClean="0"/>
              <a:t>sunmak</a:t>
            </a:r>
          </a:p>
          <a:p>
            <a:pPr>
              <a:lnSpc>
                <a:spcPct val="130000"/>
              </a:lnSpc>
              <a:spcBef>
                <a:spcPts val="600"/>
              </a:spcBef>
            </a:pPr>
            <a:r>
              <a:rPr lang="tr-TR" dirty="0" smtClean="0"/>
              <a:t>c</a:t>
            </a:r>
            <a:r>
              <a:rPr lang="tr-TR" dirty="0"/>
              <a:t>. Kilise evleri </a:t>
            </a:r>
            <a:r>
              <a:rPr lang="tr-TR" dirty="0" smtClean="0"/>
              <a:t>açmak</a:t>
            </a:r>
          </a:p>
          <a:p>
            <a:pPr>
              <a:lnSpc>
                <a:spcPct val="130000"/>
              </a:lnSpc>
              <a:spcBef>
                <a:spcPts val="600"/>
              </a:spcBef>
            </a:pPr>
            <a:r>
              <a:rPr lang="tr-TR" dirty="0" smtClean="0"/>
              <a:t>d</a:t>
            </a:r>
            <a:r>
              <a:rPr lang="tr-TR" dirty="0"/>
              <a:t>. Kimsesizlere/muhtaçlara yardım </a:t>
            </a:r>
            <a:r>
              <a:rPr lang="tr-TR" dirty="0" smtClean="0"/>
              <a:t>etmek</a:t>
            </a:r>
          </a:p>
          <a:p>
            <a:pPr>
              <a:lnSpc>
                <a:spcPct val="130000"/>
              </a:lnSpc>
              <a:spcBef>
                <a:spcPts val="600"/>
              </a:spcBef>
            </a:pPr>
            <a:r>
              <a:rPr lang="tr-TR" dirty="0" smtClean="0"/>
              <a:t>e</a:t>
            </a:r>
            <a:r>
              <a:rPr lang="tr-TR" dirty="0"/>
              <a:t>. Gençleri din ve kültürlerinden </a:t>
            </a:r>
            <a:r>
              <a:rPr lang="tr-TR" dirty="0" smtClean="0"/>
              <a:t>uzaklaştırmak</a:t>
            </a:r>
          </a:p>
        </p:txBody>
      </p:sp>
    </p:spTree>
    <p:extLst>
      <p:ext uri="{BB962C8B-B14F-4D97-AF65-F5344CB8AC3E}">
        <p14:creationId xmlns:p14="http://schemas.microsoft.com/office/powerpoint/2010/main" val="1174232708"/>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Türkiye’de Faaliyet Yürüten Misyoner Gruplar</a:t>
            </a:r>
            <a:endParaRPr lang="tr-TR" dirty="0"/>
          </a:p>
        </p:txBody>
      </p:sp>
      <p:sp>
        <p:nvSpPr>
          <p:cNvPr id="3" name="İçerik Yer Tutucusu 2"/>
          <p:cNvSpPr>
            <a:spLocks noGrp="1"/>
          </p:cNvSpPr>
          <p:nvPr>
            <p:ph idx="1"/>
          </p:nvPr>
        </p:nvSpPr>
        <p:spPr/>
        <p:txBody>
          <a:bodyPr/>
          <a:lstStyle/>
          <a:p>
            <a:pPr>
              <a:lnSpc>
                <a:spcPct val="130000"/>
              </a:lnSpc>
              <a:spcBef>
                <a:spcPts val="600"/>
              </a:spcBef>
            </a:pPr>
            <a:r>
              <a:rPr lang="tr-TR" dirty="0"/>
              <a:t>f. Araştırma enstitüleri kurmak</a:t>
            </a:r>
          </a:p>
          <a:p>
            <a:pPr>
              <a:lnSpc>
                <a:spcPct val="130000"/>
              </a:lnSpc>
              <a:spcBef>
                <a:spcPts val="600"/>
              </a:spcBef>
            </a:pPr>
            <a:r>
              <a:rPr lang="tr-TR" dirty="0"/>
              <a:t>g. Sevgi söylemini öne çıkarmak</a:t>
            </a:r>
          </a:p>
          <a:p>
            <a:pPr>
              <a:lnSpc>
                <a:spcPct val="130000"/>
              </a:lnSpc>
              <a:spcBef>
                <a:spcPts val="600"/>
              </a:spcBef>
            </a:pPr>
            <a:r>
              <a:rPr lang="tr-TR" dirty="0"/>
              <a:t>h. Ücretsiz İncil, materyal dağıtmak</a:t>
            </a:r>
          </a:p>
          <a:p>
            <a:pPr>
              <a:lnSpc>
                <a:spcPct val="130000"/>
              </a:lnSpc>
              <a:spcBef>
                <a:spcPts val="600"/>
              </a:spcBef>
            </a:pPr>
            <a:r>
              <a:rPr lang="tr-TR" dirty="0"/>
              <a:t>i. Dil kursları açmak</a:t>
            </a:r>
          </a:p>
          <a:p>
            <a:pPr>
              <a:lnSpc>
                <a:spcPct val="130000"/>
              </a:lnSpc>
              <a:spcBef>
                <a:spcPts val="600"/>
              </a:spcBef>
            </a:pPr>
            <a:r>
              <a:rPr lang="tr-TR" dirty="0"/>
              <a:t>j. </a:t>
            </a:r>
            <a:r>
              <a:rPr lang="tr-TR" dirty="0" smtClean="0"/>
              <a:t>Sesli, görüntülü </a:t>
            </a:r>
            <a:r>
              <a:rPr lang="tr-TR" dirty="0"/>
              <a:t>medyayı </a:t>
            </a:r>
            <a:r>
              <a:rPr lang="tr-TR" dirty="0" smtClean="0"/>
              <a:t>ve sosyal medyayı etkili </a:t>
            </a:r>
            <a:r>
              <a:rPr lang="tr-TR" dirty="0"/>
              <a:t>kullanmak</a:t>
            </a:r>
            <a:endParaRPr lang="tr-TR" b="1" dirty="0">
              <a:solidFill>
                <a:srgbClr val="00B050"/>
              </a:solidFill>
            </a:endParaRPr>
          </a:p>
          <a:p>
            <a:endParaRPr lang="tr-TR" dirty="0"/>
          </a:p>
        </p:txBody>
      </p:sp>
    </p:spTree>
    <p:extLst>
      <p:ext uri="{BB962C8B-B14F-4D97-AF65-F5344CB8AC3E}">
        <p14:creationId xmlns:p14="http://schemas.microsoft.com/office/powerpoint/2010/main" val="4139019605"/>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Türkiye’de Faaliyet Yürüten Misyoner Gruplar</a:t>
            </a:r>
            <a:endParaRPr lang="tr-TR" dirty="0"/>
          </a:p>
        </p:txBody>
      </p:sp>
      <p:sp>
        <p:nvSpPr>
          <p:cNvPr id="3" name="İçerik Yer Tutucusu 2"/>
          <p:cNvSpPr>
            <a:spLocks noGrp="1"/>
          </p:cNvSpPr>
          <p:nvPr>
            <p:ph idx="1"/>
          </p:nvPr>
        </p:nvSpPr>
        <p:spPr>
          <a:xfrm>
            <a:off x="838200" y="1690688"/>
            <a:ext cx="10515600" cy="4486275"/>
          </a:xfrm>
        </p:spPr>
        <p:txBody>
          <a:bodyPr/>
          <a:lstStyle/>
          <a:p>
            <a:pPr>
              <a:lnSpc>
                <a:spcPct val="150000"/>
              </a:lnSpc>
              <a:spcBef>
                <a:spcPts val="600"/>
              </a:spcBef>
            </a:pPr>
            <a:r>
              <a:rPr lang="tr-TR" b="1" dirty="0" err="1">
                <a:solidFill>
                  <a:srgbClr val="00B050"/>
                </a:solidFill>
              </a:rPr>
              <a:t>Yahova</a:t>
            </a:r>
            <a:r>
              <a:rPr lang="tr-TR" b="1" dirty="0">
                <a:solidFill>
                  <a:srgbClr val="00B050"/>
                </a:solidFill>
              </a:rPr>
              <a:t> Şahitleri: </a:t>
            </a:r>
            <a:r>
              <a:rPr lang="tr-TR" dirty="0"/>
              <a:t>19. yüzyılda Charles Taze </a:t>
            </a:r>
            <a:r>
              <a:rPr lang="tr-TR" dirty="0" err="1"/>
              <a:t>Russell</a:t>
            </a:r>
            <a:r>
              <a:rPr lang="tr-TR" dirty="0"/>
              <a:t> tarafından kurulmuş </a:t>
            </a:r>
            <a:r>
              <a:rPr lang="tr-TR" dirty="0" smtClean="0"/>
              <a:t>Yahudi-Hıristiyan </a:t>
            </a:r>
            <a:r>
              <a:rPr lang="tr-TR" dirty="0"/>
              <a:t>karışımı mesihçi misyoner bir harekettir. Bu hareketin temeli; dünyadaki düzenlerin yakında sona ereceği, İsa Mesih’in gelip yeryüzünde Tanrısal/</a:t>
            </a:r>
            <a:r>
              <a:rPr lang="tr-TR" dirty="0" err="1"/>
              <a:t>Yahova</a:t>
            </a:r>
            <a:r>
              <a:rPr lang="tr-TR" dirty="0"/>
              <a:t> krallığını kuracağı ve kendi akidelerini benimseyenlerin bu krallığın gerçek sahipleri ve şahitleri </a:t>
            </a:r>
            <a:r>
              <a:rPr lang="tr-TR" dirty="0" smtClean="0"/>
              <a:t>kılacağı </a:t>
            </a:r>
            <a:r>
              <a:rPr lang="tr-TR" dirty="0"/>
              <a:t>fikrine dayanır.  </a:t>
            </a:r>
          </a:p>
        </p:txBody>
      </p:sp>
    </p:spTree>
    <p:extLst>
      <p:ext uri="{BB962C8B-B14F-4D97-AF65-F5344CB8AC3E}">
        <p14:creationId xmlns:p14="http://schemas.microsoft.com/office/powerpoint/2010/main" val="3268947484"/>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1139210"/>
          </a:xfrm>
        </p:spPr>
        <p:txBody>
          <a:bodyPr/>
          <a:lstStyle/>
          <a:p>
            <a:r>
              <a:rPr lang="tr-TR" b="1" dirty="0">
                <a:solidFill>
                  <a:srgbClr val="C00000"/>
                </a:solidFill>
              </a:rPr>
              <a:t>Türkiye’de Faaliyet Yürüten Misyoner Gruplar</a:t>
            </a:r>
            <a:endParaRPr lang="tr-TR" dirty="0"/>
          </a:p>
        </p:txBody>
      </p:sp>
      <p:sp>
        <p:nvSpPr>
          <p:cNvPr id="3" name="İçerik Yer Tutucusu 2"/>
          <p:cNvSpPr>
            <a:spLocks noGrp="1"/>
          </p:cNvSpPr>
          <p:nvPr>
            <p:ph idx="1"/>
          </p:nvPr>
        </p:nvSpPr>
        <p:spPr>
          <a:xfrm>
            <a:off x="838200" y="1504335"/>
            <a:ext cx="10515600" cy="4672628"/>
          </a:xfrm>
        </p:spPr>
        <p:txBody>
          <a:bodyPr>
            <a:normAutofit/>
          </a:bodyPr>
          <a:lstStyle/>
          <a:p>
            <a:pPr>
              <a:lnSpc>
                <a:spcPct val="150000"/>
              </a:lnSpc>
              <a:spcBef>
                <a:spcPts val="600"/>
              </a:spcBef>
            </a:pPr>
            <a:r>
              <a:rPr lang="tr-TR" dirty="0"/>
              <a:t>İsa Mesih bu krallığı </a:t>
            </a:r>
            <a:r>
              <a:rPr lang="tr-TR" dirty="0" err="1"/>
              <a:t>Yahova</a:t>
            </a:r>
            <a:r>
              <a:rPr lang="tr-TR" dirty="0"/>
              <a:t> şahitleriyle birlikte bin yıl yönetecektir. Bu süre içinde insanlık Hz. Âdem’in ilk günahından daha önceki hale dönecektir. Bunlar kendileri dışındaki inançları sahte olarak görürler. Kuran’ı ve Hz. Muhammed’i kabul etmezler. Kan ve organ nakline karşıdırlar. Sistemli ve ısrarcı bir misyonerlik faaliyeti yürütürler. Her gün tek tek veya gruplar halinde ev ev dolaşarak inançlarını yaymaya çalışırlar. </a:t>
            </a:r>
          </a:p>
        </p:txBody>
      </p:sp>
    </p:spTree>
    <p:extLst>
      <p:ext uri="{BB962C8B-B14F-4D97-AF65-F5344CB8AC3E}">
        <p14:creationId xmlns:p14="http://schemas.microsoft.com/office/powerpoint/2010/main" val="187905049"/>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Türkiye’de Faaliyet Yürüten Misyoner Gruplar</a:t>
            </a:r>
            <a:endParaRPr lang="tr-TR" dirty="0"/>
          </a:p>
        </p:txBody>
      </p:sp>
      <p:sp>
        <p:nvSpPr>
          <p:cNvPr id="3" name="İçerik Yer Tutucusu 2"/>
          <p:cNvSpPr>
            <a:spLocks noGrp="1"/>
          </p:cNvSpPr>
          <p:nvPr>
            <p:ph idx="1"/>
          </p:nvPr>
        </p:nvSpPr>
        <p:spPr>
          <a:xfrm>
            <a:off x="838200" y="1573161"/>
            <a:ext cx="10515600" cy="4603802"/>
          </a:xfrm>
        </p:spPr>
        <p:txBody>
          <a:bodyPr/>
          <a:lstStyle/>
          <a:p>
            <a:pPr>
              <a:lnSpc>
                <a:spcPct val="150000"/>
              </a:lnSpc>
              <a:spcBef>
                <a:spcPts val="600"/>
              </a:spcBef>
            </a:pPr>
            <a:r>
              <a:rPr lang="tr-TR" dirty="0"/>
              <a:t>Genelde vaaz ederek, anlatarak ve kitap, broşür dağıtarak bu işi yaparlar. Bunların ülkemizdeki misyonerlik faaliyetleri 20. yüzyılın başında başlamıştır. Bu dönemde İzmir’de, </a:t>
            </a:r>
            <a:r>
              <a:rPr lang="tr-TR" dirty="0" err="1"/>
              <a:t>Yahavo</a:t>
            </a:r>
            <a:r>
              <a:rPr lang="tr-TR" dirty="0"/>
              <a:t> şahitlerinin Tarassut Kulesi adlı dergisi etkili oldu. Önceleri Ermeni ve Rum vatandaşlarımıza yönelik çalışmalar yaparken süreç içinde Müslüman Türkler arasından az da olsa taraftar bulmuştur.</a:t>
            </a:r>
          </a:p>
          <a:p>
            <a:endParaRPr lang="tr-TR" dirty="0"/>
          </a:p>
        </p:txBody>
      </p:sp>
    </p:spTree>
    <p:extLst>
      <p:ext uri="{BB962C8B-B14F-4D97-AF65-F5344CB8AC3E}">
        <p14:creationId xmlns:p14="http://schemas.microsoft.com/office/powerpoint/2010/main" val="2875193696"/>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090049"/>
          </a:xfrm>
        </p:spPr>
        <p:txBody>
          <a:bodyPr/>
          <a:lstStyle/>
          <a:p>
            <a:r>
              <a:rPr lang="tr-TR" b="1" dirty="0" smtClean="0">
                <a:solidFill>
                  <a:srgbClr val="00B050"/>
                </a:solidFill>
              </a:rPr>
              <a:t>Odaklanalım!...</a:t>
            </a:r>
            <a:endParaRPr lang="tr-TR" b="1" dirty="0">
              <a:solidFill>
                <a:srgbClr val="00B050"/>
              </a:solidFill>
            </a:endParaRPr>
          </a:p>
        </p:txBody>
      </p:sp>
      <p:sp>
        <p:nvSpPr>
          <p:cNvPr id="3" name="İçerik Yer Tutucusu 2"/>
          <p:cNvSpPr>
            <a:spLocks noGrp="1"/>
          </p:cNvSpPr>
          <p:nvPr>
            <p:ph idx="1"/>
          </p:nvPr>
        </p:nvSpPr>
        <p:spPr>
          <a:xfrm>
            <a:off x="838200" y="1543665"/>
            <a:ext cx="10515600" cy="4633298"/>
          </a:xfrm>
        </p:spPr>
        <p:txBody>
          <a:bodyPr>
            <a:normAutofit/>
          </a:bodyPr>
          <a:lstStyle/>
          <a:p>
            <a:pPr>
              <a:lnSpc>
                <a:spcPct val="130000"/>
              </a:lnSpc>
              <a:spcBef>
                <a:spcPts val="600"/>
              </a:spcBef>
            </a:pPr>
            <a:r>
              <a:rPr lang="tr-TR" dirty="0"/>
              <a:t>Laiklik, devlet ile din işlerinin birbirinden ayrı olması; devletin, din ve vicdan özgürlüğünün tesis edilmesi için tarafsız olması demektir. Bu bakımdan laikliğin esası, din ve vicdan özgürlüğünün korunmasıdır. Ülkemizde laiklik ilkesi zaman zaman iç ve dış tehditlerle maruz kalmaktadır. Bunlardan biri Kuran’ın ve sünnetin temel prensiplerinin dışına çıkarak aşırı dinî yorumları benimseyip onları başkalarına dayatmaya çalışan gruplar, değeri ise yürütülen misyonerlik çalışmalarıdır.</a:t>
            </a:r>
          </a:p>
        </p:txBody>
      </p:sp>
    </p:spTree>
    <p:extLst>
      <p:ext uri="{BB962C8B-B14F-4D97-AF65-F5344CB8AC3E}">
        <p14:creationId xmlns:p14="http://schemas.microsoft.com/office/powerpoint/2010/main" val="3388746325"/>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00B050"/>
                </a:solidFill>
              </a:rPr>
              <a:t>Sıra Sizde… (Konu Testi 1, 6. Soru)</a:t>
            </a:r>
            <a:endParaRPr lang="tr-TR" b="1" dirty="0">
              <a:solidFill>
                <a:srgbClr val="00B050"/>
              </a:solidFill>
            </a:endParaRPr>
          </a:p>
        </p:txBody>
      </p:sp>
      <p:sp>
        <p:nvSpPr>
          <p:cNvPr id="3" name="İçerik Yer Tutucusu 2"/>
          <p:cNvSpPr>
            <a:spLocks noGrp="1"/>
          </p:cNvSpPr>
          <p:nvPr>
            <p:ph idx="1"/>
          </p:nvPr>
        </p:nvSpPr>
        <p:spPr>
          <a:xfrm>
            <a:off x="838200" y="1415845"/>
            <a:ext cx="10515600" cy="4761118"/>
          </a:xfrm>
        </p:spPr>
        <p:txBody>
          <a:bodyPr>
            <a:normAutofit lnSpcReduction="10000"/>
          </a:bodyPr>
          <a:lstStyle/>
          <a:p>
            <a:r>
              <a:rPr lang="tr-TR" dirty="0"/>
              <a:t>I. </a:t>
            </a:r>
            <a:r>
              <a:rPr lang="tr-TR" dirty="0" err="1"/>
              <a:t>Yahova</a:t>
            </a:r>
            <a:r>
              <a:rPr lang="tr-TR" dirty="0"/>
              <a:t> </a:t>
            </a:r>
            <a:r>
              <a:rPr lang="tr-TR" dirty="0" smtClean="0"/>
              <a:t>Şahitleri</a:t>
            </a:r>
          </a:p>
          <a:p>
            <a:r>
              <a:rPr lang="tr-TR" dirty="0" smtClean="0"/>
              <a:t>II</a:t>
            </a:r>
            <a:r>
              <a:rPr lang="tr-TR" dirty="0"/>
              <a:t>. </a:t>
            </a:r>
            <a:r>
              <a:rPr lang="tr-TR" dirty="0" err="1" smtClean="0"/>
              <a:t>Baptistler</a:t>
            </a:r>
            <a:endParaRPr lang="tr-TR" dirty="0" smtClean="0"/>
          </a:p>
          <a:p>
            <a:r>
              <a:rPr lang="tr-TR" dirty="0" smtClean="0"/>
              <a:t>III</a:t>
            </a:r>
            <a:r>
              <a:rPr lang="tr-TR" dirty="0"/>
              <a:t>. </a:t>
            </a:r>
            <a:r>
              <a:rPr lang="tr-TR" dirty="0" smtClean="0"/>
              <a:t>Bahaîler</a:t>
            </a:r>
          </a:p>
          <a:p>
            <a:r>
              <a:rPr lang="tr-TR" b="1" dirty="0" smtClean="0"/>
              <a:t>Bu </a:t>
            </a:r>
            <a:r>
              <a:rPr lang="tr-TR" b="1" dirty="0"/>
              <a:t>dini gruplardan hangileri Türkiye’de misyonerlik faaliyeti </a:t>
            </a:r>
            <a:r>
              <a:rPr lang="tr-TR" b="1" dirty="0" smtClean="0"/>
              <a:t>yürütmektedir?</a:t>
            </a:r>
          </a:p>
          <a:p>
            <a:r>
              <a:rPr lang="tr-TR" dirty="0" smtClean="0"/>
              <a:t>A</a:t>
            </a:r>
            <a:r>
              <a:rPr lang="tr-TR" dirty="0"/>
              <a:t>) Yalnız </a:t>
            </a:r>
            <a:r>
              <a:rPr lang="tr-TR" dirty="0" smtClean="0"/>
              <a:t>I</a:t>
            </a:r>
          </a:p>
          <a:p>
            <a:r>
              <a:rPr lang="tr-TR" dirty="0" smtClean="0"/>
              <a:t>B</a:t>
            </a:r>
            <a:r>
              <a:rPr lang="tr-TR" dirty="0"/>
              <a:t>) Yalnız </a:t>
            </a:r>
            <a:r>
              <a:rPr lang="tr-TR" dirty="0" smtClean="0"/>
              <a:t>II</a:t>
            </a:r>
          </a:p>
          <a:p>
            <a:r>
              <a:rPr lang="tr-TR" dirty="0" smtClean="0"/>
              <a:t>C</a:t>
            </a:r>
            <a:r>
              <a:rPr lang="tr-TR" dirty="0"/>
              <a:t>) Yalnız </a:t>
            </a:r>
            <a:r>
              <a:rPr lang="tr-TR" dirty="0" smtClean="0"/>
              <a:t>III</a:t>
            </a:r>
          </a:p>
          <a:p>
            <a:r>
              <a:rPr lang="tr-TR" dirty="0" smtClean="0"/>
              <a:t>D</a:t>
            </a:r>
            <a:r>
              <a:rPr lang="tr-TR" dirty="0"/>
              <a:t>) I ve </a:t>
            </a:r>
            <a:r>
              <a:rPr lang="tr-TR" dirty="0" smtClean="0"/>
              <a:t>III</a:t>
            </a:r>
          </a:p>
          <a:p>
            <a:r>
              <a:rPr lang="tr-TR" dirty="0" smtClean="0"/>
              <a:t>E</a:t>
            </a:r>
            <a:r>
              <a:rPr lang="tr-TR" dirty="0"/>
              <a:t>) </a:t>
            </a:r>
            <a:r>
              <a:rPr lang="tr-TR" dirty="0">
                <a:solidFill>
                  <a:srgbClr val="00B050"/>
                </a:solidFill>
              </a:rPr>
              <a:t>I, II ve III</a:t>
            </a:r>
          </a:p>
        </p:txBody>
      </p:sp>
    </p:spTree>
    <p:extLst>
      <p:ext uri="{BB962C8B-B14F-4D97-AF65-F5344CB8AC3E}">
        <p14:creationId xmlns:p14="http://schemas.microsoft.com/office/powerpoint/2010/main" val="2659956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p:spPr>
      </p:pic>
      <p:sp>
        <p:nvSpPr>
          <p:cNvPr id="12" name="Metin kutusu 11"/>
          <p:cNvSpPr txBox="1"/>
          <p:nvPr/>
        </p:nvSpPr>
        <p:spPr>
          <a:xfrm>
            <a:off x="1593669" y="2704684"/>
            <a:ext cx="6601097" cy="1446550"/>
          </a:xfrm>
          <a:prstGeom prst="rect">
            <a:avLst/>
          </a:prstGeom>
          <a:noFill/>
        </p:spPr>
        <p:txBody>
          <a:bodyPr wrap="square" rtlCol="0">
            <a:spAutoFit/>
          </a:bodyPr>
          <a:lstStyle/>
          <a:p>
            <a:r>
              <a:rPr lang="tr-TR" sz="4400" b="1" smtClean="0">
                <a:latin typeface="Adobe Caslon Pro" panose="0205050205050A020403" pitchFamily="18" charset="-94"/>
                <a:ea typeface="Adobe Myungjo Std M" panose="02020600000000000000" pitchFamily="18" charset="-128"/>
              </a:rPr>
              <a:t>DERS </a:t>
            </a:r>
            <a:r>
              <a:rPr lang="tr-TR" sz="4400" b="1" dirty="0">
                <a:latin typeface="Adobe Caslon Pro" panose="0205050205050A020403" pitchFamily="18" charset="-94"/>
                <a:ea typeface="Adobe Myungjo Std M" panose="02020600000000000000" pitchFamily="18" charset="-128"/>
              </a:rPr>
              <a:t>2</a:t>
            </a:r>
            <a:r>
              <a:rPr lang="tr-TR" sz="4400" b="1" smtClean="0">
                <a:latin typeface="Adobe Caslon Pro" panose="0205050205050A020403" pitchFamily="18" charset="-94"/>
                <a:ea typeface="Adobe Myungjo Std M" panose="02020600000000000000" pitchFamily="18" charset="-128"/>
              </a:rPr>
              <a:t>:</a:t>
            </a:r>
            <a:endParaRPr lang="tr-TR" sz="4400" b="1" dirty="0" smtClean="0">
              <a:latin typeface="Adobe Caslon Pro" panose="0205050205050A020403" pitchFamily="18" charset="-94"/>
              <a:ea typeface="Adobe Myungjo Std M" panose="02020600000000000000" pitchFamily="18" charset="-128"/>
            </a:endParaRPr>
          </a:p>
          <a:p>
            <a:r>
              <a:rPr lang="tr-TR" sz="4400" b="1" dirty="0" smtClean="0">
                <a:solidFill>
                  <a:srgbClr val="C00000"/>
                </a:solidFill>
                <a:latin typeface="Adobe Caslon Pro" panose="0205050205050A020403" pitchFamily="18" charset="-94"/>
                <a:ea typeface="Adobe Myungjo Std M" panose="02020600000000000000" pitchFamily="18" charset="-128"/>
              </a:rPr>
              <a:t>DİNİN MAHİYETİ</a:t>
            </a:r>
            <a:endParaRPr lang="tr-TR" sz="4400" b="1" dirty="0">
              <a:solidFill>
                <a:srgbClr val="C00000"/>
              </a:solidFill>
              <a:latin typeface="Adobe Caslon Pro" panose="0205050205050A020403" pitchFamily="18" charset="-94"/>
              <a:ea typeface="Adobe Myungjo Std M" panose="02020600000000000000" pitchFamily="18" charset="-128"/>
            </a:endParaRPr>
          </a:p>
        </p:txBody>
      </p:sp>
    </p:spTree>
    <p:extLst>
      <p:ext uri="{BB962C8B-B14F-4D97-AF65-F5344CB8AC3E}">
        <p14:creationId xmlns:p14="http://schemas.microsoft.com/office/powerpoint/2010/main" val="38280293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863907"/>
          </a:xfrm>
        </p:spPr>
        <p:txBody>
          <a:bodyPr/>
          <a:lstStyle/>
          <a:p>
            <a:r>
              <a:rPr lang="tr-TR" b="1" dirty="0" smtClean="0">
                <a:solidFill>
                  <a:srgbClr val="C00000"/>
                </a:solidFill>
              </a:rPr>
              <a:t>Bu derste neler öğreneceğiz?</a:t>
            </a:r>
            <a:endParaRPr lang="tr-TR" b="1" dirty="0">
              <a:solidFill>
                <a:srgbClr val="C00000"/>
              </a:solidFill>
            </a:endParaRPr>
          </a:p>
        </p:txBody>
      </p:sp>
      <p:sp>
        <p:nvSpPr>
          <p:cNvPr id="3" name="İçerik Yer Tutucusu 2"/>
          <p:cNvSpPr>
            <a:spLocks noGrp="1"/>
          </p:cNvSpPr>
          <p:nvPr>
            <p:ph idx="1"/>
          </p:nvPr>
        </p:nvSpPr>
        <p:spPr>
          <a:xfrm>
            <a:off x="838200" y="1229032"/>
            <a:ext cx="10515600" cy="4947931"/>
          </a:xfrm>
        </p:spPr>
        <p:txBody>
          <a:bodyPr/>
          <a:lstStyle/>
          <a:p>
            <a:r>
              <a:rPr lang="tr-TR" dirty="0" smtClean="0"/>
              <a:t>Bu derste; dinin tanımı ile ilgili görüşler üzerinde duracağız.</a:t>
            </a:r>
          </a:p>
          <a:p>
            <a:r>
              <a:rPr lang="tr-TR" dirty="0" smtClean="0"/>
              <a:t>Daha sonra dinin kaynağı hakkındaki görüşlere dikkat çekeceğiz.</a:t>
            </a:r>
          </a:p>
          <a:p>
            <a:r>
              <a:rPr lang="tr-TR" dirty="0" smtClean="0"/>
              <a:t>Ardından din ve mitoloji ile din ve insan ilişkisi hakkında bilgi vereceğiz.</a:t>
            </a:r>
          </a:p>
          <a:p>
            <a:r>
              <a:rPr lang="tr-TR" dirty="0" smtClean="0"/>
              <a:t>İkinci kısımda ise, vahye dayalı dinlerden Yahudilik konusunu işleyeceğiz.</a:t>
            </a:r>
          </a:p>
          <a:p>
            <a:r>
              <a:rPr lang="tr-TR" dirty="0" smtClean="0"/>
              <a:t>Dersimizin sonunda, konuyla ilgili örnek soruları birlikte çözümleyeceğiz.</a:t>
            </a:r>
            <a:endParaRPr lang="tr-TR" dirty="0"/>
          </a:p>
          <a:p>
            <a:endParaRPr lang="tr-TR" dirty="0"/>
          </a:p>
        </p:txBody>
      </p:sp>
    </p:spTree>
    <p:extLst>
      <p:ext uri="{BB962C8B-B14F-4D97-AF65-F5344CB8AC3E}">
        <p14:creationId xmlns:p14="http://schemas.microsoft.com/office/powerpoint/2010/main" val="27833889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a:xfrm>
            <a:off x="838200" y="365126"/>
            <a:ext cx="10515600" cy="1109714"/>
          </a:xfrm>
        </p:spPr>
        <p:txBody>
          <a:bodyPr/>
          <a:lstStyle/>
          <a:p>
            <a:r>
              <a:rPr lang="tr-TR" b="1" dirty="0" smtClean="0">
                <a:solidFill>
                  <a:srgbClr val="C00000"/>
                </a:solidFill>
              </a:rPr>
              <a:t>1. Dinin Tanımı İle İlgili Görüşler</a:t>
            </a:r>
            <a:endParaRPr lang="tr-TR" b="1" dirty="0">
              <a:solidFill>
                <a:srgbClr val="C00000"/>
              </a:solidFill>
            </a:endParaRPr>
          </a:p>
        </p:txBody>
      </p:sp>
      <p:sp>
        <p:nvSpPr>
          <p:cNvPr id="4" name="İçerik Yer Tutucusu 3"/>
          <p:cNvSpPr>
            <a:spLocks noGrp="1"/>
          </p:cNvSpPr>
          <p:nvPr>
            <p:ph idx="1"/>
          </p:nvPr>
        </p:nvSpPr>
        <p:spPr>
          <a:xfrm>
            <a:off x="838200" y="1592826"/>
            <a:ext cx="10515600" cy="4584137"/>
          </a:xfrm>
        </p:spPr>
        <p:txBody>
          <a:bodyPr/>
          <a:lstStyle/>
          <a:p>
            <a:pPr>
              <a:lnSpc>
                <a:spcPct val="130000"/>
              </a:lnSpc>
              <a:spcBef>
                <a:spcPts val="600"/>
              </a:spcBef>
            </a:pPr>
            <a:r>
              <a:rPr lang="tr-TR" dirty="0"/>
              <a:t>Din, Arapça kökenli bir kelime olup Kuran’da “yol, kanun, hayat tarzı ve hesap günü” gibi anlamlarda </a:t>
            </a:r>
            <a:r>
              <a:rPr lang="tr-TR" dirty="0" smtClean="0"/>
              <a:t>kullanılmıştır.</a:t>
            </a:r>
          </a:p>
          <a:p>
            <a:pPr>
              <a:lnSpc>
                <a:spcPct val="130000"/>
              </a:lnSpc>
              <a:spcBef>
                <a:spcPts val="600"/>
              </a:spcBef>
            </a:pPr>
            <a:r>
              <a:rPr lang="tr-TR" dirty="0" smtClean="0"/>
              <a:t>Din</a:t>
            </a:r>
            <a:r>
              <a:rPr lang="tr-TR" dirty="0"/>
              <a:t>, insanlığın var olduğu ilk günden bu yana var olagelmiş bir olgudur. Tarih boyunca </a:t>
            </a:r>
            <a:r>
              <a:rPr lang="tr-TR" dirty="0" smtClean="0"/>
              <a:t>insanlar; bireylerin </a:t>
            </a:r>
            <a:r>
              <a:rPr lang="tr-TR" dirty="0"/>
              <a:t>din algıları, kültür birikimleri ve sosyal yaşantılarına bağlı olarak dinin tanımı konusunda çeşitli görüşler ileri </a:t>
            </a:r>
            <a:r>
              <a:rPr lang="tr-TR" dirty="0" smtClean="0"/>
              <a:t>sürmüşlerdir.</a:t>
            </a:r>
          </a:p>
          <a:p>
            <a:pPr>
              <a:lnSpc>
                <a:spcPct val="130000"/>
              </a:lnSpc>
              <a:spcBef>
                <a:spcPts val="600"/>
              </a:spcBef>
            </a:pPr>
            <a:r>
              <a:rPr lang="tr-TR" b="1" dirty="0" smtClean="0">
                <a:solidFill>
                  <a:srgbClr val="00B050"/>
                </a:solidFill>
              </a:rPr>
              <a:t>Bu görüşler üç </a:t>
            </a:r>
            <a:r>
              <a:rPr lang="tr-TR" b="1" dirty="0">
                <a:solidFill>
                  <a:srgbClr val="00B050"/>
                </a:solidFill>
              </a:rPr>
              <a:t>ana başlıkta toplanabilir.</a:t>
            </a:r>
          </a:p>
        </p:txBody>
      </p:sp>
    </p:spTree>
    <p:extLst>
      <p:ext uri="{BB962C8B-B14F-4D97-AF65-F5344CB8AC3E}">
        <p14:creationId xmlns:p14="http://schemas.microsoft.com/office/powerpoint/2010/main" val="3704212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a:xfrm>
            <a:off x="838200" y="365125"/>
            <a:ext cx="10515600" cy="1099881"/>
          </a:xfrm>
        </p:spPr>
        <p:txBody>
          <a:bodyPr/>
          <a:lstStyle/>
          <a:p>
            <a:r>
              <a:rPr lang="tr-TR" b="1" dirty="0">
                <a:solidFill>
                  <a:srgbClr val="C00000"/>
                </a:solidFill>
              </a:rPr>
              <a:t>1. Dinin Tanımı İle İlgili Görüşler</a:t>
            </a:r>
            <a:endParaRPr lang="tr-TR" b="1" dirty="0">
              <a:solidFill>
                <a:srgbClr val="00B050"/>
              </a:solidFill>
            </a:endParaRPr>
          </a:p>
        </p:txBody>
      </p:sp>
      <p:sp>
        <p:nvSpPr>
          <p:cNvPr id="4" name="İçerik Yer Tutucusu 3"/>
          <p:cNvSpPr>
            <a:spLocks noGrp="1"/>
          </p:cNvSpPr>
          <p:nvPr>
            <p:ph idx="1"/>
          </p:nvPr>
        </p:nvSpPr>
        <p:spPr>
          <a:xfrm>
            <a:off x="838200" y="1533832"/>
            <a:ext cx="10515600" cy="4643131"/>
          </a:xfrm>
        </p:spPr>
        <p:txBody>
          <a:bodyPr/>
          <a:lstStyle/>
          <a:p>
            <a:pPr>
              <a:lnSpc>
                <a:spcPct val="130000"/>
              </a:lnSpc>
              <a:spcBef>
                <a:spcPts val="600"/>
              </a:spcBef>
            </a:pPr>
            <a:r>
              <a:rPr lang="tr-TR" b="1" dirty="0">
                <a:solidFill>
                  <a:srgbClr val="00B050"/>
                </a:solidFill>
              </a:rPr>
              <a:t>Din Bilimcilerinin Tanımları: </a:t>
            </a:r>
            <a:r>
              <a:rPr lang="tr-TR" dirty="0"/>
              <a:t>Her bir bilim adamı kendi bakış açısıyla dini tanımlama yoluna gitmiştir. Bu yüzden üzerinde ittifak edilen bir din tanımlaması </a:t>
            </a:r>
            <a:r>
              <a:rPr lang="tr-TR" dirty="0" smtClean="0"/>
              <a:t>yoktur.</a:t>
            </a:r>
          </a:p>
          <a:p>
            <a:pPr>
              <a:lnSpc>
                <a:spcPct val="130000"/>
              </a:lnSpc>
              <a:spcBef>
                <a:spcPts val="600"/>
              </a:spcBef>
            </a:pPr>
            <a:r>
              <a:rPr lang="tr-TR" b="1" dirty="0" smtClean="0">
                <a:solidFill>
                  <a:srgbClr val="00B050"/>
                </a:solidFill>
              </a:rPr>
              <a:t>Din </a:t>
            </a:r>
            <a:r>
              <a:rPr lang="tr-TR" b="1" dirty="0">
                <a:solidFill>
                  <a:srgbClr val="00B050"/>
                </a:solidFill>
              </a:rPr>
              <a:t>Sosyolojisi Açısından: </a:t>
            </a:r>
            <a:r>
              <a:rPr lang="tr-TR" dirty="0"/>
              <a:t>“Din, bir cemaatin oluşmasını sağlayan inanç ve uygulamalar sistemidir”. (Emile </a:t>
            </a:r>
            <a:r>
              <a:rPr lang="tr-TR" dirty="0" err="1" smtClean="0"/>
              <a:t>Durkheim</a:t>
            </a:r>
            <a:r>
              <a:rPr lang="tr-TR" dirty="0" smtClean="0"/>
              <a:t>)</a:t>
            </a:r>
          </a:p>
          <a:p>
            <a:pPr>
              <a:lnSpc>
                <a:spcPct val="130000"/>
              </a:lnSpc>
              <a:spcBef>
                <a:spcPts val="600"/>
              </a:spcBef>
            </a:pPr>
            <a:r>
              <a:rPr lang="tr-TR" b="1" dirty="0" smtClean="0">
                <a:solidFill>
                  <a:srgbClr val="00B050"/>
                </a:solidFill>
              </a:rPr>
              <a:t>Din </a:t>
            </a:r>
            <a:r>
              <a:rPr lang="tr-TR" b="1" dirty="0">
                <a:solidFill>
                  <a:srgbClr val="00B050"/>
                </a:solidFill>
              </a:rPr>
              <a:t>Psikolojisi Açısından: </a:t>
            </a:r>
            <a:r>
              <a:rPr lang="tr-TR" dirty="0"/>
              <a:t>“Din; dua, kurban ve inançla kendini gösteren bir olgudur.” (</a:t>
            </a:r>
            <a:r>
              <a:rPr lang="tr-TR" dirty="0" err="1"/>
              <a:t>Feurbach</a:t>
            </a:r>
            <a:r>
              <a:rPr lang="tr-TR" dirty="0"/>
              <a:t>)</a:t>
            </a:r>
          </a:p>
        </p:txBody>
      </p:sp>
    </p:spTree>
    <p:extLst>
      <p:ext uri="{BB962C8B-B14F-4D97-AF65-F5344CB8AC3E}">
        <p14:creationId xmlns:p14="http://schemas.microsoft.com/office/powerpoint/2010/main" val="34224641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863907"/>
          </a:xfrm>
        </p:spPr>
        <p:txBody>
          <a:bodyPr/>
          <a:lstStyle/>
          <a:p>
            <a:r>
              <a:rPr lang="tr-TR" b="1" dirty="0" smtClean="0">
                <a:solidFill>
                  <a:srgbClr val="C00000"/>
                </a:solidFill>
              </a:rPr>
              <a:t>Bu derste neler öğreneceğiz?</a:t>
            </a:r>
            <a:endParaRPr lang="tr-TR" b="1" dirty="0">
              <a:solidFill>
                <a:srgbClr val="C00000"/>
              </a:solidFill>
            </a:endParaRPr>
          </a:p>
        </p:txBody>
      </p:sp>
      <p:sp>
        <p:nvSpPr>
          <p:cNvPr id="3" name="İçerik Yer Tutucusu 2"/>
          <p:cNvSpPr>
            <a:spLocks noGrp="1"/>
          </p:cNvSpPr>
          <p:nvPr>
            <p:ph idx="1"/>
          </p:nvPr>
        </p:nvSpPr>
        <p:spPr>
          <a:xfrm>
            <a:off x="838200" y="1425677"/>
            <a:ext cx="10515600" cy="4751286"/>
          </a:xfrm>
        </p:spPr>
        <p:txBody>
          <a:bodyPr/>
          <a:lstStyle/>
          <a:p>
            <a:r>
              <a:rPr lang="tr-TR" dirty="0" smtClean="0"/>
              <a:t>Bu derste; öncelikle dinler tarihinin tanımı, konusu ve metodu üzerinde duracağız.</a:t>
            </a:r>
          </a:p>
          <a:p>
            <a:r>
              <a:rPr lang="tr-TR" dirty="0" smtClean="0"/>
              <a:t>Daha sonra dinler tarihinin din bilimleri içindeki yerine dikkat çekeceğiz.</a:t>
            </a:r>
          </a:p>
          <a:p>
            <a:r>
              <a:rPr lang="tr-TR" dirty="0" smtClean="0"/>
              <a:t>Bu bağlamda dinler tarihinin tefsir, hadis ve kelam gibi İslam bilimleriyle ilişkisini kısaca özetleyeceğiz.</a:t>
            </a:r>
          </a:p>
          <a:p>
            <a:r>
              <a:rPr lang="tr-TR" dirty="0" smtClean="0"/>
              <a:t>Son olarak ise, diğer dinler hakkında bilgi edinmenin İslam açısından faydalarını ve Ülkemizde karşılaştırmalı dinler tarihinin tarihçesini kısaca konuşacağız.</a:t>
            </a:r>
            <a:endParaRPr lang="tr-TR" dirty="0"/>
          </a:p>
          <a:p>
            <a:endParaRPr lang="tr-TR" dirty="0"/>
          </a:p>
        </p:txBody>
      </p:sp>
    </p:spTree>
    <p:extLst>
      <p:ext uri="{BB962C8B-B14F-4D97-AF65-F5344CB8AC3E}">
        <p14:creationId xmlns:p14="http://schemas.microsoft.com/office/powerpoint/2010/main" val="1655879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1208036"/>
          </a:xfrm>
        </p:spPr>
        <p:txBody>
          <a:bodyPr/>
          <a:lstStyle/>
          <a:p>
            <a:r>
              <a:rPr lang="tr-TR" b="1" dirty="0">
                <a:solidFill>
                  <a:srgbClr val="C00000"/>
                </a:solidFill>
              </a:rPr>
              <a:t>1. Dinin Tanımı İle İlgili Görüşler</a:t>
            </a:r>
            <a:endParaRPr lang="tr-TR" dirty="0"/>
          </a:p>
        </p:txBody>
      </p:sp>
      <p:sp>
        <p:nvSpPr>
          <p:cNvPr id="3" name="İçerik Yer Tutucusu 2"/>
          <p:cNvSpPr>
            <a:spLocks noGrp="1"/>
          </p:cNvSpPr>
          <p:nvPr>
            <p:ph idx="1"/>
          </p:nvPr>
        </p:nvSpPr>
        <p:spPr>
          <a:xfrm>
            <a:off x="838200" y="1573162"/>
            <a:ext cx="10515600" cy="4603801"/>
          </a:xfrm>
        </p:spPr>
        <p:txBody>
          <a:bodyPr>
            <a:normAutofit/>
          </a:bodyPr>
          <a:lstStyle/>
          <a:p>
            <a:pPr>
              <a:lnSpc>
                <a:spcPct val="130000"/>
              </a:lnSpc>
              <a:spcBef>
                <a:spcPts val="600"/>
              </a:spcBef>
            </a:pPr>
            <a:r>
              <a:rPr lang="tr-TR" b="1" dirty="0">
                <a:solidFill>
                  <a:srgbClr val="00B050"/>
                </a:solidFill>
              </a:rPr>
              <a:t>İslam Bilimcilerinin Tanımları: </a:t>
            </a:r>
            <a:r>
              <a:rPr lang="tr-TR" dirty="0" smtClean="0"/>
              <a:t>İslam bilimcilerinin </a:t>
            </a:r>
            <a:r>
              <a:rPr lang="tr-TR" dirty="0"/>
              <a:t>tanımlamaları dinin yapısına daha uygun olduğu gibi birbirlerine de yakındır</a:t>
            </a:r>
            <a:r>
              <a:rPr lang="tr-TR" dirty="0" smtClean="0"/>
              <a:t>.</a:t>
            </a:r>
          </a:p>
          <a:p>
            <a:pPr>
              <a:lnSpc>
                <a:spcPct val="130000"/>
              </a:lnSpc>
              <a:spcBef>
                <a:spcPts val="600"/>
              </a:spcBef>
            </a:pPr>
            <a:r>
              <a:rPr lang="tr-TR" dirty="0" smtClean="0"/>
              <a:t>“</a:t>
            </a:r>
            <a:r>
              <a:rPr lang="tr-TR" dirty="0"/>
              <a:t>İlahi bir kanun olan din, akıl sahiplerini peygamberin bildirdiği şeyleri tasdik etmeye çağırır”. (</a:t>
            </a:r>
            <a:r>
              <a:rPr lang="tr-TR" dirty="0" err="1"/>
              <a:t>Seyyit</a:t>
            </a:r>
            <a:r>
              <a:rPr lang="tr-TR" dirty="0"/>
              <a:t> Şerif </a:t>
            </a:r>
            <a:r>
              <a:rPr lang="tr-TR" dirty="0" err="1"/>
              <a:t>Cürcani</a:t>
            </a:r>
            <a:r>
              <a:rPr lang="tr-TR" dirty="0" smtClean="0"/>
              <a:t>)</a:t>
            </a:r>
          </a:p>
        </p:txBody>
      </p:sp>
    </p:spTree>
    <p:extLst>
      <p:ext uri="{BB962C8B-B14F-4D97-AF65-F5344CB8AC3E}">
        <p14:creationId xmlns:p14="http://schemas.microsoft.com/office/powerpoint/2010/main" val="5777059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1. Dinin Tanımı İle İlgili Görüşler</a:t>
            </a:r>
            <a:endParaRPr lang="tr-TR" b="1" dirty="0">
              <a:solidFill>
                <a:srgbClr val="00B050"/>
              </a:solidFill>
            </a:endParaRPr>
          </a:p>
        </p:txBody>
      </p:sp>
      <p:sp>
        <p:nvSpPr>
          <p:cNvPr id="3" name="İçerik Yer Tutucusu 2"/>
          <p:cNvSpPr>
            <a:spLocks noGrp="1"/>
          </p:cNvSpPr>
          <p:nvPr>
            <p:ph idx="1"/>
          </p:nvPr>
        </p:nvSpPr>
        <p:spPr>
          <a:xfrm>
            <a:off x="838200" y="1553497"/>
            <a:ext cx="10515600" cy="4623466"/>
          </a:xfrm>
        </p:spPr>
        <p:txBody>
          <a:bodyPr/>
          <a:lstStyle/>
          <a:p>
            <a:pPr>
              <a:lnSpc>
                <a:spcPct val="130000"/>
              </a:lnSpc>
              <a:spcBef>
                <a:spcPts val="600"/>
              </a:spcBef>
            </a:pPr>
            <a:r>
              <a:rPr lang="tr-TR" dirty="0"/>
              <a:t>“Din, akıl sahiplerini kendi iradeleriyle tasdik ettikleri hayra ulaştıran ilahi bir kanundur.” (E. Muhammed Hamdi </a:t>
            </a:r>
            <a:r>
              <a:rPr lang="tr-TR" dirty="0" err="1"/>
              <a:t>Yazır</a:t>
            </a:r>
            <a:r>
              <a:rPr lang="tr-TR" dirty="0" smtClean="0"/>
              <a:t>)</a:t>
            </a:r>
          </a:p>
          <a:p>
            <a:pPr>
              <a:lnSpc>
                <a:spcPct val="130000"/>
              </a:lnSpc>
              <a:spcBef>
                <a:spcPts val="600"/>
              </a:spcBef>
            </a:pPr>
            <a:r>
              <a:rPr lang="tr-TR" dirty="0" smtClean="0"/>
              <a:t>“</a:t>
            </a:r>
            <a:r>
              <a:rPr lang="tr-TR" dirty="0"/>
              <a:t>Din, Allah’ın bir kanunudur. O, bu kanunu peygamberleri aracılıyla insanlara lütuf ve ihsan buyurmuştur. İnsanları hayra götüren bu kanuna uyulduğu takdirde iki dünya saadetine kavuşulur</a:t>
            </a:r>
            <a:r>
              <a:rPr lang="tr-TR" dirty="0" smtClean="0"/>
              <a:t>”. (Ömer </a:t>
            </a:r>
            <a:r>
              <a:rPr lang="tr-TR" dirty="0"/>
              <a:t>Nasuhi Bilmen)</a:t>
            </a:r>
            <a:endParaRPr lang="tr-TR" b="1" dirty="0">
              <a:solidFill>
                <a:srgbClr val="00B050"/>
              </a:solidFill>
            </a:endParaRPr>
          </a:p>
        </p:txBody>
      </p:sp>
    </p:spTree>
    <p:extLst>
      <p:ext uri="{BB962C8B-B14F-4D97-AF65-F5344CB8AC3E}">
        <p14:creationId xmlns:p14="http://schemas.microsoft.com/office/powerpoint/2010/main" val="16182522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1. Dinin Tanımı İle İlgili Görüşler</a:t>
            </a:r>
          </a:p>
        </p:txBody>
      </p:sp>
      <p:sp>
        <p:nvSpPr>
          <p:cNvPr id="3" name="İçerik Yer Tutucusu 2"/>
          <p:cNvSpPr>
            <a:spLocks noGrp="1"/>
          </p:cNvSpPr>
          <p:nvPr>
            <p:ph idx="1"/>
          </p:nvPr>
        </p:nvSpPr>
        <p:spPr>
          <a:xfrm>
            <a:off x="838200" y="1592826"/>
            <a:ext cx="10515600" cy="4584137"/>
          </a:xfrm>
        </p:spPr>
        <p:txBody>
          <a:bodyPr>
            <a:normAutofit/>
          </a:bodyPr>
          <a:lstStyle/>
          <a:p>
            <a:pPr>
              <a:lnSpc>
                <a:spcPct val="130000"/>
              </a:lnSpc>
              <a:spcBef>
                <a:spcPts val="600"/>
              </a:spcBef>
            </a:pPr>
            <a:r>
              <a:rPr lang="tr-TR" b="1" dirty="0">
                <a:solidFill>
                  <a:srgbClr val="00B050"/>
                </a:solidFill>
              </a:rPr>
              <a:t>Dinin Özünü Oluşturan Unsurlar Açısından: </a:t>
            </a:r>
            <a:r>
              <a:rPr lang="tr-TR" dirty="0"/>
              <a:t>Dinin kutsal kitap ve kurumsallaşma süreci göz önünde bulundurularak yapılan tanımlamalardır. Bu bağlamda din genel olarak </a:t>
            </a:r>
            <a:r>
              <a:rPr lang="tr-TR" b="1" dirty="0">
                <a:solidFill>
                  <a:srgbClr val="00B050"/>
                </a:solidFill>
              </a:rPr>
              <a:t>“insanların mutlu bir hayat sürmesini amaçlayan tanrının veya din kurucularının kutsal kitaplarında yer alan sözlerinden, insanların bu amacın gerçekleşmesi için yaptıkları davranışlardan ve oluşturdukları kurumlardan meydana gelen bir sistemdir”</a:t>
            </a:r>
            <a:r>
              <a:rPr lang="tr-TR" dirty="0"/>
              <a:t> şeklinde tanımlanır.</a:t>
            </a:r>
            <a:endParaRPr lang="tr-TR" dirty="0" smtClean="0"/>
          </a:p>
        </p:txBody>
      </p:sp>
    </p:spTree>
    <p:extLst>
      <p:ext uri="{BB962C8B-B14F-4D97-AF65-F5344CB8AC3E}">
        <p14:creationId xmlns:p14="http://schemas.microsoft.com/office/powerpoint/2010/main" val="31278312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1109714"/>
          </a:xfrm>
        </p:spPr>
        <p:txBody>
          <a:bodyPr/>
          <a:lstStyle/>
          <a:p>
            <a:r>
              <a:rPr lang="tr-TR" b="1" dirty="0" smtClean="0">
                <a:solidFill>
                  <a:srgbClr val="C00000"/>
                </a:solidFill>
              </a:rPr>
              <a:t>2. Dinin Kaynağı Hakkındaki Görüşler</a:t>
            </a:r>
            <a:endParaRPr lang="tr-TR" b="1" dirty="0">
              <a:solidFill>
                <a:srgbClr val="00B050"/>
              </a:solidFill>
            </a:endParaRPr>
          </a:p>
        </p:txBody>
      </p:sp>
      <p:sp>
        <p:nvSpPr>
          <p:cNvPr id="3" name="İçerik Yer Tutucusu 2"/>
          <p:cNvSpPr>
            <a:spLocks noGrp="1"/>
          </p:cNvSpPr>
          <p:nvPr>
            <p:ph idx="1"/>
          </p:nvPr>
        </p:nvSpPr>
        <p:spPr>
          <a:xfrm>
            <a:off x="838200" y="1474840"/>
            <a:ext cx="10515600" cy="4702123"/>
          </a:xfrm>
        </p:spPr>
        <p:txBody>
          <a:bodyPr>
            <a:normAutofit/>
          </a:bodyPr>
          <a:lstStyle/>
          <a:p>
            <a:pPr>
              <a:lnSpc>
                <a:spcPct val="120000"/>
              </a:lnSpc>
              <a:spcBef>
                <a:spcPts val="600"/>
              </a:spcBef>
            </a:pPr>
            <a:r>
              <a:rPr lang="tr-TR" dirty="0"/>
              <a:t>Tarihi süreç içinde dinin kaynağını tespit etmeye çalışan çeşitli bilim adamları ortaya çıkmış ve bu konuda bir takım teoriler ileri </a:t>
            </a:r>
            <a:r>
              <a:rPr lang="tr-TR" dirty="0" smtClean="0"/>
              <a:t>sürmüşlerdir.</a:t>
            </a:r>
          </a:p>
          <a:p>
            <a:pPr>
              <a:lnSpc>
                <a:spcPct val="120000"/>
              </a:lnSpc>
              <a:spcBef>
                <a:spcPts val="600"/>
              </a:spcBef>
            </a:pPr>
            <a:r>
              <a:rPr lang="tr-TR" dirty="0" smtClean="0"/>
              <a:t>İlk </a:t>
            </a:r>
            <a:r>
              <a:rPr lang="tr-TR" dirty="0"/>
              <a:t>başta bu tür teoriler özellikle Batı dünyasında kabul görmüşken ortaya çıkan yeni veriler ışığında bunların eleştirisi yapılmış ve doğru olmadığı kanıtlanmıştır. </a:t>
            </a:r>
            <a:r>
              <a:rPr lang="tr-TR" dirty="0" smtClean="0"/>
              <a:t>Bu noktada </a:t>
            </a:r>
            <a:r>
              <a:rPr lang="tr-TR" dirty="0"/>
              <a:t>dinin kaynağı konusunda tarihi veri olarak baz alınabilecek </a:t>
            </a:r>
            <a:r>
              <a:rPr lang="tr-TR" dirty="0" smtClean="0"/>
              <a:t>bilgilerin, </a:t>
            </a:r>
            <a:r>
              <a:rPr lang="tr-TR" dirty="0"/>
              <a:t>kutsal kitaplarda yer alan bilgilerden öteye geçmediği </a:t>
            </a:r>
            <a:r>
              <a:rPr lang="tr-TR" dirty="0" smtClean="0"/>
              <a:t>akılda tutulmalıdır.</a:t>
            </a:r>
            <a:endParaRPr lang="tr-TR" dirty="0"/>
          </a:p>
        </p:txBody>
      </p:sp>
    </p:spTree>
    <p:extLst>
      <p:ext uri="{BB962C8B-B14F-4D97-AF65-F5344CB8AC3E}">
        <p14:creationId xmlns:p14="http://schemas.microsoft.com/office/powerpoint/2010/main" val="18591700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1257198"/>
          </a:xfrm>
        </p:spPr>
        <p:txBody>
          <a:bodyPr/>
          <a:lstStyle/>
          <a:p>
            <a:r>
              <a:rPr lang="tr-TR" b="1" dirty="0">
                <a:solidFill>
                  <a:srgbClr val="C00000"/>
                </a:solidFill>
              </a:rPr>
              <a:t>2. Dinin Kaynağı Hakkındaki Görüşler</a:t>
            </a:r>
            <a:endParaRPr lang="tr-TR" dirty="0">
              <a:solidFill>
                <a:srgbClr val="C00000"/>
              </a:solidFill>
            </a:endParaRPr>
          </a:p>
        </p:txBody>
      </p:sp>
      <p:sp>
        <p:nvSpPr>
          <p:cNvPr id="3" name="İçerik Yer Tutucusu 2"/>
          <p:cNvSpPr>
            <a:spLocks noGrp="1"/>
          </p:cNvSpPr>
          <p:nvPr>
            <p:ph idx="1"/>
          </p:nvPr>
        </p:nvSpPr>
        <p:spPr>
          <a:xfrm>
            <a:off x="838200" y="1533832"/>
            <a:ext cx="10515600" cy="4643131"/>
          </a:xfrm>
        </p:spPr>
        <p:txBody>
          <a:bodyPr>
            <a:normAutofit/>
          </a:bodyPr>
          <a:lstStyle/>
          <a:p>
            <a:pPr>
              <a:lnSpc>
                <a:spcPct val="120000"/>
              </a:lnSpc>
              <a:spcBef>
                <a:spcPts val="600"/>
              </a:spcBef>
            </a:pPr>
            <a:r>
              <a:rPr lang="tr-TR" b="1" dirty="0">
                <a:solidFill>
                  <a:srgbClr val="00B050"/>
                </a:solidFill>
              </a:rPr>
              <a:t>Evrimci Görüş: </a:t>
            </a:r>
            <a:r>
              <a:rPr lang="tr-TR" dirty="0"/>
              <a:t>Dinlerin tarihi süreç içinde çeşitli sebeplere bağlı olarak ortaya çıkıp geliştiğini savunan görüştür. Bu bağlamda </a:t>
            </a:r>
            <a:r>
              <a:rPr lang="tr-TR" dirty="0" smtClean="0"/>
              <a:t>19. yüzyıldan </a:t>
            </a:r>
            <a:r>
              <a:rPr lang="tr-TR" dirty="0"/>
              <a:t>itibaren 5 farklı ekol türemiştir.</a:t>
            </a:r>
          </a:p>
        </p:txBody>
      </p:sp>
    </p:spTree>
    <p:extLst>
      <p:ext uri="{BB962C8B-B14F-4D97-AF65-F5344CB8AC3E}">
        <p14:creationId xmlns:p14="http://schemas.microsoft.com/office/powerpoint/2010/main" val="20601133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00B050"/>
                </a:solidFill>
              </a:rPr>
              <a:t>Bilgi Notu…</a:t>
            </a:r>
            <a:endParaRPr lang="tr-TR" dirty="0">
              <a:solidFill>
                <a:srgbClr val="00B050"/>
              </a:solidFill>
            </a:endParaRPr>
          </a:p>
        </p:txBody>
      </p:sp>
      <p:sp>
        <p:nvSpPr>
          <p:cNvPr id="3" name="İçerik Yer Tutucusu 2"/>
          <p:cNvSpPr>
            <a:spLocks noGrp="1"/>
          </p:cNvSpPr>
          <p:nvPr>
            <p:ph idx="1"/>
          </p:nvPr>
        </p:nvSpPr>
        <p:spPr>
          <a:xfrm>
            <a:off x="838200" y="1563329"/>
            <a:ext cx="10515600" cy="4613634"/>
          </a:xfrm>
        </p:spPr>
        <p:txBody>
          <a:bodyPr/>
          <a:lstStyle/>
          <a:p>
            <a:pPr>
              <a:lnSpc>
                <a:spcPct val="120000"/>
              </a:lnSpc>
              <a:spcBef>
                <a:spcPts val="600"/>
              </a:spcBef>
            </a:pPr>
            <a:r>
              <a:rPr lang="tr-TR" dirty="0" err="1" smtClean="0"/>
              <a:t>Max</a:t>
            </a:r>
            <a:r>
              <a:rPr lang="tr-TR" dirty="0" smtClean="0"/>
              <a:t> </a:t>
            </a:r>
            <a:r>
              <a:rPr lang="tr-TR" dirty="0" err="1"/>
              <a:t>Müller</a:t>
            </a:r>
            <a:r>
              <a:rPr lang="tr-TR" dirty="0"/>
              <a:t>: </a:t>
            </a:r>
            <a:r>
              <a:rPr lang="tr-TR" dirty="0" smtClean="0"/>
              <a:t>Natürizm</a:t>
            </a:r>
          </a:p>
          <a:p>
            <a:pPr>
              <a:lnSpc>
                <a:spcPct val="120000"/>
              </a:lnSpc>
              <a:spcBef>
                <a:spcPts val="600"/>
              </a:spcBef>
            </a:pPr>
            <a:r>
              <a:rPr lang="tr-TR" dirty="0" smtClean="0"/>
              <a:t>Edward </a:t>
            </a:r>
            <a:r>
              <a:rPr lang="tr-TR" dirty="0" err="1"/>
              <a:t>Tylor</a:t>
            </a:r>
            <a:r>
              <a:rPr lang="tr-TR" dirty="0"/>
              <a:t>: </a:t>
            </a:r>
            <a:r>
              <a:rPr lang="tr-TR" dirty="0" smtClean="0"/>
              <a:t>Animizm</a:t>
            </a:r>
          </a:p>
          <a:p>
            <a:pPr>
              <a:lnSpc>
                <a:spcPct val="120000"/>
              </a:lnSpc>
              <a:spcBef>
                <a:spcPts val="600"/>
              </a:spcBef>
            </a:pPr>
            <a:r>
              <a:rPr lang="tr-TR" dirty="0" smtClean="0"/>
              <a:t>H</a:t>
            </a:r>
            <a:r>
              <a:rPr lang="tr-TR" dirty="0"/>
              <a:t>. </a:t>
            </a:r>
            <a:r>
              <a:rPr lang="tr-TR" dirty="0" err="1"/>
              <a:t>Spencer</a:t>
            </a:r>
            <a:r>
              <a:rPr lang="tr-TR" dirty="0"/>
              <a:t>: Atalar </a:t>
            </a:r>
            <a:r>
              <a:rPr lang="tr-TR" dirty="0" smtClean="0"/>
              <a:t>Kültü</a:t>
            </a:r>
          </a:p>
          <a:p>
            <a:pPr>
              <a:lnSpc>
                <a:spcPct val="120000"/>
              </a:lnSpc>
              <a:spcBef>
                <a:spcPts val="600"/>
              </a:spcBef>
            </a:pPr>
            <a:r>
              <a:rPr lang="tr-TR" dirty="0" smtClean="0"/>
              <a:t>E</a:t>
            </a:r>
            <a:r>
              <a:rPr lang="tr-TR" dirty="0"/>
              <a:t>. </a:t>
            </a:r>
            <a:r>
              <a:rPr lang="tr-TR" dirty="0" err="1" smtClean="0"/>
              <a:t>Durkheim:Totemizm</a:t>
            </a:r>
            <a:endParaRPr lang="tr-TR" dirty="0" smtClean="0"/>
          </a:p>
          <a:p>
            <a:pPr>
              <a:lnSpc>
                <a:spcPct val="120000"/>
              </a:lnSpc>
              <a:spcBef>
                <a:spcPts val="600"/>
              </a:spcBef>
            </a:pPr>
            <a:r>
              <a:rPr lang="tr-TR" dirty="0" smtClean="0"/>
              <a:t>W</a:t>
            </a:r>
            <a:r>
              <a:rPr lang="tr-TR" dirty="0"/>
              <a:t>. </a:t>
            </a:r>
            <a:r>
              <a:rPr lang="tr-TR" dirty="0" err="1"/>
              <a:t>Schmidt</a:t>
            </a:r>
            <a:r>
              <a:rPr lang="tr-TR" dirty="0"/>
              <a:t>: </a:t>
            </a:r>
            <a:r>
              <a:rPr lang="tr-TR" dirty="0" smtClean="0"/>
              <a:t>Monoteizm</a:t>
            </a:r>
            <a:endParaRPr lang="tr-TR" dirty="0"/>
          </a:p>
        </p:txBody>
      </p:sp>
    </p:spTree>
    <p:extLst>
      <p:ext uri="{BB962C8B-B14F-4D97-AF65-F5344CB8AC3E}">
        <p14:creationId xmlns:p14="http://schemas.microsoft.com/office/powerpoint/2010/main" val="31736627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247365"/>
          </a:xfrm>
        </p:spPr>
        <p:txBody>
          <a:bodyPr/>
          <a:lstStyle/>
          <a:p>
            <a:r>
              <a:rPr lang="tr-TR" b="1" dirty="0" smtClean="0">
                <a:solidFill>
                  <a:srgbClr val="C00000"/>
                </a:solidFill>
              </a:rPr>
              <a:t>3. Din ve Mitoloji</a:t>
            </a:r>
            <a:endParaRPr lang="tr-TR" b="1" dirty="0">
              <a:solidFill>
                <a:srgbClr val="C00000"/>
              </a:solidFill>
            </a:endParaRPr>
          </a:p>
        </p:txBody>
      </p:sp>
      <p:sp>
        <p:nvSpPr>
          <p:cNvPr id="3" name="İçerik Yer Tutucusu 2"/>
          <p:cNvSpPr>
            <a:spLocks noGrp="1"/>
          </p:cNvSpPr>
          <p:nvPr>
            <p:ph idx="1"/>
          </p:nvPr>
        </p:nvSpPr>
        <p:spPr>
          <a:xfrm>
            <a:off x="838200" y="1337188"/>
            <a:ext cx="10515600" cy="4839776"/>
          </a:xfrm>
        </p:spPr>
        <p:txBody>
          <a:bodyPr>
            <a:normAutofit/>
          </a:bodyPr>
          <a:lstStyle/>
          <a:p>
            <a:pPr>
              <a:lnSpc>
                <a:spcPct val="130000"/>
              </a:lnSpc>
            </a:pPr>
            <a:r>
              <a:rPr lang="tr-TR" dirty="0"/>
              <a:t>Mitos, hikâye ve masal anlamına </a:t>
            </a:r>
            <a:r>
              <a:rPr lang="tr-TR" dirty="0" smtClean="0"/>
              <a:t>gelir.</a:t>
            </a:r>
          </a:p>
          <a:p>
            <a:pPr>
              <a:lnSpc>
                <a:spcPct val="130000"/>
              </a:lnSpc>
            </a:pPr>
            <a:r>
              <a:rPr lang="tr-TR" dirty="0" smtClean="0"/>
              <a:t>Mitoloji </a:t>
            </a:r>
            <a:r>
              <a:rPr lang="tr-TR" dirty="0"/>
              <a:t>ise efsaneleri içine alan ve onları belli usullere göre inceleyen bir disiplindir. Efsanelerin yanı sıra </a:t>
            </a:r>
            <a:r>
              <a:rPr lang="tr-TR" b="1" dirty="0">
                <a:solidFill>
                  <a:srgbClr val="00B050"/>
                </a:solidFill>
              </a:rPr>
              <a:t>ilk ölüm, ilk günah, ilk aile, tufan, kurban, avcılık, ateş</a:t>
            </a:r>
            <a:r>
              <a:rPr lang="tr-TR" dirty="0"/>
              <a:t> gibi unsurlar mitolojinin konuları </a:t>
            </a:r>
            <a:r>
              <a:rPr lang="tr-TR" dirty="0" smtClean="0"/>
              <a:t>arasındadır.</a:t>
            </a:r>
          </a:p>
          <a:p>
            <a:pPr>
              <a:lnSpc>
                <a:spcPct val="130000"/>
              </a:lnSpc>
            </a:pPr>
            <a:r>
              <a:rPr lang="tr-TR" dirty="0" smtClean="0"/>
              <a:t>Mitoslar </a:t>
            </a:r>
            <a:r>
              <a:rPr lang="tr-TR" dirty="0"/>
              <a:t>ile dinin benzer ve farklı yönleri vardır. Mitoslar dinden beslenir. Özelikle dini değerlerin zayıfladığı </a:t>
            </a:r>
            <a:r>
              <a:rPr lang="tr-TR" dirty="0" smtClean="0"/>
              <a:t>dönemlerde </a:t>
            </a:r>
            <a:r>
              <a:rPr lang="tr-TR" dirty="0"/>
              <a:t>mitoslar ön plana çıkar ve gerekli tedbir alınmadığında dinin önüne geçme ihtimalleri vardır.</a:t>
            </a:r>
            <a:endParaRPr lang="tr-TR" dirty="0" smtClean="0"/>
          </a:p>
        </p:txBody>
      </p:sp>
    </p:spTree>
    <p:extLst>
      <p:ext uri="{BB962C8B-B14F-4D97-AF65-F5344CB8AC3E}">
        <p14:creationId xmlns:p14="http://schemas.microsoft.com/office/powerpoint/2010/main" val="18490849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3. Din ve Mitoloji</a:t>
            </a:r>
            <a:endParaRPr lang="tr-TR" dirty="0"/>
          </a:p>
        </p:txBody>
      </p:sp>
      <p:sp>
        <p:nvSpPr>
          <p:cNvPr id="3" name="İçerik Yer Tutucusu 2"/>
          <p:cNvSpPr>
            <a:spLocks noGrp="1"/>
          </p:cNvSpPr>
          <p:nvPr>
            <p:ph idx="1"/>
          </p:nvPr>
        </p:nvSpPr>
        <p:spPr>
          <a:xfrm>
            <a:off x="838200" y="1366684"/>
            <a:ext cx="10515600" cy="4810279"/>
          </a:xfrm>
        </p:spPr>
        <p:txBody>
          <a:bodyPr>
            <a:normAutofit/>
          </a:bodyPr>
          <a:lstStyle/>
          <a:p>
            <a:pPr>
              <a:lnSpc>
                <a:spcPct val="130000"/>
              </a:lnSpc>
              <a:spcBef>
                <a:spcPts val="600"/>
              </a:spcBef>
            </a:pPr>
            <a:r>
              <a:rPr lang="tr-TR" b="1" dirty="0">
                <a:solidFill>
                  <a:srgbClr val="00B050"/>
                </a:solidFill>
              </a:rPr>
              <a:t>Mitoslar ve dinin benzer yönleri </a:t>
            </a:r>
            <a:r>
              <a:rPr lang="tr-TR" b="1" dirty="0" smtClean="0">
                <a:solidFill>
                  <a:srgbClr val="00B050"/>
                </a:solidFill>
              </a:rPr>
              <a:t>şunlardır:</a:t>
            </a:r>
          </a:p>
          <a:p>
            <a:pPr>
              <a:lnSpc>
                <a:spcPct val="130000"/>
              </a:lnSpc>
              <a:spcBef>
                <a:spcPts val="600"/>
              </a:spcBef>
            </a:pPr>
            <a:r>
              <a:rPr lang="tr-TR" dirty="0" smtClean="0"/>
              <a:t>a</a:t>
            </a:r>
            <a:r>
              <a:rPr lang="tr-TR" dirty="0"/>
              <a:t>. İnsanların mitoslara inanması ve kutsallık </a:t>
            </a:r>
            <a:r>
              <a:rPr lang="tr-TR" dirty="0" smtClean="0"/>
              <a:t>atfetmesi,</a:t>
            </a:r>
          </a:p>
          <a:p>
            <a:pPr>
              <a:lnSpc>
                <a:spcPct val="130000"/>
              </a:lnSpc>
              <a:spcBef>
                <a:spcPts val="600"/>
              </a:spcBef>
            </a:pPr>
            <a:r>
              <a:rPr lang="tr-TR" dirty="0" smtClean="0"/>
              <a:t>b</a:t>
            </a:r>
            <a:r>
              <a:rPr lang="tr-TR" dirty="0"/>
              <a:t>. Onunla ilgili bir takım uygulamalar </a:t>
            </a:r>
            <a:r>
              <a:rPr lang="tr-TR" dirty="0" smtClean="0"/>
              <a:t>yapması,</a:t>
            </a:r>
          </a:p>
          <a:p>
            <a:pPr>
              <a:lnSpc>
                <a:spcPct val="130000"/>
              </a:lnSpc>
              <a:spcBef>
                <a:spcPts val="600"/>
              </a:spcBef>
            </a:pPr>
            <a:r>
              <a:rPr lang="tr-TR" dirty="0" smtClean="0"/>
              <a:t>c</a:t>
            </a:r>
            <a:r>
              <a:rPr lang="tr-TR" dirty="0"/>
              <a:t>. v</a:t>
            </a:r>
            <a:r>
              <a:rPr lang="tr-TR" dirty="0" smtClean="0"/>
              <a:t>e psikolojik </a:t>
            </a:r>
            <a:r>
              <a:rPr lang="tr-TR" dirty="0"/>
              <a:t>olarak rahatlaması yönünden benzerlik gösterir.</a:t>
            </a:r>
          </a:p>
        </p:txBody>
      </p:sp>
    </p:spTree>
    <p:extLst>
      <p:ext uri="{BB962C8B-B14F-4D97-AF65-F5344CB8AC3E}">
        <p14:creationId xmlns:p14="http://schemas.microsoft.com/office/powerpoint/2010/main" val="36520791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14746"/>
          </a:xfrm>
        </p:spPr>
        <p:txBody>
          <a:bodyPr/>
          <a:lstStyle/>
          <a:p>
            <a:r>
              <a:rPr lang="tr-TR" b="1" dirty="0">
                <a:solidFill>
                  <a:srgbClr val="C00000"/>
                </a:solidFill>
              </a:rPr>
              <a:t>3. </a:t>
            </a:r>
            <a:r>
              <a:rPr lang="tr-TR" b="1" dirty="0" smtClean="0">
                <a:solidFill>
                  <a:srgbClr val="C00000"/>
                </a:solidFill>
              </a:rPr>
              <a:t>Din ve Mitoloji</a:t>
            </a:r>
            <a:endParaRPr lang="tr-TR" dirty="0"/>
          </a:p>
        </p:txBody>
      </p:sp>
      <p:sp>
        <p:nvSpPr>
          <p:cNvPr id="3" name="İçerik Yer Tutucusu 2"/>
          <p:cNvSpPr>
            <a:spLocks noGrp="1"/>
          </p:cNvSpPr>
          <p:nvPr>
            <p:ph idx="1"/>
          </p:nvPr>
        </p:nvSpPr>
        <p:spPr>
          <a:xfrm>
            <a:off x="838200" y="1179872"/>
            <a:ext cx="10515600" cy="4997091"/>
          </a:xfrm>
        </p:spPr>
        <p:txBody>
          <a:bodyPr>
            <a:normAutofit fontScale="92500"/>
          </a:bodyPr>
          <a:lstStyle/>
          <a:p>
            <a:pPr>
              <a:lnSpc>
                <a:spcPct val="130000"/>
              </a:lnSpc>
              <a:spcBef>
                <a:spcPts val="600"/>
              </a:spcBef>
            </a:pPr>
            <a:r>
              <a:rPr lang="tr-TR" b="1" dirty="0">
                <a:solidFill>
                  <a:srgbClr val="00B050"/>
                </a:solidFill>
              </a:rPr>
              <a:t>Mitoslar ve dinin farklı yönleri </a:t>
            </a:r>
            <a:r>
              <a:rPr lang="tr-TR" b="1" dirty="0" smtClean="0">
                <a:solidFill>
                  <a:srgbClr val="00B050"/>
                </a:solidFill>
              </a:rPr>
              <a:t>şunlardır:</a:t>
            </a:r>
          </a:p>
          <a:p>
            <a:pPr>
              <a:lnSpc>
                <a:spcPct val="130000"/>
              </a:lnSpc>
              <a:spcBef>
                <a:spcPts val="600"/>
              </a:spcBef>
            </a:pPr>
            <a:r>
              <a:rPr lang="tr-TR" dirty="0" smtClean="0"/>
              <a:t>a</a:t>
            </a:r>
            <a:r>
              <a:rPr lang="tr-TR" dirty="0"/>
              <a:t>. Dinin özünü tevhit, peygamberlik ve ahiret oluştururken mitoslarda bunlar söz konusu </a:t>
            </a:r>
            <a:r>
              <a:rPr lang="tr-TR" dirty="0" smtClean="0"/>
              <a:t>değildir.</a:t>
            </a:r>
          </a:p>
          <a:p>
            <a:pPr>
              <a:lnSpc>
                <a:spcPct val="130000"/>
              </a:lnSpc>
              <a:spcBef>
                <a:spcPts val="600"/>
              </a:spcBef>
            </a:pPr>
            <a:r>
              <a:rPr lang="tr-TR" dirty="0" smtClean="0"/>
              <a:t>b</a:t>
            </a:r>
            <a:r>
              <a:rPr lang="tr-TR" dirty="0"/>
              <a:t>. Dinde tanrı mücerret iken mitoslarda müşahhas bir varlık olarak </a:t>
            </a:r>
            <a:r>
              <a:rPr lang="tr-TR" dirty="0" smtClean="0"/>
              <a:t>görülür.</a:t>
            </a:r>
          </a:p>
          <a:p>
            <a:pPr>
              <a:lnSpc>
                <a:spcPct val="130000"/>
              </a:lnSpc>
              <a:spcBef>
                <a:spcPts val="600"/>
              </a:spcBef>
            </a:pPr>
            <a:r>
              <a:rPr lang="tr-TR" dirty="0" smtClean="0"/>
              <a:t>c</a:t>
            </a:r>
            <a:r>
              <a:rPr lang="tr-TR" dirty="0"/>
              <a:t>. Din insanlara sorumluluk yüklerken mitosların böyle hukuki bir yönü </a:t>
            </a:r>
            <a:r>
              <a:rPr lang="tr-TR" dirty="0" smtClean="0"/>
              <a:t>yoktur.</a:t>
            </a:r>
          </a:p>
          <a:p>
            <a:pPr>
              <a:lnSpc>
                <a:spcPct val="130000"/>
              </a:lnSpc>
              <a:spcBef>
                <a:spcPts val="600"/>
              </a:spcBef>
            </a:pPr>
            <a:r>
              <a:rPr lang="tr-TR" dirty="0" smtClean="0"/>
              <a:t>d</a:t>
            </a:r>
            <a:r>
              <a:rPr lang="tr-TR" dirty="0"/>
              <a:t>. Din tanrıya dayanırken mitoslar insan hayalinden ve dinden </a:t>
            </a:r>
            <a:r>
              <a:rPr lang="tr-TR" dirty="0" smtClean="0"/>
              <a:t>beslenir.</a:t>
            </a:r>
            <a:endParaRPr lang="tr-TR" dirty="0"/>
          </a:p>
        </p:txBody>
      </p:sp>
    </p:spTree>
    <p:extLst>
      <p:ext uri="{BB962C8B-B14F-4D97-AF65-F5344CB8AC3E}">
        <p14:creationId xmlns:p14="http://schemas.microsoft.com/office/powerpoint/2010/main" val="1193931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1139210"/>
          </a:xfrm>
        </p:spPr>
        <p:txBody>
          <a:bodyPr/>
          <a:lstStyle/>
          <a:p>
            <a:r>
              <a:rPr lang="tr-TR" b="1" dirty="0" smtClean="0">
                <a:solidFill>
                  <a:srgbClr val="C00000"/>
                </a:solidFill>
              </a:rPr>
              <a:t>4. Din ve İnsan</a:t>
            </a:r>
            <a:endParaRPr lang="tr-TR" dirty="0"/>
          </a:p>
        </p:txBody>
      </p:sp>
      <p:sp>
        <p:nvSpPr>
          <p:cNvPr id="3" name="İçerik Yer Tutucusu 2"/>
          <p:cNvSpPr>
            <a:spLocks noGrp="1"/>
          </p:cNvSpPr>
          <p:nvPr>
            <p:ph idx="1"/>
          </p:nvPr>
        </p:nvSpPr>
        <p:spPr>
          <a:xfrm>
            <a:off x="838200" y="1415846"/>
            <a:ext cx="10515600" cy="4761118"/>
          </a:xfrm>
        </p:spPr>
        <p:txBody>
          <a:bodyPr>
            <a:normAutofit lnSpcReduction="10000"/>
          </a:bodyPr>
          <a:lstStyle/>
          <a:p>
            <a:pPr>
              <a:lnSpc>
                <a:spcPct val="120000"/>
              </a:lnSpc>
            </a:pPr>
            <a:r>
              <a:rPr lang="tr-TR" dirty="0"/>
              <a:t>Din, tarih boyunca insan ve toplum hayatı için vazgeçilmez unsurlardan biri olmuştur. Çünkü din duygusuyla </a:t>
            </a:r>
            <a:r>
              <a:rPr lang="tr-TR" dirty="0" smtClean="0"/>
              <a:t>insan;</a:t>
            </a:r>
          </a:p>
          <a:p>
            <a:pPr>
              <a:lnSpc>
                <a:spcPct val="120000"/>
              </a:lnSpc>
            </a:pPr>
            <a:r>
              <a:rPr lang="tr-TR" dirty="0" smtClean="0"/>
              <a:t>a</a:t>
            </a:r>
            <a:r>
              <a:rPr lang="tr-TR" dirty="0"/>
              <a:t>. Manevi, ahlaki yönden olgunluğa </a:t>
            </a:r>
            <a:r>
              <a:rPr lang="tr-TR" dirty="0" smtClean="0"/>
              <a:t>erişir.</a:t>
            </a:r>
          </a:p>
          <a:p>
            <a:pPr>
              <a:lnSpc>
                <a:spcPct val="120000"/>
              </a:lnSpc>
            </a:pPr>
            <a:r>
              <a:rPr lang="tr-TR" dirty="0" smtClean="0"/>
              <a:t>b</a:t>
            </a:r>
            <a:r>
              <a:rPr lang="tr-TR" dirty="0"/>
              <a:t>. Hayatın asıl amacını idrak ederek huzur bulur</a:t>
            </a:r>
            <a:r>
              <a:rPr lang="tr-TR" dirty="0" smtClean="0"/>
              <a:t>.</a:t>
            </a:r>
          </a:p>
          <a:p>
            <a:pPr>
              <a:lnSpc>
                <a:spcPct val="120000"/>
              </a:lnSpc>
            </a:pPr>
            <a:r>
              <a:rPr lang="tr-TR" dirty="0"/>
              <a:t>c. Yüce bir yaratıcıya bağlanarak </a:t>
            </a:r>
            <a:r>
              <a:rPr lang="tr-TR" dirty="0" smtClean="0"/>
              <a:t>güçlenir.</a:t>
            </a:r>
          </a:p>
          <a:p>
            <a:pPr>
              <a:lnSpc>
                <a:spcPct val="120000"/>
              </a:lnSpc>
            </a:pPr>
            <a:r>
              <a:rPr lang="tr-TR" dirty="0" smtClean="0"/>
              <a:t>d</a:t>
            </a:r>
            <a:r>
              <a:rPr lang="tr-TR" dirty="0"/>
              <a:t>. Maddi ve manevi sıkıntılar karşısında teselli </a:t>
            </a:r>
            <a:r>
              <a:rPr lang="tr-TR" dirty="0" smtClean="0"/>
              <a:t>bulur.</a:t>
            </a:r>
          </a:p>
          <a:p>
            <a:pPr>
              <a:lnSpc>
                <a:spcPct val="120000"/>
              </a:lnSpc>
            </a:pPr>
            <a:r>
              <a:rPr lang="tr-TR" dirty="0" smtClean="0"/>
              <a:t>e</a:t>
            </a:r>
            <a:r>
              <a:rPr lang="tr-TR" dirty="0"/>
              <a:t>. Toplumun diğer fertlerini de kapsayacak ortak bir şuur ve adalet duygusu geliştirir.</a:t>
            </a:r>
          </a:p>
        </p:txBody>
      </p:sp>
    </p:spTree>
    <p:extLst>
      <p:ext uri="{BB962C8B-B14F-4D97-AF65-F5344CB8AC3E}">
        <p14:creationId xmlns:p14="http://schemas.microsoft.com/office/powerpoint/2010/main" val="1641281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r>
              <a:rPr lang="tr-TR" b="1" dirty="0" smtClean="0">
                <a:solidFill>
                  <a:srgbClr val="C00000"/>
                </a:solidFill>
              </a:rPr>
              <a:t>1. Dinler </a:t>
            </a:r>
            <a:r>
              <a:rPr lang="tr-TR" b="1" dirty="0">
                <a:solidFill>
                  <a:srgbClr val="C00000"/>
                </a:solidFill>
              </a:rPr>
              <a:t>T</a:t>
            </a:r>
            <a:r>
              <a:rPr lang="tr-TR" b="1" dirty="0" smtClean="0">
                <a:solidFill>
                  <a:srgbClr val="C00000"/>
                </a:solidFill>
              </a:rPr>
              <a:t>arihinin </a:t>
            </a:r>
            <a:r>
              <a:rPr lang="tr-TR" b="1" dirty="0">
                <a:solidFill>
                  <a:srgbClr val="C00000"/>
                </a:solidFill>
              </a:rPr>
              <a:t>T</a:t>
            </a:r>
            <a:r>
              <a:rPr lang="tr-TR" b="1" dirty="0" smtClean="0">
                <a:solidFill>
                  <a:srgbClr val="C00000"/>
                </a:solidFill>
              </a:rPr>
              <a:t>anımı</a:t>
            </a:r>
            <a:endParaRPr lang="tr-TR" b="1" dirty="0">
              <a:solidFill>
                <a:srgbClr val="C00000"/>
              </a:solidFill>
            </a:endParaRPr>
          </a:p>
        </p:txBody>
      </p:sp>
      <p:sp>
        <p:nvSpPr>
          <p:cNvPr id="4" name="İçerik Yer Tutucusu 3"/>
          <p:cNvSpPr>
            <a:spLocks noGrp="1"/>
          </p:cNvSpPr>
          <p:nvPr>
            <p:ph idx="1"/>
          </p:nvPr>
        </p:nvSpPr>
        <p:spPr/>
        <p:txBody>
          <a:bodyPr/>
          <a:lstStyle/>
          <a:p>
            <a:pPr>
              <a:lnSpc>
                <a:spcPct val="130000"/>
              </a:lnSpc>
              <a:spcBef>
                <a:spcPts val="600"/>
              </a:spcBef>
            </a:pPr>
            <a:r>
              <a:rPr lang="tr-TR" dirty="0"/>
              <a:t>Dinler tarihi, din ve tarih </a:t>
            </a:r>
            <a:r>
              <a:rPr lang="tr-TR" dirty="0" smtClean="0"/>
              <a:t>kelimelerinden </a:t>
            </a:r>
            <a:r>
              <a:rPr lang="tr-TR" dirty="0"/>
              <a:t>oluşur. Dinler t</a:t>
            </a:r>
            <a:r>
              <a:rPr lang="tr-TR" dirty="0" smtClean="0"/>
              <a:t>arihinin </a:t>
            </a:r>
            <a:r>
              <a:rPr lang="tr-TR" dirty="0"/>
              <a:t>ifade ettiği anlamı daha doğru kavrayabilmek </a:t>
            </a:r>
            <a:r>
              <a:rPr lang="tr-TR" dirty="0" smtClean="0"/>
              <a:t>için, öncelikle </a:t>
            </a:r>
            <a:r>
              <a:rPr lang="tr-TR" dirty="0"/>
              <a:t>din ve tarih </a:t>
            </a:r>
            <a:r>
              <a:rPr lang="tr-TR" dirty="0" smtClean="0"/>
              <a:t>kelimelerini </a:t>
            </a:r>
            <a:r>
              <a:rPr lang="tr-TR" dirty="0"/>
              <a:t>izah etmek </a:t>
            </a:r>
            <a:r>
              <a:rPr lang="tr-TR" dirty="0" smtClean="0"/>
              <a:t>gerekir.</a:t>
            </a:r>
          </a:p>
          <a:p>
            <a:pPr>
              <a:lnSpc>
                <a:spcPct val="130000"/>
              </a:lnSpc>
              <a:spcBef>
                <a:spcPts val="600"/>
              </a:spcBef>
            </a:pPr>
            <a:r>
              <a:rPr lang="tr-TR" dirty="0" smtClean="0"/>
              <a:t>Din</a:t>
            </a:r>
            <a:r>
              <a:rPr lang="tr-TR" dirty="0"/>
              <a:t>, ilk insan ile başlayıp günümüze kadar varlığını sürdürmüş bir fenomendir. Bu gerçek sosyologların, antropologların, arkeologların, filologların ve diğer bilim adamların tespitiyle de ortaya </a:t>
            </a:r>
            <a:r>
              <a:rPr lang="tr-TR" dirty="0" smtClean="0"/>
              <a:t>konulmuştur</a:t>
            </a:r>
            <a:r>
              <a:rPr lang="tr-TR" dirty="0"/>
              <a:t>. </a:t>
            </a:r>
          </a:p>
        </p:txBody>
      </p:sp>
    </p:spTree>
    <p:extLst>
      <p:ext uri="{BB962C8B-B14F-4D97-AF65-F5344CB8AC3E}">
        <p14:creationId xmlns:p14="http://schemas.microsoft.com/office/powerpoint/2010/main" val="25162520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099881"/>
          </a:xfrm>
        </p:spPr>
        <p:txBody>
          <a:bodyPr/>
          <a:lstStyle/>
          <a:p>
            <a:r>
              <a:rPr lang="tr-TR" b="1" dirty="0" smtClean="0">
                <a:solidFill>
                  <a:srgbClr val="C00000"/>
                </a:solidFill>
              </a:rPr>
              <a:t>5. Vahye Dayalı Dinler</a:t>
            </a:r>
            <a:endParaRPr lang="tr-TR" dirty="0"/>
          </a:p>
        </p:txBody>
      </p:sp>
      <p:sp>
        <p:nvSpPr>
          <p:cNvPr id="3" name="İçerik Yer Tutucusu 2"/>
          <p:cNvSpPr>
            <a:spLocks noGrp="1"/>
          </p:cNvSpPr>
          <p:nvPr>
            <p:ph idx="1"/>
          </p:nvPr>
        </p:nvSpPr>
        <p:spPr>
          <a:xfrm>
            <a:off x="838200" y="1632155"/>
            <a:ext cx="10515600" cy="4544808"/>
          </a:xfrm>
        </p:spPr>
        <p:txBody>
          <a:bodyPr>
            <a:normAutofit/>
          </a:bodyPr>
          <a:lstStyle/>
          <a:p>
            <a:pPr>
              <a:lnSpc>
                <a:spcPct val="120000"/>
              </a:lnSpc>
              <a:spcBef>
                <a:spcPts val="600"/>
              </a:spcBef>
            </a:pPr>
            <a:r>
              <a:rPr lang="tr-TR" dirty="0"/>
              <a:t>Yahudilik, Hıristiyanlık ve </a:t>
            </a:r>
            <a:r>
              <a:rPr lang="tr-TR" dirty="0" smtClean="0"/>
              <a:t>İslam, </a:t>
            </a:r>
            <a:r>
              <a:rPr lang="tr-TR" dirty="0"/>
              <a:t>temellerini vahiy üzerine bina etmiş semavi dinlerdir.</a:t>
            </a:r>
          </a:p>
        </p:txBody>
      </p:sp>
    </p:spTree>
    <p:extLst>
      <p:ext uri="{BB962C8B-B14F-4D97-AF65-F5344CB8AC3E}">
        <p14:creationId xmlns:p14="http://schemas.microsoft.com/office/powerpoint/2010/main" val="12068701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1119546"/>
          </a:xfrm>
        </p:spPr>
        <p:txBody>
          <a:bodyPr/>
          <a:lstStyle/>
          <a:p>
            <a:r>
              <a:rPr lang="tr-TR" b="1" dirty="0" smtClean="0">
                <a:solidFill>
                  <a:srgbClr val="C00000"/>
                </a:solidFill>
              </a:rPr>
              <a:t>Yahudilik</a:t>
            </a:r>
            <a:endParaRPr lang="tr-TR" b="1" dirty="0">
              <a:solidFill>
                <a:srgbClr val="C00000"/>
              </a:solidFill>
            </a:endParaRPr>
          </a:p>
        </p:txBody>
      </p:sp>
      <p:sp>
        <p:nvSpPr>
          <p:cNvPr id="3" name="İçerik Yer Tutucusu 2"/>
          <p:cNvSpPr>
            <a:spLocks noGrp="1"/>
          </p:cNvSpPr>
          <p:nvPr>
            <p:ph idx="1"/>
          </p:nvPr>
        </p:nvSpPr>
        <p:spPr>
          <a:xfrm>
            <a:off x="838200" y="1484672"/>
            <a:ext cx="10515600" cy="4692291"/>
          </a:xfrm>
        </p:spPr>
        <p:txBody>
          <a:bodyPr>
            <a:normAutofit/>
          </a:bodyPr>
          <a:lstStyle/>
          <a:p>
            <a:pPr>
              <a:lnSpc>
                <a:spcPct val="120000"/>
              </a:lnSpc>
              <a:spcBef>
                <a:spcPts val="600"/>
              </a:spcBef>
            </a:pPr>
            <a:r>
              <a:rPr lang="tr-TR" dirty="0"/>
              <a:t>Yahudilik, </a:t>
            </a:r>
            <a:r>
              <a:rPr lang="tr-TR" dirty="0" smtClean="0"/>
              <a:t>MÖ. </a:t>
            </a:r>
            <a:r>
              <a:rPr lang="tr-TR" dirty="0"/>
              <a:t>15. Yüzyılda, Hz. Musa’ya Sina Dağı’nda levhalar halinde gelen vahiyle başlamış ve </a:t>
            </a:r>
            <a:r>
              <a:rPr lang="tr-TR" dirty="0" err="1"/>
              <a:t>İsrailoğullarına</a:t>
            </a:r>
            <a:r>
              <a:rPr lang="tr-TR" dirty="0"/>
              <a:t> </a:t>
            </a:r>
            <a:r>
              <a:rPr lang="tr-TR" dirty="0" smtClean="0"/>
              <a:t>gönderilen </a:t>
            </a:r>
            <a:r>
              <a:rPr lang="tr-TR" dirty="0"/>
              <a:t>diğer peygamberlerle gelişip devam </a:t>
            </a:r>
            <a:r>
              <a:rPr lang="tr-TR" dirty="0" smtClean="0"/>
              <a:t>eden </a:t>
            </a:r>
            <a:r>
              <a:rPr lang="tr-TR" dirty="0"/>
              <a:t>bir </a:t>
            </a:r>
            <a:r>
              <a:rPr lang="tr-TR" dirty="0" smtClean="0"/>
              <a:t>dindir.</a:t>
            </a:r>
          </a:p>
          <a:p>
            <a:pPr>
              <a:lnSpc>
                <a:spcPct val="120000"/>
              </a:lnSpc>
              <a:spcBef>
                <a:spcPts val="600"/>
              </a:spcBef>
            </a:pPr>
            <a:r>
              <a:rPr lang="tr-TR" dirty="0" smtClean="0"/>
              <a:t>Yahudilik </a:t>
            </a:r>
            <a:r>
              <a:rPr lang="tr-TR" dirty="0"/>
              <a:t>belli bir dinin yanı </a:t>
            </a:r>
            <a:r>
              <a:rPr lang="tr-TR" dirty="0" smtClean="0"/>
              <a:t>sıra, </a:t>
            </a:r>
            <a:r>
              <a:rPr lang="tr-TR" dirty="0"/>
              <a:t>belli bir ırka ve kültüre de mensup olmayı ifade eder. </a:t>
            </a:r>
            <a:r>
              <a:rPr lang="tr-TR" dirty="0" smtClean="0"/>
              <a:t>Günümüzde Yahudiler İsrail </a:t>
            </a:r>
            <a:r>
              <a:rPr lang="tr-TR" dirty="0"/>
              <a:t>başta olmak üzere Amerika gibi dünyanın </a:t>
            </a:r>
            <a:r>
              <a:rPr lang="tr-TR" dirty="0" smtClean="0"/>
              <a:t>farklı bölgelerinde yaşamaktadırlar</a:t>
            </a:r>
            <a:r>
              <a:rPr lang="tr-TR" dirty="0"/>
              <a:t>.</a:t>
            </a:r>
          </a:p>
        </p:txBody>
      </p:sp>
    </p:spTree>
    <p:extLst>
      <p:ext uri="{BB962C8B-B14F-4D97-AF65-F5344CB8AC3E}">
        <p14:creationId xmlns:p14="http://schemas.microsoft.com/office/powerpoint/2010/main" val="7260941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011391"/>
          </a:xfrm>
        </p:spPr>
        <p:txBody>
          <a:bodyPr/>
          <a:lstStyle/>
          <a:p>
            <a:r>
              <a:rPr lang="tr-TR" b="1" dirty="0" smtClean="0">
                <a:solidFill>
                  <a:srgbClr val="00B050"/>
                </a:solidFill>
              </a:rPr>
              <a:t>Bilgi Notu…</a:t>
            </a:r>
            <a:endParaRPr lang="tr-TR" dirty="0">
              <a:solidFill>
                <a:srgbClr val="00B050"/>
              </a:solidFill>
            </a:endParaRPr>
          </a:p>
        </p:txBody>
      </p:sp>
      <p:sp>
        <p:nvSpPr>
          <p:cNvPr id="3" name="İçerik Yer Tutucusu 2"/>
          <p:cNvSpPr>
            <a:spLocks noGrp="1"/>
          </p:cNvSpPr>
          <p:nvPr>
            <p:ph idx="1"/>
          </p:nvPr>
        </p:nvSpPr>
        <p:spPr>
          <a:xfrm>
            <a:off x="838200" y="1376516"/>
            <a:ext cx="10515600" cy="4800447"/>
          </a:xfrm>
        </p:spPr>
        <p:txBody>
          <a:bodyPr>
            <a:normAutofit/>
          </a:bodyPr>
          <a:lstStyle/>
          <a:p>
            <a:pPr>
              <a:lnSpc>
                <a:spcPct val="130000"/>
              </a:lnSpc>
              <a:spcBef>
                <a:spcPts val="600"/>
              </a:spcBef>
            </a:pPr>
            <a:r>
              <a:rPr lang="tr-TR" b="1" dirty="0">
                <a:solidFill>
                  <a:srgbClr val="00B050"/>
                </a:solidFill>
              </a:rPr>
              <a:t>Yahudi: </a:t>
            </a:r>
            <a:r>
              <a:rPr lang="tr-TR" dirty="0"/>
              <a:t>Bu kavram, </a:t>
            </a:r>
            <a:r>
              <a:rPr lang="tr-TR" dirty="0" err="1"/>
              <a:t>İsrailoğulları</a:t>
            </a:r>
            <a:r>
              <a:rPr lang="tr-TR" dirty="0"/>
              <a:t> Babil </a:t>
            </a:r>
            <a:r>
              <a:rPr lang="tr-TR" dirty="0" err="1"/>
              <a:t>Sürgünü’ndeyken</a:t>
            </a:r>
            <a:r>
              <a:rPr lang="tr-TR" dirty="0"/>
              <a:t> ortaya </a:t>
            </a:r>
            <a:r>
              <a:rPr lang="tr-TR" dirty="0" smtClean="0"/>
              <a:t>çıkmıştır.</a:t>
            </a:r>
          </a:p>
          <a:p>
            <a:pPr>
              <a:lnSpc>
                <a:spcPct val="130000"/>
              </a:lnSpc>
              <a:spcBef>
                <a:spcPts val="600"/>
              </a:spcBef>
            </a:pPr>
            <a:r>
              <a:rPr lang="tr-TR" dirty="0" err="1" smtClean="0"/>
              <a:t>İsrailoğulları</a:t>
            </a:r>
            <a:r>
              <a:rPr lang="tr-TR" dirty="0" smtClean="0"/>
              <a:t> </a:t>
            </a:r>
            <a:r>
              <a:rPr lang="tr-TR" dirty="0" err="1"/>
              <a:t>Yahuda</a:t>
            </a:r>
            <a:r>
              <a:rPr lang="tr-TR" dirty="0"/>
              <a:t> bölgesinden </a:t>
            </a:r>
            <a:r>
              <a:rPr lang="tr-TR" dirty="0" smtClean="0"/>
              <a:t>geldikleri </a:t>
            </a:r>
            <a:r>
              <a:rPr lang="tr-TR" dirty="0"/>
              <a:t>için Babil’in yerli halkı </a:t>
            </a:r>
            <a:r>
              <a:rPr lang="tr-TR" dirty="0" smtClean="0"/>
              <a:t>onlara </a:t>
            </a:r>
            <a:r>
              <a:rPr lang="tr-TR" dirty="0"/>
              <a:t>“</a:t>
            </a:r>
            <a:r>
              <a:rPr lang="tr-TR" dirty="0" err="1"/>
              <a:t>Yahudalı</a:t>
            </a:r>
            <a:r>
              <a:rPr lang="tr-TR" dirty="0"/>
              <a:t>” anlamında “Yahudi” </a:t>
            </a:r>
            <a:r>
              <a:rPr lang="tr-TR" dirty="0" smtClean="0"/>
              <a:t>demiştir.</a:t>
            </a:r>
          </a:p>
        </p:txBody>
      </p:sp>
    </p:spTree>
    <p:extLst>
      <p:ext uri="{BB962C8B-B14F-4D97-AF65-F5344CB8AC3E}">
        <p14:creationId xmlns:p14="http://schemas.microsoft.com/office/powerpoint/2010/main" val="39037024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1129378"/>
          </a:xfrm>
        </p:spPr>
        <p:txBody>
          <a:bodyPr/>
          <a:lstStyle/>
          <a:p>
            <a:r>
              <a:rPr lang="tr-TR" dirty="0" smtClean="0">
                <a:solidFill>
                  <a:schemeClr val="accent2"/>
                </a:solidFill>
              </a:rPr>
              <a:t> </a:t>
            </a:r>
            <a:r>
              <a:rPr lang="tr-TR" b="1" dirty="0" smtClean="0">
                <a:solidFill>
                  <a:srgbClr val="00B050"/>
                </a:solidFill>
              </a:rPr>
              <a:t>Bilgi Notu…</a:t>
            </a:r>
            <a:endParaRPr lang="tr-TR" b="1" dirty="0">
              <a:solidFill>
                <a:srgbClr val="00B050"/>
              </a:solidFill>
            </a:endParaRPr>
          </a:p>
        </p:txBody>
      </p:sp>
      <p:sp>
        <p:nvSpPr>
          <p:cNvPr id="3" name="İçerik Yer Tutucusu 2"/>
          <p:cNvSpPr>
            <a:spLocks noGrp="1"/>
          </p:cNvSpPr>
          <p:nvPr>
            <p:ph idx="1"/>
          </p:nvPr>
        </p:nvSpPr>
        <p:spPr>
          <a:xfrm>
            <a:off x="838200" y="1602658"/>
            <a:ext cx="10515600" cy="4574305"/>
          </a:xfrm>
        </p:spPr>
        <p:txBody>
          <a:bodyPr>
            <a:normAutofit/>
          </a:bodyPr>
          <a:lstStyle/>
          <a:p>
            <a:pPr>
              <a:lnSpc>
                <a:spcPct val="130000"/>
              </a:lnSpc>
              <a:spcBef>
                <a:spcPts val="600"/>
              </a:spcBef>
            </a:pPr>
            <a:r>
              <a:rPr lang="tr-TR" b="1" dirty="0">
                <a:solidFill>
                  <a:srgbClr val="00B050"/>
                </a:solidFill>
              </a:rPr>
              <a:t>İbrani: </a:t>
            </a:r>
            <a:r>
              <a:rPr lang="tr-TR" dirty="0"/>
              <a:t>“Öte tarafın insanları” anlamına gelen İbrani adı, Yahudilere Filistin bölgesinde yaşayan yerli halk tarafından verilmiştir. Bununla Fırat ve Ürdün nehirlerinin öte kıyısından gelen göçmenler kastedilmiştir.</a:t>
            </a:r>
          </a:p>
          <a:p>
            <a:pPr>
              <a:lnSpc>
                <a:spcPct val="130000"/>
              </a:lnSpc>
              <a:spcBef>
                <a:spcPts val="600"/>
              </a:spcBef>
            </a:pPr>
            <a:r>
              <a:rPr lang="tr-TR" b="1" dirty="0">
                <a:solidFill>
                  <a:srgbClr val="00B050"/>
                </a:solidFill>
              </a:rPr>
              <a:t>İsrail: </a:t>
            </a:r>
            <a:r>
              <a:rPr lang="tr-TR" dirty="0"/>
              <a:t>“Tanrı’yla uğraşan” anlamına gelen İsrail adı, Hz. Yakup’un lakabıdır. Hz. Yakup’a verilen bu unvandan sonra İbraniler, </a:t>
            </a:r>
            <a:r>
              <a:rPr lang="tr-TR" dirty="0" err="1"/>
              <a:t>İsrailoğulları</a:t>
            </a:r>
            <a:r>
              <a:rPr lang="tr-TR" dirty="0"/>
              <a:t> olarak anılmıştır. Kuran’da da bu isim sıkça kullanılmıştır.</a:t>
            </a:r>
          </a:p>
        </p:txBody>
      </p:sp>
    </p:spTree>
    <p:extLst>
      <p:ext uri="{BB962C8B-B14F-4D97-AF65-F5344CB8AC3E}">
        <p14:creationId xmlns:p14="http://schemas.microsoft.com/office/powerpoint/2010/main" val="16212652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099881"/>
          </a:xfrm>
        </p:spPr>
        <p:txBody>
          <a:bodyPr/>
          <a:lstStyle/>
          <a:p>
            <a:r>
              <a:rPr lang="tr-TR" b="1" dirty="0" err="1">
                <a:solidFill>
                  <a:srgbClr val="C00000"/>
                </a:solidFill>
              </a:rPr>
              <a:t>Yahudilik’in</a:t>
            </a:r>
            <a:r>
              <a:rPr lang="tr-TR" b="1" dirty="0">
                <a:solidFill>
                  <a:srgbClr val="C00000"/>
                </a:solidFill>
              </a:rPr>
              <a:t> Doğuşu ve Gelişimi</a:t>
            </a:r>
          </a:p>
        </p:txBody>
      </p:sp>
      <p:sp>
        <p:nvSpPr>
          <p:cNvPr id="3" name="İçerik Yer Tutucusu 2"/>
          <p:cNvSpPr>
            <a:spLocks noGrp="1"/>
          </p:cNvSpPr>
          <p:nvPr>
            <p:ph idx="1"/>
          </p:nvPr>
        </p:nvSpPr>
        <p:spPr>
          <a:xfrm>
            <a:off x="838200" y="1465006"/>
            <a:ext cx="10515600" cy="4711957"/>
          </a:xfrm>
        </p:spPr>
        <p:txBody>
          <a:bodyPr>
            <a:normAutofit lnSpcReduction="10000"/>
          </a:bodyPr>
          <a:lstStyle/>
          <a:p>
            <a:pPr marL="0" indent="0">
              <a:lnSpc>
                <a:spcPct val="130000"/>
              </a:lnSpc>
              <a:spcBef>
                <a:spcPts val="600"/>
              </a:spcBef>
              <a:buNone/>
            </a:pPr>
            <a:r>
              <a:rPr lang="tr-TR" dirty="0"/>
              <a:t>Yahudilik tarihi, Hz. İbrahim’le başlar. Yahudi inancına göre Hz. İbrahim ilk Yahudi’dir. Tevrat’a göre Hz. İbrahim’in neslini devam ettiren Hz. İshak’ın iki oğlundan biri olan Hz. Yakup, İsrail unvanını kullanarak Yahudi tarihinde ön plana çıkmıştır. Hz. Yakup, çocuklarının içerisinde Yusuf’a derin bir sevgi duymaktaydı. Bu durum, Yusuf’un önce kuyuya </a:t>
            </a:r>
            <a:r>
              <a:rPr lang="tr-TR" dirty="0" smtClean="0"/>
              <a:t>atılmasına, </a:t>
            </a:r>
            <a:r>
              <a:rPr lang="tr-TR" dirty="0"/>
              <a:t>akabinde Mısır’da köle olarak satılmasına yol açmıştır. Burada Hz. Yusuf, firavunun gördüğü bir rüyayı tabir ederek hapisten </a:t>
            </a:r>
            <a:r>
              <a:rPr lang="tr-TR" dirty="0" smtClean="0"/>
              <a:t>kurtulmuştur. </a:t>
            </a:r>
            <a:r>
              <a:rPr lang="tr-TR" dirty="0"/>
              <a:t>Daha sonra Filistin’de bulunan babasını ve kardeşlerini Mısır’a </a:t>
            </a:r>
            <a:r>
              <a:rPr lang="tr-TR" dirty="0" smtClean="0"/>
              <a:t>getirtmiştir.</a:t>
            </a:r>
            <a:endParaRPr lang="tr-TR" dirty="0"/>
          </a:p>
        </p:txBody>
      </p:sp>
    </p:spTree>
    <p:extLst>
      <p:ext uri="{BB962C8B-B14F-4D97-AF65-F5344CB8AC3E}">
        <p14:creationId xmlns:p14="http://schemas.microsoft.com/office/powerpoint/2010/main" val="29091469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080217"/>
          </a:xfrm>
        </p:spPr>
        <p:txBody>
          <a:bodyPr/>
          <a:lstStyle/>
          <a:p>
            <a:r>
              <a:rPr lang="tr-TR" b="1" dirty="0" err="1">
                <a:solidFill>
                  <a:srgbClr val="C00000"/>
                </a:solidFill>
              </a:rPr>
              <a:t>Yahudilik’in</a:t>
            </a:r>
            <a:r>
              <a:rPr lang="tr-TR" b="1" dirty="0">
                <a:solidFill>
                  <a:srgbClr val="C00000"/>
                </a:solidFill>
              </a:rPr>
              <a:t> Doğuşu ve Gelişimi</a:t>
            </a:r>
          </a:p>
        </p:txBody>
      </p:sp>
      <p:sp>
        <p:nvSpPr>
          <p:cNvPr id="3" name="İçerik Yer Tutucusu 2"/>
          <p:cNvSpPr>
            <a:spLocks noGrp="1"/>
          </p:cNvSpPr>
          <p:nvPr>
            <p:ph idx="1"/>
          </p:nvPr>
        </p:nvSpPr>
        <p:spPr>
          <a:xfrm>
            <a:off x="838200" y="1366684"/>
            <a:ext cx="10515600" cy="4935793"/>
          </a:xfrm>
        </p:spPr>
        <p:txBody>
          <a:bodyPr>
            <a:normAutofit fontScale="92500"/>
          </a:bodyPr>
          <a:lstStyle/>
          <a:p>
            <a:pPr>
              <a:lnSpc>
                <a:spcPct val="130000"/>
              </a:lnSpc>
              <a:spcBef>
                <a:spcPts val="600"/>
              </a:spcBef>
            </a:pPr>
            <a:r>
              <a:rPr lang="tr-TR" dirty="0"/>
              <a:t>Burada uzun süre esaret hayatı yaşayan Yahudiler, Hz. Musa’nın görevlendirilmesiyle Mısır’dan çıktı. </a:t>
            </a:r>
            <a:r>
              <a:rPr lang="tr-TR" dirty="0" smtClean="0"/>
              <a:t>Hz. Musa, </a:t>
            </a:r>
            <a:r>
              <a:rPr lang="tr-TR" dirty="0"/>
              <a:t>Sina’da vahiyle “on emri” aldı. </a:t>
            </a:r>
            <a:r>
              <a:rPr lang="tr-TR" dirty="0" err="1"/>
              <a:t>İsrailoğullarını</a:t>
            </a:r>
            <a:r>
              <a:rPr lang="tr-TR" dirty="0"/>
              <a:t> kutsal topraklara doğru yola çıkardı </a:t>
            </a:r>
            <a:r>
              <a:rPr lang="tr-TR" dirty="0" smtClean="0"/>
              <a:t>ancak </a:t>
            </a:r>
            <a:r>
              <a:rPr lang="tr-TR" dirty="0"/>
              <a:t>yolda vefat etti. Hz. Musa’dan sonra Hz. Davut Kudüs’ü fethetti. Hz. Süleyman da oraya bir mabet yaptı. Ondan sonra </a:t>
            </a:r>
            <a:r>
              <a:rPr lang="tr-TR" dirty="0" err="1"/>
              <a:t>İsrailoğulları</a:t>
            </a:r>
            <a:r>
              <a:rPr lang="tr-TR" dirty="0"/>
              <a:t> ikiye bölündü. Kuzeydeki İsrail devletini Asurlular, güneydeki </a:t>
            </a:r>
            <a:r>
              <a:rPr lang="tr-TR" dirty="0" err="1"/>
              <a:t>Yahuda</a:t>
            </a:r>
            <a:r>
              <a:rPr lang="tr-TR" dirty="0"/>
              <a:t> devletini Babiller yıktı. Yetmiş yıl Babil sürgününden sonra Ezra’nın liderliğinde tahrip olan </a:t>
            </a:r>
            <a:r>
              <a:rPr lang="tr-TR" dirty="0" smtClean="0"/>
              <a:t>mabet </a:t>
            </a:r>
            <a:r>
              <a:rPr lang="tr-TR" dirty="0"/>
              <a:t>yeniden yapıldı. Miladi yetmiş yılında Romalılar tarafından mabet ikinci kez yıkılınca Yahudiler farklı bölgelere dağıldı.</a:t>
            </a:r>
          </a:p>
          <a:p>
            <a:pPr>
              <a:lnSpc>
                <a:spcPct val="130000"/>
              </a:lnSpc>
              <a:spcBef>
                <a:spcPts val="600"/>
              </a:spcBef>
            </a:pPr>
            <a:endParaRPr lang="tr-TR" dirty="0"/>
          </a:p>
        </p:txBody>
      </p:sp>
    </p:spTree>
    <p:extLst>
      <p:ext uri="{BB962C8B-B14F-4D97-AF65-F5344CB8AC3E}">
        <p14:creationId xmlns:p14="http://schemas.microsoft.com/office/powerpoint/2010/main" val="30625442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1158874"/>
          </a:xfrm>
        </p:spPr>
        <p:txBody>
          <a:bodyPr/>
          <a:lstStyle/>
          <a:p>
            <a:r>
              <a:rPr lang="tr-TR" b="1" dirty="0" smtClean="0">
                <a:solidFill>
                  <a:srgbClr val="00B050"/>
                </a:solidFill>
              </a:rPr>
              <a:t>Odaklanalım…</a:t>
            </a:r>
            <a:endParaRPr lang="tr-TR" b="1" dirty="0">
              <a:solidFill>
                <a:srgbClr val="00B050"/>
              </a:solidFill>
            </a:endParaRPr>
          </a:p>
        </p:txBody>
      </p:sp>
      <p:sp>
        <p:nvSpPr>
          <p:cNvPr id="3" name="İçerik Yer Tutucusu 2"/>
          <p:cNvSpPr>
            <a:spLocks noGrp="1"/>
          </p:cNvSpPr>
          <p:nvPr>
            <p:ph idx="1"/>
          </p:nvPr>
        </p:nvSpPr>
        <p:spPr>
          <a:xfrm>
            <a:off x="838200" y="1632156"/>
            <a:ext cx="10515600" cy="4522840"/>
          </a:xfrm>
        </p:spPr>
        <p:txBody>
          <a:bodyPr>
            <a:normAutofit/>
          </a:bodyPr>
          <a:lstStyle/>
          <a:p>
            <a:pPr indent="-216000">
              <a:lnSpc>
                <a:spcPct val="130000"/>
              </a:lnSpc>
              <a:spcBef>
                <a:spcPts val="600"/>
              </a:spcBef>
            </a:pPr>
            <a:r>
              <a:rPr lang="tr-TR" dirty="0"/>
              <a:t>Hz. Musa’nın peygamberliği döneminde </a:t>
            </a:r>
            <a:r>
              <a:rPr lang="tr-TR" dirty="0" err="1"/>
              <a:t>Yahudilik’in</a:t>
            </a:r>
            <a:r>
              <a:rPr lang="tr-TR" dirty="0"/>
              <a:t> itikat, ibadet, ahlak ve hukukla ilgili </a:t>
            </a:r>
            <a:r>
              <a:rPr lang="tr-TR" dirty="0" smtClean="0"/>
              <a:t>kuralları belirlenmiştir.</a:t>
            </a:r>
          </a:p>
          <a:p>
            <a:pPr indent="-216000">
              <a:lnSpc>
                <a:spcPct val="130000"/>
              </a:lnSpc>
              <a:spcBef>
                <a:spcPts val="600"/>
              </a:spcBef>
            </a:pPr>
            <a:r>
              <a:rPr lang="tr-TR" dirty="0" smtClean="0"/>
              <a:t>Hz</a:t>
            </a:r>
            <a:r>
              <a:rPr lang="tr-TR" dirty="0"/>
              <a:t>. Süleyman tarafından inşa edilen mabet “Bet-</a:t>
            </a:r>
            <a:r>
              <a:rPr lang="tr-TR" dirty="0" err="1"/>
              <a:t>Hamiktaş</a:t>
            </a:r>
            <a:r>
              <a:rPr lang="tr-TR" dirty="0"/>
              <a:t>”, İslami gelenekte “</a:t>
            </a:r>
            <a:r>
              <a:rPr lang="tr-TR" dirty="0" err="1"/>
              <a:t>Beyt’ül-Makdis</a:t>
            </a:r>
            <a:r>
              <a:rPr lang="tr-TR" dirty="0"/>
              <a:t>” olarak bilinir.</a:t>
            </a:r>
          </a:p>
        </p:txBody>
      </p:sp>
    </p:spTree>
    <p:extLst>
      <p:ext uri="{BB962C8B-B14F-4D97-AF65-F5344CB8AC3E}">
        <p14:creationId xmlns:p14="http://schemas.microsoft.com/office/powerpoint/2010/main" val="25912512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913069"/>
          </a:xfrm>
        </p:spPr>
        <p:txBody>
          <a:bodyPr/>
          <a:lstStyle/>
          <a:p>
            <a:r>
              <a:rPr lang="tr-TR" b="1" dirty="0">
                <a:solidFill>
                  <a:srgbClr val="C00000"/>
                </a:solidFill>
              </a:rPr>
              <a:t>Yahudiliğin Temel Özellikleri</a:t>
            </a:r>
          </a:p>
        </p:txBody>
      </p:sp>
      <p:sp>
        <p:nvSpPr>
          <p:cNvPr id="3" name="İçerik Yer Tutucusu 2"/>
          <p:cNvSpPr>
            <a:spLocks noGrp="1"/>
          </p:cNvSpPr>
          <p:nvPr>
            <p:ph idx="1"/>
          </p:nvPr>
        </p:nvSpPr>
        <p:spPr>
          <a:xfrm>
            <a:off x="838200" y="1396181"/>
            <a:ext cx="10515600" cy="4866967"/>
          </a:xfrm>
        </p:spPr>
        <p:txBody>
          <a:bodyPr/>
          <a:lstStyle/>
          <a:p>
            <a:pPr marL="0" indent="0">
              <a:lnSpc>
                <a:spcPct val="130000"/>
              </a:lnSpc>
              <a:spcBef>
                <a:spcPts val="600"/>
              </a:spcBef>
              <a:buNone/>
            </a:pPr>
            <a:r>
              <a:rPr lang="tr-TR" b="1" dirty="0" err="1">
                <a:solidFill>
                  <a:srgbClr val="00B050"/>
                </a:solidFill>
              </a:rPr>
              <a:t>Seçilmişlik</a:t>
            </a:r>
            <a:r>
              <a:rPr lang="tr-TR" b="1" dirty="0">
                <a:solidFill>
                  <a:srgbClr val="00B050"/>
                </a:solidFill>
              </a:rPr>
              <a:t>: </a:t>
            </a:r>
            <a:r>
              <a:rPr lang="tr-TR" dirty="0"/>
              <a:t>Yahudi inancına göre Tanrı; İbrahim, İshak ve Yakup’la bir ahit yapmış ve onların soyunu kendisi için özel bir millet olarak </a:t>
            </a:r>
            <a:r>
              <a:rPr lang="tr-TR" dirty="0" smtClean="0"/>
              <a:t>seçmiştir.</a:t>
            </a:r>
          </a:p>
          <a:p>
            <a:pPr marL="0" indent="0">
              <a:lnSpc>
                <a:spcPct val="130000"/>
              </a:lnSpc>
              <a:spcBef>
                <a:spcPts val="600"/>
              </a:spcBef>
              <a:buNone/>
            </a:pPr>
            <a:r>
              <a:rPr lang="tr-TR" b="1" dirty="0" smtClean="0">
                <a:solidFill>
                  <a:srgbClr val="00B050"/>
                </a:solidFill>
              </a:rPr>
              <a:t>Kutsal </a:t>
            </a:r>
            <a:r>
              <a:rPr lang="tr-TR" b="1" dirty="0">
                <a:solidFill>
                  <a:srgbClr val="00B050"/>
                </a:solidFill>
              </a:rPr>
              <a:t>Toprak: </a:t>
            </a:r>
            <a:r>
              <a:rPr lang="tr-TR" dirty="0"/>
              <a:t>Yahudilere göre Tanrı’nın seçmesiyle belirlenmiş olan kutsal toprakların dışında Yahudilik yaşanamaz. </a:t>
            </a:r>
            <a:r>
              <a:rPr lang="tr-TR" dirty="0" err="1" smtClean="0"/>
              <a:t>Vaad</a:t>
            </a:r>
            <a:r>
              <a:rPr lang="tr-TR" dirty="0" smtClean="0"/>
              <a:t> </a:t>
            </a:r>
            <a:r>
              <a:rPr lang="tr-TR" dirty="0"/>
              <a:t>edilmiş topraklar içinde yer alan Kudüs, dünyanın merkezi olup tekrar dirilme de buradan </a:t>
            </a:r>
            <a:r>
              <a:rPr lang="tr-TR" dirty="0" smtClean="0"/>
              <a:t>olacaktır.</a:t>
            </a:r>
          </a:p>
        </p:txBody>
      </p:sp>
    </p:spTree>
    <p:extLst>
      <p:ext uri="{BB962C8B-B14F-4D97-AF65-F5344CB8AC3E}">
        <p14:creationId xmlns:p14="http://schemas.microsoft.com/office/powerpoint/2010/main" val="15036726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070385"/>
          </a:xfrm>
        </p:spPr>
        <p:txBody>
          <a:bodyPr/>
          <a:lstStyle/>
          <a:p>
            <a:r>
              <a:rPr lang="tr-TR" b="1" dirty="0">
                <a:solidFill>
                  <a:srgbClr val="C00000"/>
                </a:solidFill>
              </a:rPr>
              <a:t>Yahudiliğin Temel Özellikleri</a:t>
            </a:r>
            <a:endParaRPr lang="tr-TR" dirty="0"/>
          </a:p>
        </p:txBody>
      </p:sp>
      <p:sp>
        <p:nvSpPr>
          <p:cNvPr id="3" name="İçerik Yer Tutucusu 2"/>
          <p:cNvSpPr>
            <a:spLocks noGrp="1"/>
          </p:cNvSpPr>
          <p:nvPr>
            <p:ph idx="1"/>
          </p:nvPr>
        </p:nvSpPr>
        <p:spPr>
          <a:xfrm>
            <a:off x="838200" y="1435510"/>
            <a:ext cx="10515600" cy="4741453"/>
          </a:xfrm>
        </p:spPr>
        <p:txBody>
          <a:bodyPr/>
          <a:lstStyle/>
          <a:p>
            <a:r>
              <a:rPr lang="tr-TR" b="1" dirty="0">
                <a:solidFill>
                  <a:srgbClr val="00B050"/>
                </a:solidFill>
              </a:rPr>
              <a:t>Mabet: </a:t>
            </a:r>
            <a:r>
              <a:rPr lang="tr-TR" dirty="0"/>
              <a:t>Mabet merkezli bir din olan </a:t>
            </a:r>
            <a:r>
              <a:rPr lang="tr-TR" dirty="0" err="1"/>
              <a:t>Yahudilik’te</a:t>
            </a:r>
            <a:r>
              <a:rPr lang="tr-TR" dirty="0"/>
              <a:t> birçok ibadet, Tanrı’nın istemesiyle Kudüs’te inşa edilen Süleyman </a:t>
            </a:r>
            <a:r>
              <a:rPr lang="tr-TR" dirty="0" err="1"/>
              <a:t>Mabedi’nde</a:t>
            </a:r>
            <a:r>
              <a:rPr lang="tr-TR" dirty="0"/>
              <a:t> icra </a:t>
            </a:r>
            <a:r>
              <a:rPr lang="tr-TR" dirty="0" smtClean="0"/>
              <a:t>edilmelidir.</a:t>
            </a:r>
          </a:p>
          <a:p>
            <a:r>
              <a:rPr lang="tr-TR" b="1" dirty="0" err="1" smtClean="0">
                <a:solidFill>
                  <a:srgbClr val="00B050"/>
                </a:solidFill>
              </a:rPr>
              <a:t>Mesihçilik</a:t>
            </a:r>
            <a:r>
              <a:rPr lang="tr-TR" b="1" dirty="0">
                <a:solidFill>
                  <a:srgbClr val="00B050"/>
                </a:solidFill>
              </a:rPr>
              <a:t>: </a:t>
            </a:r>
            <a:r>
              <a:rPr lang="tr-TR" dirty="0" err="1"/>
              <a:t>Yahudilik’te</a:t>
            </a:r>
            <a:r>
              <a:rPr lang="tr-TR" dirty="0"/>
              <a:t> Davud soyundan gelecek ve kendilerini kurtaracak Mesih inancı vardır.</a:t>
            </a:r>
          </a:p>
          <a:p>
            <a:endParaRPr lang="tr-TR" dirty="0"/>
          </a:p>
        </p:txBody>
      </p:sp>
    </p:spTree>
    <p:extLst>
      <p:ext uri="{BB962C8B-B14F-4D97-AF65-F5344CB8AC3E}">
        <p14:creationId xmlns:p14="http://schemas.microsoft.com/office/powerpoint/2010/main" val="32291704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On </a:t>
            </a:r>
            <a:r>
              <a:rPr lang="tr-TR" b="1" dirty="0" smtClean="0">
                <a:solidFill>
                  <a:srgbClr val="C00000"/>
                </a:solidFill>
              </a:rPr>
              <a:t>Emir</a:t>
            </a:r>
            <a:endParaRPr lang="tr-TR" b="1" dirty="0">
              <a:solidFill>
                <a:srgbClr val="C00000"/>
              </a:solidFill>
            </a:endParaRPr>
          </a:p>
        </p:txBody>
      </p:sp>
      <p:sp>
        <p:nvSpPr>
          <p:cNvPr id="3" name="İçerik Yer Tutucusu 2"/>
          <p:cNvSpPr>
            <a:spLocks noGrp="1"/>
          </p:cNvSpPr>
          <p:nvPr>
            <p:ph idx="1"/>
          </p:nvPr>
        </p:nvSpPr>
        <p:spPr>
          <a:xfrm>
            <a:off x="838200" y="1690688"/>
            <a:ext cx="10515600" cy="4486275"/>
          </a:xfrm>
        </p:spPr>
        <p:txBody>
          <a:bodyPr>
            <a:normAutofit/>
          </a:bodyPr>
          <a:lstStyle/>
          <a:p>
            <a:r>
              <a:rPr lang="tr-TR" dirty="0" smtClean="0"/>
              <a:t>1</a:t>
            </a:r>
            <a:r>
              <a:rPr lang="tr-TR" dirty="0"/>
              <a:t>. Seni Mısır diyarından, esirlik evinden çıkaran Tanrı’n </a:t>
            </a:r>
            <a:r>
              <a:rPr lang="tr-TR" dirty="0" smtClean="0"/>
              <a:t>benim.</a:t>
            </a:r>
          </a:p>
          <a:p>
            <a:r>
              <a:rPr lang="tr-TR" dirty="0" smtClean="0"/>
              <a:t>2</a:t>
            </a:r>
            <a:r>
              <a:rPr lang="tr-TR" dirty="0"/>
              <a:t>. Benden başka Tanrı’n </a:t>
            </a:r>
            <a:r>
              <a:rPr lang="tr-TR" dirty="0" smtClean="0"/>
              <a:t>olmayacak.</a:t>
            </a:r>
          </a:p>
          <a:p>
            <a:r>
              <a:rPr lang="tr-TR" dirty="0" smtClean="0"/>
              <a:t>3</a:t>
            </a:r>
            <a:r>
              <a:rPr lang="tr-TR" dirty="0"/>
              <a:t>. Kendin için yontma put yapmayacaksın. Hiçbir şeyin resmini yapıp </a:t>
            </a:r>
            <a:r>
              <a:rPr lang="tr-TR" dirty="0" smtClean="0"/>
              <a:t>tapmayacaksın.</a:t>
            </a:r>
          </a:p>
          <a:p>
            <a:r>
              <a:rPr lang="tr-TR" dirty="0" smtClean="0"/>
              <a:t>4</a:t>
            </a:r>
            <a:r>
              <a:rPr lang="tr-TR" dirty="0"/>
              <a:t>. Tanrı’nın adını boş yere ağzına </a:t>
            </a:r>
            <a:r>
              <a:rPr lang="tr-TR" dirty="0" smtClean="0"/>
              <a:t>almayacaksın.</a:t>
            </a:r>
          </a:p>
          <a:p>
            <a:r>
              <a:rPr lang="tr-TR" dirty="0" smtClean="0"/>
              <a:t>5</a:t>
            </a:r>
            <a:r>
              <a:rPr lang="tr-TR" dirty="0"/>
              <a:t>. Cumartesi gününü daima hatırlayıp onu kutsal bileceksin. Haftanın altı günü çalışacak, yedinci gün dinleneceksin. Cumartesi, Rabbine tahsis edilmiş genel dinlenme günüdür. </a:t>
            </a:r>
          </a:p>
        </p:txBody>
      </p:sp>
    </p:spTree>
    <p:extLst>
      <p:ext uri="{BB962C8B-B14F-4D97-AF65-F5344CB8AC3E}">
        <p14:creationId xmlns:p14="http://schemas.microsoft.com/office/powerpoint/2010/main" val="3568077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r>
              <a:rPr lang="tr-TR" b="1" dirty="0">
                <a:solidFill>
                  <a:srgbClr val="C00000"/>
                </a:solidFill>
              </a:rPr>
              <a:t>1. Dinler Tarihinin Tanımı</a:t>
            </a:r>
            <a:endParaRPr lang="tr-TR" b="1" dirty="0">
              <a:solidFill>
                <a:srgbClr val="00B050"/>
              </a:solidFill>
            </a:endParaRPr>
          </a:p>
        </p:txBody>
      </p:sp>
      <p:sp>
        <p:nvSpPr>
          <p:cNvPr id="4" name="İçerik Yer Tutucusu 3"/>
          <p:cNvSpPr>
            <a:spLocks noGrp="1"/>
          </p:cNvSpPr>
          <p:nvPr>
            <p:ph idx="1"/>
          </p:nvPr>
        </p:nvSpPr>
        <p:spPr/>
        <p:txBody>
          <a:bodyPr/>
          <a:lstStyle/>
          <a:p>
            <a:pPr>
              <a:lnSpc>
                <a:spcPct val="130000"/>
              </a:lnSpc>
              <a:spcBef>
                <a:spcPts val="600"/>
              </a:spcBef>
            </a:pPr>
            <a:r>
              <a:rPr lang="tr-TR" dirty="0"/>
              <a:t>Din; insanların mutlu bir hayat sürmesini amaçlayan tanrının veya din kurucularının kutsal kitaplarında yer alan sözlerinden, insanların bu amacın gerçekleşmesi için yaptıkları davranışlardan ve oluşturdukları kurumlardan meydana gelen bir sistemdir.</a:t>
            </a:r>
          </a:p>
        </p:txBody>
      </p:sp>
    </p:spTree>
    <p:extLst>
      <p:ext uri="{BB962C8B-B14F-4D97-AF65-F5344CB8AC3E}">
        <p14:creationId xmlns:p14="http://schemas.microsoft.com/office/powerpoint/2010/main" val="23365715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1139210"/>
          </a:xfrm>
        </p:spPr>
        <p:txBody>
          <a:bodyPr/>
          <a:lstStyle/>
          <a:p>
            <a:r>
              <a:rPr lang="tr-TR" b="1" dirty="0" smtClean="0">
                <a:solidFill>
                  <a:srgbClr val="C00000"/>
                </a:solidFill>
              </a:rPr>
              <a:t>On Emir</a:t>
            </a:r>
            <a:endParaRPr lang="tr-TR" b="1" dirty="0">
              <a:solidFill>
                <a:srgbClr val="C00000"/>
              </a:solidFill>
            </a:endParaRPr>
          </a:p>
        </p:txBody>
      </p:sp>
      <p:sp>
        <p:nvSpPr>
          <p:cNvPr id="3" name="İçerik Yer Tutucusu 2"/>
          <p:cNvSpPr>
            <a:spLocks noGrp="1"/>
          </p:cNvSpPr>
          <p:nvPr>
            <p:ph idx="1"/>
          </p:nvPr>
        </p:nvSpPr>
        <p:spPr>
          <a:xfrm>
            <a:off x="838200" y="1504336"/>
            <a:ext cx="10515600" cy="4672627"/>
          </a:xfrm>
        </p:spPr>
        <p:txBody>
          <a:bodyPr/>
          <a:lstStyle/>
          <a:p>
            <a:r>
              <a:rPr lang="tr-TR" dirty="0"/>
              <a:t>6. Babana ve annene hürmet </a:t>
            </a:r>
            <a:r>
              <a:rPr lang="tr-TR" dirty="0" smtClean="0"/>
              <a:t>edeceksin.</a:t>
            </a:r>
          </a:p>
          <a:p>
            <a:r>
              <a:rPr lang="tr-TR" dirty="0" smtClean="0"/>
              <a:t>7</a:t>
            </a:r>
            <a:r>
              <a:rPr lang="tr-TR" dirty="0"/>
              <a:t>. </a:t>
            </a:r>
            <a:r>
              <a:rPr lang="tr-TR" dirty="0" smtClean="0"/>
              <a:t>Öldürmeyeceksin.</a:t>
            </a:r>
          </a:p>
          <a:p>
            <a:r>
              <a:rPr lang="tr-TR" dirty="0" smtClean="0"/>
              <a:t>8</a:t>
            </a:r>
            <a:r>
              <a:rPr lang="tr-TR" dirty="0"/>
              <a:t>. Zina </a:t>
            </a:r>
            <a:r>
              <a:rPr lang="tr-TR" dirty="0" smtClean="0"/>
              <a:t>yapmayacaksın.</a:t>
            </a:r>
          </a:p>
          <a:p>
            <a:r>
              <a:rPr lang="tr-TR" dirty="0" smtClean="0"/>
              <a:t>9</a:t>
            </a:r>
            <a:r>
              <a:rPr lang="tr-TR" dirty="0"/>
              <a:t>. </a:t>
            </a:r>
            <a:r>
              <a:rPr lang="tr-TR" dirty="0" smtClean="0"/>
              <a:t>Çalmayacaksın.</a:t>
            </a:r>
          </a:p>
          <a:p>
            <a:r>
              <a:rPr lang="tr-TR" dirty="0" smtClean="0"/>
              <a:t>10</a:t>
            </a:r>
            <a:r>
              <a:rPr lang="tr-TR" dirty="0"/>
              <a:t>. Komşuna karşı yalan şahitlik yapmayacaksın. Komşunun evine tamah etmeyeceksin. Komşunun eşine, kölesine, cariyesine, öküzüne, eşeğine, hiçbir şeyine göz dikmeyeceksin.</a:t>
            </a:r>
          </a:p>
          <a:p>
            <a:endParaRPr lang="tr-TR" dirty="0"/>
          </a:p>
        </p:txBody>
      </p:sp>
    </p:spTree>
    <p:extLst>
      <p:ext uri="{BB962C8B-B14F-4D97-AF65-F5344CB8AC3E}">
        <p14:creationId xmlns:p14="http://schemas.microsoft.com/office/powerpoint/2010/main" val="36056644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011391"/>
          </a:xfrm>
        </p:spPr>
        <p:txBody>
          <a:bodyPr/>
          <a:lstStyle/>
          <a:p>
            <a:r>
              <a:rPr lang="tr-TR" b="1" dirty="0">
                <a:solidFill>
                  <a:srgbClr val="C00000"/>
                </a:solidFill>
              </a:rPr>
              <a:t>Günümüzde Yahudilik</a:t>
            </a:r>
          </a:p>
        </p:txBody>
      </p:sp>
      <p:sp>
        <p:nvSpPr>
          <p:cNvPr id="3" name="İçerik Yer Tutucusu 2"/>
          <p:cNvSpPr>
            <a:spLocks noGrp="1"/>
          </p:cNvSpPr>
          <p:nvPr>
            <p:ph idx="1"/>
          </p:nvPr>
        </p:nvSpPr>
        <p:spPr>
          <a:xfrm>
            <a:off x="838200" y="1376516"/>
            <a:ext cx="10515600" cy="4800447"/>
          </a:xfrm>
        </p:spPr>
        <p:txBody>
          <a:bodyPr/>
          <a:lstStyle/>
          <a:p>
            <a:pPr>
              <a:lnSpc>
                <a:spcPct val="130000"/>
              </a:lnSpc>
              <a:spcBef>
                <a:spcPts val="600"/>
              </a:spcBef>
            </a:pPr>
            <a:r>
              <a:rPr lang="tr-TR" b="1" dirty="0">
                <a:solidFill>
                  <a:srgbClr val="00B050"/>
                </a:solidFill>
              </a:rPr>
              <a:t>Ortodoks Yahudilik: </a:t>
            </a:r>
            <a:r>
              <a:rPr lang="tr-TR" dirty="0"/>
              <a:t>Günümüzde yaygın olan iki Yahudi mezhebinden biridir. Geleneksel anlayışı devam ettiren Ortodokslara göre Tevrat, Tanrı’nın Musa’ya yazdırdığı ilahi bir kitaptır. Tevrat’ın ve din bilginlerinin tesis ettiği kurallar genel geçerdir. Mesih, bir gün gelecek ve </a:t>
            </a:r>
            <a:r>
              <a:rPr lang="tr-TR" dirty="0" err="1"/>
              <a:t>Yahudiler’in</a:t>
            </a:r>
            <a:r>
              <a:rPr lang="tr-TR" dirty="0"/>
              <a:t> özlemle bekledikleri mabet yeniden inşa </a:t>
            </a:r>
            <a:r>
              <a:rPr lang="tr-TR" dirty="0" smtClean="0"/>
              <a:t>edilecektir.</a:t>
            </a:r>
            <a:endParaRPr lang="tr-TR" dirty="0"/>
          </a:p>
        </p:txBody>
      </p:sp>
    </p:spTree>
    <p:extLst>
      <p:ext uri="{BB962C8B-B14F-4D97-AF65-F5344CB8AC3E}">
        <p14:creationId xmlns:p14="http://schemas.microsoft.com/office/powerpoint/2010/main" val="3118077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1109714"/>
          </a:xfrm>
        </p:spPr>
        <p:txBody>
          <a:bodyPr/>
          <a:lstStyle/>
          <a:p>
            <a:r>
              <a:rPr lang="tr-TR" b="1" dirty="0">
                <a:solidFill>
                  <a:srgbClr val="C00000"/>
                </a:solidFill>
              </a:rPr>
              <a:t>Günümüzde Yahudilik</a:t>
            </a:r>
            <a:endParaRPr lang="tr-TR" dirty="0"/>
          </a:p>
        </p:txBody>
      </p:sp>
      <p:sp>
        <p:nvSpPr>
          <p:cNvPr id="3" name="İçerik Yer Tutucusu 2"/>
          <p:cNvSpPr>
            <a:spLocks noGrp="1"/>
          </p:cNvSpPr>
          <p:nvPr>
            <p:ph idx="1"/>
          </p:nvPr>
        </p:nvSpPr>
        <p:spPr>
          <a:xfrm>
            <a:off x="838200" y="1474840"/>
            <a:ext cx="10515600" cy="4702123"/>
          </a:xfrm>
        </p:spPr>
        <p:txBody>
          <a:bodyPr/>
          <a:lstStyle/>
          <a:p>
            <a:pPr>
              <a:lnSpc>
                <a:spcPct val="130000"/>
              </a:lnSpc>
              <a:spcBef>
                <a:spcPts val="600"/>
              </a:spcBef>
            </a:pPr>
            <a:r>
              <a:rPr lang="tr-TR" b="1" dirty="0">
                <a:solidFill>
                  <a:srgbClr val="00B050"/>
                </a:solidFill>
              </a:rPr>
              <a:t>Reformist Yahudilik: </a:t>
            </a:r>
            <a:r>
              <a:rPr lang="tr-TR" dirty="0"/>
              <a:t>Öncülüğünü </a:t>
            </a:r>
            <a:r>
              <a:rPr lang="tr-TR" dirty="0" err="1"/>
              <a:t>Moşes</a:t>
            </a:r>
            <a:r>
              <a:rPr lang="tr-TR" dirty="0"/>
              <a:t> </a:t>
            </a:r>
            <a:r>
              <a:rPr lang="tr-TR" dirty="0" err="1"/>
              <a:t>Mendelshon’un</a:t>
            </a:r>
            <a:r>
              <a:rPr lang="tr-TR" dirty="0"/>
              <a:t> yaptığı bu akım, Fransız ihtilali ve Mesih’in gelmemesi gibi etkenlere bağlı olarak 19. yüzyıl başlarında Alman Yahudileri arasında çıkmıştır. </a:t>
            </a:r>
            <a:r>
              <a:rPr lang="tr-TR" dirty="0" err="1"/>
              <a:t>Yahudilik’i</a:t>
            </a:r>
            <a:r>
              <a:rPr lang="tr-TR" dirty="0"/>
              <a:t> sadece kültürel bir değer olarak telakki eden Reformistler, Mesih, vaat edilmiş toprak gibi geleneksel Yahudi ilkelerine karşı çıkarlar. </a:t>
            </a:r>
          </a:p>
        </p:txBody>
      </p:sp>
    </p:spTree>
    <p:extLst>
      <p:ext uri="{BB962C8B-B14F-4D97-AF65-F5344CB8AC3E}">
        <p14:creationId xmlns:p14="http://schemas.microsoft.com/office/powerpoint/2010/main" val="13702023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a:solidFill>
                  <a:srgbClr val="C00000"/>
                </a:solidFill>
              </a:rPr>
              <a:t>Yahudilik’in</a:t>
            </a:r>
            <a:r>
              <a:rPr lang="tr-TR" b="1" dirty="0">
                <a:solidFill>
                  <a:srgbClr val="C00000"/>
                </a:solidFill>
              </a:rPr>
              <a:t> Ötekine Bakışı</a:t>
            </a:r>
          </a:p>
        </p:txBody>
      </p:sp>
      <p:sp>
        <p:nvSpPr>
          <p:cNvPr id="3" name="İçerik Yer Tutucusu 2"/>
          <p:cNvSpPr>
            <a:spLocks noGrp="1"/>
          </p:cNvSpPr>
          <p:nvPr>
            <p:ph idx="1"/>
          </p:nvPr>
        </p:nvSpPr>
        <p:spPr>
          <a:xfrm>
            <a:off x="838200" y="1573161"/>
            <a:ext cx="10515600" cy="4603802"/>
          </a:xfrm>
        </p:spPr>
        <p:txBody>
          <a:bodyPr/>
          <a:lstStyle/>
          <a:p>
            <a:pPr>
              <a:lnSpc>
                <a:spcPct val="130000"/>
              </a:lnSpc>
              <a:spcBef>
                <a:spcPts val="600"/>
              </a:spcBef>
            </a:pPr>
            <a:r>
              <a:rPr lang="tr-TR" dirty="0" err="1" smtClean="0"/>
              <a:t>Yahudilik’te</a:t>
            </a:r>
            <a:r>
              <a:rPr lang="tr-TR" dirty="0" smtClean="0"/>
              <a:t>, Yahudi olmayanlar </a:t>
            </a:r>
            <a:r>
              <a:rPr lang="tr-TR" b="1" dirty="0" err="1" smtClean="0">
                <a:solidFill>
                  <a:srgbClr val="00B050"/>
                </a:solidFill>
              </a:rPr>
              <a:t>Nuhiler</a:t>
            </a:r>
            <a:r>
              <a:rPr lang="tr-TR" dirty="0" smtClean="0"/>
              <a:t> ve </a:t>
            </a:r>
            <a:r>
              <a:rPr lang="tr-TR" b="1" dirty="0" err="1" smtClean="0">
                <a:solidFill>
                  <a:srgbClr val="00B050"/>
                </a:solidFill>
              </a:rPr>
              <a:t>Putperetsler</a:t>
            </a:r>
            <a:r>
              <a:rPr lang="tr-TR" dirty="0" smtClean="0"/>
              <a:t> olarak iki kategoride değerlendirilir.</a:t>
            </a:r>
          </a:p>
          <a:p>
            <a:pPr>
              <a:lnSpc>
                <a:spcPct val="130000"/>
              </a:lnSpc>
              <a:spcBef>
                <a:spcPts val="600"/>
              </a:spcBef>
            </a:pPr>
            <a:r>
              <a:rPr lang="tr-TR" dirty="0" smtClean="0"/>
              <a:t>Hz. Nuh’un tevhit öğretisini kabul eden İslam ve Hıristiyanlık, </a:t>
            </a:r>
            <a:r>
              <a:rPr lang="tr-TR" dirty="0" err="1" smtClean="0"/>
              <a:t>Nuhi</a:t>
            </a:r>
            <a:r>
              <a:rPr lang="tr-TR" dirty="0" smtClean="0"/>
              <a:t> dinlerden sayılır.</a:t>
            </a:r>
          </a:p>
          <a:p>
            <a:pPr>
              <a:lnSpc>
                <a:spcPct val="130000"/>
              </a:lnSpc>
              <a:spcBef>
                <a:spcPts val="600"/>
              </a:spcBef>
            </a:pPr>
            <a:r>
              <a:rPr lang="tr-TR" dirty="0" smtClean="0"/>
              <a:t>Putperestler, </a:t>
            </a:r>
            <a:r>
              <a:rPr lang="tr-TR" dirty="0" err="1"/>
              <a:t>N</a:t>
            </a:r>
            <a:r>
              <a:rPr lang="tr-TR" dirty="0" err="1" smtClean="0"/>
              <a:t>uhiler</a:t>
            </a:r>
            <a:r>
              <a:rPr lang="tr-TR" dirty="0" smtClean="0"/>
              <a:t> dışında kalan kimselerdir. Bunlar için kurtuluş ümidi yoktur.</a:t>
            </a:r>
            <a:endParaRPr lang="tr-TR" dirty="0"/>
          </a:p>
        </p:txBody>
      </p:sp>
    </p:spTree>
    <p:extLst>
      <p:ext uri="{BB962C8B-B14F-4D97-AF65-F5344CB8AC3E}">
        <p14:creationId xmlns:p14="http://schemas.microsoft.com/office/powerpoint/2010/main" val="30103141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1119546"/>
          </a:xfrm>
        </p:spPr>
        <p:txBody>
          <a:bodyPr/>
          <a:lstStyle/>
          <a:p>
            <a:r>
              <a:rPr lang="tr-TR" b="1" dirty="0">
                <a:solidFill>
                  <a:srgbClr val="C00000"/>
                </a:solidFill>
              </a:rPr>
              <a:t>Kur’an-ı Kerim Açısından Yahudilik ve Yahudiler</a:t>
            </a:r>
          </a:p>
        </p:txBody>
      </p:sp>
      <p:sp>
        <p:nvSpPr>
          <p:cNvPr id="3" name="İçerik Yer Tutucusu 2"/>
          <p:cNvSpPr>
            <a:spLocks noGrp="1"/>
          </p:cNvSpPr>
          <p:nvPr>
            <p:ph idx="1"/>
          </p:nvPr>
        </p:nvSpPr>
        <p:spPr>
          <a:xfrm>
            <a:off x="838200" y="1238866"/>
            <a:ext cx="10515600" cy="4938098"/>
          </a:xfrm>
        </p:spPr>
        <p:txBody>
          <a:bodyPr/>
          <a:lstStyle/>
          <a:p>
            <a:r>
              <a:rPr lang="tr-TR" b="1" dirty="0">
                <a:solidFill>
                  <a:srgbClr val="00B050"/>
                </a:solidFill>
              </a:rPr>
              <a:t>Kuran’da </a:t>
            </a:r>
            <a:r>
              <a:rPr lang="tr-TR" b="1" dirty="0" err="1">
                <a:solidFill>
                  <a:srgbClr val="00B050"/>
                </a:solidFill>
              </a:rPr>
              <a:t>Yahudiler’le</a:t>
            </a:r>
            <a:r>
              <a:rPr lang="tr-TR" b="1" dirty="0">
                <a:solidFill>
                  <a:srgbClr val="00B050"/>
                </a:solidFill>
              </a:rPr>
              <a:t> ilgili genel olarak şu konulara temas edilmiştir: </a:t>
            </a:r>
            <a:r>
              <a:rPr lang="tr-TR" dirty="0" smtClean="0"/>
              <a:t>Uymaları </a:t>
            </a:r>
            <a:r>
              <a:rPr lang="tr-TR" dirty="0"/>
              <a:t>gereken dini hükümler ve bunlara uymamaları (</a:t>
            </a:r>
            <a:r>
              <a:rPr lang="tr-TR" dirty="0" err="1" smtClean="0"/>
              <a:t>A’râf</a:t>
            </a:r>
            <a:r>
              <a:rPr lang="tr-TR" dirty="0" smtClean="0"/>
              <a:t>/163).</a:t>
            </a:r>
          </a:p>
          <a:p>
            <a:r>
              <a:rPr lang="tr-TR" dirty="0" smtClean="0"/>
              <a:t>Peygamberlerine </a:t>
            </a:r>
            <a:r>
              <a:rPr lang="tr-TR" dirty="0"/>
              <a:t>karşı gelmeleri ve bazılarını katletmeleri (</a:t>
            </a:r>
            <a:r>
              <a:rPr lang="tr-TR" dirty="0" err="1"/>
              <a:t>Âl</a:t>
            </a:r>
            <a:r>
              <a:rPr lang="tr-TR" dirty="0"/>
              <a:t>-i </a:t>
            </a:r>
            <a:r>
              <a:rPr lang="tr-TR" dirty="0" err="1" smtClean="0"/>
              <a:t>İmrân</a:t>
            </a:r>
            <a:r>
              <a:rPr lang="tr-TR" dirty="0" smtClean="0"/>
              <a:t>/112).</a:t>
            </a:r>
          </a:p>
          <a:p>
            <a:r>
              <a:rPr lang="tr-TR" dirty="0" smtClean="0"/>
              <a:t>Kendilerine </a:t>
            </a:r>
            <a:r>
              <a:rPr lang="tr-TR" dirty="0"/>
              <a:t>verilen nimetler ve onların nankörlük etmesi (Bakara/47) d. Bereketli topraklara vâris kılınmamaları (</a:t>
            </a:r>
            <a:r>
              <a:rPr lang="tr-TR" dirty="0" err="1" smtClean="0"/>
              <a:t>A’râf</a:t>
            </a:r>
            <a:r>
              <a:rPr lang="tr-TR" dirty="0" smtClean="0"/>
              <a:t>/138)</a:t>
            </a:r>
          </a:p>
          <a:p>
            <a:r>
              <a:rPr lang="tr-TR" dirty="0" smtClean="0"/>
              <a:t>Haddi </a:t>
            </a:r>
            <a:r>
              <a:rPr lang="tr-TR" dirty="0"/>
              <a:t>aşmaları ve bu yüzden ağır hükümlere muhatap kılınmaları (</a:t>
            </a:r>
            <a:r>
              <a:rPr lang="tr-TR" dirty="0" smtClean="0"/>
              <a:t>Nisâ/155).</a:t>
            </a:r>
          </a:p>
          <a:p>
            <a:r>
              <a:rPr lang="tr-TR" dirty="0" smtClean="0"/>
              <a:t>Ahitlerini </a:t>
            </a:r>
            <a:r>
              <a:rPr lang="tr-TR" dirty="0"/>
              <a:t>bozmaları, vahyi çarpıtmaları ve diğer kavimleri hor görmeleri (</a:t>
            </a:r>
            <a:r>
              <a:rPr lang="tr-TR" dirty="0" err="1"/>
              <a:t>Mâide</a:t>
            </a:r>
            <a:r>
              <a:rPr lang="tr-TR" dirty="0"/>
              <a:t>/18; Nisâ/47</a:t>
            </a:r>
            <a:r>
              <a:rPr lang="tr-TR" dirty="0" smtClean="0"/>
              <a:t>).</a:t>
            </a:r>
            <a:endParaRPr lang="tr-TR" dirty="0"/>
          </a:p>
        </p:txBody>
      </p:sp>
    </p:spTree>
    <p:extLst>
      <p:ext uri="{BB962C8B-B14F-4D97-AF65-F5344CB8AC3E}">
        <p14:creationId xmlns:p14="http://schemas.microsoft.com/office/powerpoint/2010/main" val="23924262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080217"/>
          </a:xfrm>
        </p:spPr>
        <p:txBody>
          <a:bodyPr/>
          <a:lstStyle/>
          <a:p>
            <a:r>
              <a:rPr lang="tr-TR" b="1" dirty="0">
                <a:solidFill>
                  <a:srgbClr val="C00000"/>
                </a:solidFill>
              </a:rPr>
              <a:t>Türkiye’de Yahudilik</a:t>
            </a:r>
          </a:p>
        </p:txBody>
      </p:sp>
      <p:sp>
        <p:nvSpPr>
          <p:cNvPr id="3" name="İçerik Yer Tutucusu 2"/>
          <p:cNvSpPr>
            <a:spLocks noGrp="1"/>
          </p:cNvSpPr>
          <p:nvPr>
            <p:ph idx="1"/>
          </p:nvPr>
        </p:nvSpPr>
        <p:spPr>
          <a:xfrm>
            <a:off x="838200" y="1376516"/>
            <a:ext cx="10515600" cy="4800447"/>
          </a:xfrm>
        </p:spPr>
        <p:txBody>
          <a:bodyPr/>
          <a:lstStyle/>
          <a:p>
            <a:pPr>
              <a:lnSpc>
                <a:spcPct val="130000"/>
              </a:lnSpc>
              <a:spcBef>
                <a:spcPts val="600"/>
              </a:spcBef>
            </a:pPr>
            <a:r>
              <a:rPr lang="tr-TR" dirty="0"/>
              <a:t>1492’de İspanya’dan sürgün edilen Yahudiler, kurtarıcı olarak gördükleri Osmanlı Devleti’ne sığınmışlar ve bu tarihten itibaren Türkiye topraklarında Yahudi nüfusu artış göstermiştir. II. Dünya savaşı esnasında Hitler’in zulmünden kaçan pek çok Yahudi de güvenli liman olarak gördükleri Türkiye’ye gelmiştir. 1948’de İsrail Devleti kurulunca Türkiye’deki </a:t>
            </a:r>
            <a:r>
              <a:rPr lang="tr-TR" dirty="0" err="1"/>
              <a:t>Yahudiler’in</a:t>
            </a:r>
            <a:r>
              <a:rPr lang="tr-TR" dirty="0"/>
              <a:t> yarıya yakını buraya göç etmiştir. Günümüzde nüfusları yirmi beş bin civarında olan Türkiye </a:t>
            </a:r>
            <a:r>
              <a:rPr lang="tr-TR" dirty="0" err="1"/>
              <a:t>Yahudileri’nin</a:t>
            </a:r>
            <a:r>
              <a:rPr lang="tr-TR" dirty="0"/>
              <a:t> yasal temsilcisi </a:t>
            </a:r>
            <a:r>
              <a:rPr lang="tr-TR" dirty="0" err="1"/>
              <a:t>Hahambaşı’dır</a:t>
            </a:r>
            <a:r>
              <a:rPr lang="tr-TR" dirty="0"/>
              <a:t>. </a:t>
            </a:r>
          </a:p>
        </p:txBody>
      </p:sp>
    </p:spTree>
    <p:extLst>
      <p:ext uri="{BB962C8B-B14F-4D97-AF65-F5344CB8AC3E}">
        <p14:creationId xmlns:p14="http://schemas.microsoft.com/office/powerpoint/2010/main" val="5710546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080217"/>
          </a:xfrm>
        </p:spPr>
        <p:txBody>
          <a:bodyPr/>
          <a:lstStyle/>
          <a:p>
            <a:r>
              <a:rPr lang="tr-TR" b="1" dirty="0" smtClean="0">
                <a:solidFill>
                  <a:srgbClr val="00B050"/>
                </a:solidFill>
              </a:rPr>
              <a:t>Sıra Sizde… (3. Soru)</a:t>
            </a:r>
            <a:endParaRPr lang="tr-TR" b="1" dirty="0">
              <a:solidFill>
                <a:srgbClr val="00B050"/>
              </a:solidFill>
            </a:endParaRPr>
          </a:p>
        </p:txBody>
      </p:sp>
      <p:sp>
        <p:nvSpPr>
          <p:cNvPr id="3" name="İçerik Yer Tutucusu 2"/>
          <p:cNvSpPr>
            <a:spLocks noGrp="1"/>
          </p:cNvSpPr>
          <p:nvPr>
            <p:ph idx="1"/>
          </p:nvPr>
        </p:nvSpPr>
        <p:spPr>
          <a:xfrm>
            <a:off x="838200" y="1445342"/>
            <a:ext cx="10515600" cy="4731621"/>
          </a:xfrm>
        </p:spPr>
        <p:txBody>
          <a:bodyPr/>
          <a:lstStyle/>
          <a:p>
            <a:r>
              <a:rPr lang="tr-TR" dirty="0"/>
              <a:t>I. Din tanrıya dayanırken mitoslar insan hayalinden ve dinden </a:t>
            </a:r>
            <a:r>
              <a:rPr lang="tr-TR" dirty="0" smtClean="0"/>
              <a:t>beslenir.</a:t>
            </a:r>
          </a:p>
          <a:p>
            <a:r>
              <a:rPr lang="tr-TR" dirty="0" smtClean="0"/>
              <a:t>II</a:t>
            </a:r>
            <a:r>
              <a:rPr lang="tr-TR" dirty="0"/>
              <a:t>. Gerek dinler gerekse mitoslar insanı psikolojik olarak </a:t>
            </a:r>
            <a:r>
              <a:rPr lang="tr-TR" dirty="0" smtClean="0"/>
              <a:t>rahatlatır.</a:t>
            </a:r>
          </a:p>
          <a:p>
            <a:r>
              <a:rPr lang="tr-TR" dirty="0" smtClean="0"/>
              <a:t>III</a:t>
            </a:r>
            <a:r>
              <a:rPr lang="tr-TR" dirty="0"/>
              <a:t>. Dinde tanrı mücerret iken mitoslarda müşahhas bir varlık olarak </a:t>
            </a:r>
            <a:r>
              <a:rPr lang="tr-TR" dirty="0" smtClean="0"/>
              <a:t>görülür.</a:t>
            </a:r>
          </a:p>
          <a:p>
            <a:r>
              <a:rPr lang="tr-TR" b="1" dirty="0" smtClean="0"/>
              <a:t>Din </a:t>
            </a:r>
            <a:r>
              <a:rPr lang="tr-TR" b="1" dirty="0"/>
              <a:t>ve mitos arasındaki ilişki açısından yukarıdaki yargılardan hangileri </a:t>
            </a:r>
            <a:r>
              <a:rPr lang="tr-TR" b="1" dirty="0" smtClean="0"/>
              <a:t>doğrudur?</a:t>
            </a:r>
          </a:p>
          <a:p>
            <a:r>
              <a:rPr lang="tr-TR" dirty="0" smtClean="0"/>
              <a:t>A</a:t>
            </a:r>
            <a:r>
              <a:rPr lang="tr-TR" dirty="0"/>
              <a:t>) Yalnız I B) Yalnız III C) I ve II D) II ve III E) I, II ve III </a:t>
            </a:r>
          </a:p>
        </p:txBody>
      </p:sp>
    </p:spTree>
    <p:extLst>
      <p:ext uri="{BB962C8B-B14F-4D97-AF65-F5344CB8AC3E}">
        <p14:creationId xmlns:p14="http://schemas.microsoft.com/office/powerpoint/2010/main" val="33796420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775416"/>
          </a:xfrm>
        </p:spPr>
        <p:txBody>
          <a:bodyPr/>
          <a:lstStyle/>
          <a:p>
            <a:r>
              <a:rPr lang="tr-TR" b="1" dirty="0">
                <a:solidFill>
                  <a:srgbClr val="00B050"/>
                </a:solidFill>
              </a:rPr>
              <a:t>Sıra Sizde… </a:t>
            </a:r>
            <a:r>
              <a:rPr lang="tr-TR" b="1" dirty="0" smtClean="0">
                <a:solidFill>
                  <a:srgbClr val="00B050"/>
                </a:solidFill>
              </a:rPr>
              <a:t>(4. </a:t>
            </a:r>
            <a:r>
              <a:rPr lang="tr-TR" b="1" dirty="0">
                <a:solidFill>
                  <a:srgbClr val="00B050"/>
                </a:solidFill>
              </a:rPr>
              <a:t>Soru)</a:t>
            </a:r>
            <a:endParaRPr lang="tr-TR" dirty="0"/>
          </a:p>
        </p:txBody>
      </p:sp>
      <p:sp>
        <p:nvSpPr>
          <p:cNvPr id="3" name="İçerik Yer Tutucusu 2"/>
          <p:cNvSpPr>
            <a:spLocks noGrp="1"/>
          </p:cNvSpPr>
          <p:nvPr>
            <p:ph idx="1"/>
          </p:nvPr>
        </p:nvSpPr>
        <p:spPr>
          <a:xfrm>
            <a:off x="838200" y="1258529"/>
            <a:ext cx="10515600" cy="5043947"/>
          </a:xfrm>
        </p:spPr>
        <p:txBody>
          <a:bodyPr>
            <a:normAutofit/>
          </a:bodyPr>
          <a:lstStyle/>
          <a:p>
            <a:r>
              <a:rPr lang="tr-TR" dirty="0" smtClean="0"/>
              <a:t>“</a:t>
            </a:r>
            <a:r>
              <a:rPr lang="tr-TR" dirty="0"/>
              <a:t>Tanrı’yla uğraşan” anlamına gelen bu isim, Hz. Yakup’un lakabıdır. Yahudi kutsal metninde anlatıldığına göre Hz. Yakup Tanrı’yla güreşip yenişemeyince kendisine bu unvan verilmiştir. Kuran’da da bu kelimenin kullanıldığı </a:t>
            </a:r>
            <a:r>
              <a:rPr lang="tr-TR" dirty="0" smtClean="0"/>
              <a:t>görülür.</a:t>
            </a:r>
          </a:p>
          <a:p>
            <a:r>
              <a:rPr lang="tr-TR" b="1" dirty="0" smtClean="0"/>
              <a:t>Parçada </a:t>
            </a:r>
            <a:r>
              <a:rPr lang="tr-TR" b="1" dirty="0"/>
              <a:t>bahsedilen kavram aşağıdakilerden </a:t>
            </a:r>
            <a:r>
              <a:rPr lang="tr-TR" b="1" dirty="0" smtClean="0"/>
              <a:t>hangisidir?</a:t>
            </a:r>
          </a:p>
          <a:p>
            <a:pPr marL="514350" indent="-514350">
              <a:buFont typeface="+mj-lt"/>
              <a:buAutoNum type="alphaLcParenR"/>
            </a:pPr>
            <a:r>
              <a:rPr lang="tr-TR" dirty="0" err="1" smtClean="0"/>
              <a:t>Yehuda</a:t>
            </a:r>
            <a:endParaRPr lang="tr-TR" dirty="0"/>
          </a:p>
          <a:p>
            <a:pPr marL="514350" indent="-514350">
              <a:buFont typeface="+mj-lt"/>
              <a:buAutoNum type="alphaLcParenR"/>
            </a:pPr>
            <a:r>
              <a:rPr lang="tr-TR" dirty="0" smtClean="0"/>
              <a:t>İsrail</a:t>
            </a:r>
          </a:p>
          <a:p>
            <a:pPr marL="514350" indent="-514350">
              <a:buFont typeface="+mj-lt"/>
              <a:buAutoNum type="alphaLcParenR"/>
            </a:pPr>
            <a:r>
              <a:rPr lang="tr-TR" dirty="0" smtClean="0"/>
              <a:t>İbrani</a:t>
            </a:r>
          </a:p>
          <a:p>
            <a:pPr marL="514350" indent="-514350">
              <a:buFont typeface="+mj-lt"/>
              <a:buAutoNum type="alphaLcParenR"/>
            </a:pPr>
            <a:r>
              <a:rPr lang="tr-TR" dirty="0" smtClean="0"/>
              <a:t>Yakubi</a:t>
            </a:r>
          </a:p>
          <a:p>
            <a:pPr marL="514350" indent="-514350">
              <a:buFont typeface="+mj-lt"/>
              <a:buAutoNum type="alphaLcParenR"/>
            </a:pPr>
            <a:r>
              <a:rPr lang="tr-TR" dirty="0" smtClean="0"/>
              <a:t>Mesih</a:t>
            </a:r>
            <a:endParaRPr lang="tr-TR" dirty="0"/>
          </a:p>
        </p:txBody>
      </p:sp>
    </p:spTree>
    <p:extLst>
      <p:ext uri="{BB962C8B-B14F-4D97-AF65-F5344CB8AC3E}">
        <p14:creationId xmlns:p14="http://schemas.microsoft.com/office/powerpoint/2010/main" val="30652995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1139210"/>
          </a:xfrm>
        </p:spPr>
        <p:txBody>
          <a:bodyPr/>
          <a:lstStyle/>
          <a:p>
            <a:r>
              <a:rPr lang="tr-TR" b="1" dirty="0">
                <a:solidFill>
                  <a:srgbClr val="00B050"/>
                </a:solidFill>
              </a:rPr>
              <a:t>Sıra Sizde… </a:t>
            </a:r>
            <a:r>
              <a:rPr lang="tr-TR" b="1" dirty="0" smtClean="0">
                <a:solidFill>
                  <a:srgbClr val="00B050"/>
                </a:solidFill>
              </a:rPr>
              <a:t>(7. </a:t>
            </a:r>
            <a:r>
              <a:rPr lang="tr-TR" b="1" dirty="0">
                <a:solidFill>
                  <a:srgbClr val="00B050"/>
                </a:solidFill>
              </a:rPr>
              <a:t>Soru)</a:t>
            </a:r>
            <a:endParaRPr lang="tr-TR" dirty="0"/>
          </a:p>
        </p:txBody>
      </p:sp>
      <p:sp>
        <p:nvSpPr>
          <p:cNvPr id="3" name="İçerik Yer Tutucusu 2"/>
          <p:cNvSpPr>
            <a:spLocks noGrp="1"/>
          </p:cNvSpPr>
          <p:nvPr>
            <p:ph idx="1"/>
          </p:nvPr>
        </p:nvSpPr>
        <p:spPr>
          <a:xfrm>
            <a:off x="838200" y="1504336"/>
            <a:ext cx="10515600" cy="4935793"/>
          </a:xfrm>
        </p:spPr>
        <p:txBody>
          <a:bodyPr>
            <a:normAutofit lnSpcReduction="10000"/>
          </a:bodyPr>
          <a:lstStyle/>
          <a:p>
            <a:r>
              <a:rPr lang="tr-TR" dirty="0"/>
              <a:t>Günümüzde yaygın olan iki Yahudi mezhebinden biridir. Geleneksel anlayışı devam ettirirler. Onlara göre Tevrat, Tanrı’nın Musa’ya yazdırdığı ilahi bir kitaptır. Tevrat’ın ve din bilginlerinin tesis ettiği kurallar genel geçerdir. Mesih, bir gün gelecek ve Yahudilerin özlemle bekledikleri mabet yeniden inşa </a:t>
            </a:r>
            <a:r>
              <a:rPr lang="tr-TR" dirty="0" smtClean="0"/>
              <a:t>edilecektir.</a:t>
            </a:r>
          </a:p>
          <a:p>
            <a:r>
              <a:rPr lang="tr-TR" b="1" dirty="0" smtClean="0"/>
              <a:t>Parçada </a:t>
            </a:r>
            <a:r>
              <a:rPr lang="tr-TR" b="1" dirty="0"/>
              <a:t>özellikleri verilen Yahudi Mezhebi </a:t>
            </a:r>
            <a:r>
              <a:rPr lang="tr-TR" b="1" dirty="0" smtClean="0"/>
              <a:t>hangisidir?</a:t>
            </a:r>
          </a:p>
          <a:p>
            <a:pPr marL="514350" indent="-514350">
              <a:buFont typeface="+mj-lt"/>
              <a:buAutoNum type="alphaLcParenR"/>
            </a:pPr>
            <a:r>
              <a:rPr lang="tr-TR" dirty="0" smtClean="0"/>
              <a:t>Ortodoks Yahudilik</a:t>
            </a:r>
          </a:p>
          <a:p>
            <a:pPr marL="514350" indent="-514350">
              <a:buFont typeface="+mj-lt"/>
              <a:buAutoNum type="alphaLcParenR"/>
            </a:pPr>
            <a:r>
              <a:rPr lang="tr-TR" dirty="0" smtClean="0"/>
              <a:t>Ferisiler</a:t>
            </a:r>
          </a:p>
          <a:p>
            <a:pPr marL="514350" indent="-514350">
              <a:buFont typeface="+mj-lt"/>
              <a:buAutoNum type="alphaLcParenR"/>
            </a:pPr>
            <a:r>
              <a:rPr lang="tr-TR" dirty="0" smtClean="0"/>
              <a:t>Reformist Yahudilik</a:t>
            </a:r>
          </a:p>
          <a:p>
            <a:pPr marL="514350" indent="-514350">
              <a:buFont typeface="+mj-lt"/>
              <a:buAutoNum type="alphaLcParenR"/>
            </a:pPr>
            <a:r>
              <a:rPr lang="tr-TR" dirty="0" err="1" smtClean="0"/>
              <a:t>Sadukiler</a:t>
            </a:r>
            <a:endParaRPr lang="tr-TR" dirty="0" smtClean="0"/>
          </a:p>
          <a:p>
            <a:pPr marL="514350" indent="-514350">
              <a:buFont typeface="+mj-lt"/>
              <a:buAutoNum type="alphaLcParenR"/>
            </a:pPr>
            <a:r>
              <a:rPr lang="tr-TR" dirty="0" err="1" smtClean="0"/>
              <a:t>Sabataycılar</a:t>
            </a:r>
            <a:endParaRPr lang="tr-TR" dirty="0"/>
          </a:p>
        </p:txBody>
      </p:sp>
    </p:spTree>
    <p:extLst>
      <p:ext uri="{BB962C8B-B14F-4D97-AF65-F5344CB8AC3E}">
        <p14:creationId xmlns:p14="http://schemas.microsoft.com/office/powerpoint/2010/main" val="12635733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3188085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1. Dinler Tarihinin Tanımı</a:t>
            </a:r>
            <a:endParaRPr lang="tr-TR" dirty="0"/>
          </a:p>
        </p:txBody>
      </p:sp>
      <p:sp>
        <p:nvSpPr>
          <p:cNvPr id="3" name="İçerik Yer Tutucusu 2"/>
          <p:cNvSpPr>
            <a:spLocks noGrp="1"/>
          </p:cNvSpPr>
          <p:nvPr>
            <p:ph idx="1"/>
          </p:nvPr>
        </p:nvSpPr>
        <p:spPr/>
        <p:txBody>
          <a:bodyPr>
            <a:normAutofit/>
          </a:bodyPr>
          <a:lstStyle/>
          <a:p>
            <a:pPr>
              <a:lnSpc>
                <a:spcPct val="130000"/>
              </a:lnSpc>
              <a:spcBef>
                <a:spcPts val="600"/>
              </a:spcBef>
            </a:pPr>
            <a:r>
              <a:rPr lang="tr-TR" dirty="0"/>
              <a:t>Tarih ise, kendine özgü metotları olan </a:t>
            </a:r>
            <a:r>
              <a:rPr lang="tr-TR" dirty="0" smtClean="0"/>
              <a:t>bir sosyal bilim dalıdır. </a:t>
            </a:r>
            <a:r>
              <a:rPr lang="tr-TR" dirty="0"/>
              <a:t>Genel anlamıyla tarih, bireyleri ve toplumları ilgilendiren olayları zaman ve </a:t>
            </a:r>
            <a:r>
              <a:rPr lang="tr-TR" dirty="0" smtClean="0"/>
              <a:t>mekan </a:t>
            </a:r>
            <a:r>
              <a:rPr lang="tr-TR" dirty="0"/>
              <a:t>göstererek anlatan; bu olayları sebep-sonuç ilişkisi </a:t>
            </a:r>
            <a:r>
              <a:rPr lang="tr-TR" dirty="0" smtClean="0"/>
              <a:t>içerisinde </a:t>
            </a:r>
            <a:r>
              <a:rPr lang="tr-TR" dirty="0"/>
              <a:t>inceleyen </a:t>
            </a:r>
            <a:r>
              <a:rPr lang="tr-TR" dirty="0" smtClean="0"/>
              <a:t>bilim </a:t>
            </a:r>
            <a:r>
              <a:rPr lang="tr-TR" dirty="0"/>
              <a:t>dalıdır. </a:t>
            </a:r>
            <a:r>
              <a:rPr lang="tr-TR" dirty="0" smtClean="0"/>
              <a:t>Tarih; </a:t>
            </a:r>
            <a:r>
              <a:rPr lang="tr-TR" dirty="0"/>
              <a:t>ele aldığı konular itibariyle farklı disiplinlere ayrılır. Bu anlamda dinleri konu edinen tarih dalına </a:t>
            </a:r>
            <a:r>
              <a:rPr lang="tr-TR" b="1" dirty="0">
                <a:solidFill>
                  <a:srgbClr val="00B050"/>
                </a:solidFill>
              </a:rPr>
              <a:t>Dinler Tarihi</a:t>
            </a:r>
            <a:r>
              <a:rPr lang="tr-TR" dirty="0"/>
              <a:t> denir.</a:t>
            </a:r>
            <a:endParaRPr lang="tr-TR" b="1" dirty="0">
              <a:solidFill>
                <a:srgbClr val="00B050"/>
              </a:solidFill>
            </a:endParaRPr>
          </a:p>
        </p:txBody>
      </p:sp>
    </p:spTree>
    <p:extLst>
      <p:ext uri="{BB962C8B-B14F-4D97-AF65-F5344CB8AC3E}">
        <p14:creationId xmlns:p14="http://schemas.microsoft.com/office/powerpoint/2010/main" val="13836370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 </a:t>
            </a:r>
            <a:endParaRPr lang="tr-TR" dirty="0"/>
          </a:p>
        </p:txBody>
      </p:sp>
      <p:sp>
        <p:nvSpPr>
          <p:cNvPr id="3" name="Alt Başlık 2"/>
          <p:cNvSpPr>
            <a:spLocks noGrp="1"/>
          </p:cNvSpPr>
          <p:nvPr>
            <p:ph type="subTitle" idx="1"/>
          </p:nvPr>
        </p:nvSpPr>
        <p:spPr/>
        <p:txBody>
          <a:bodyPr/>
          <a:lstStyle/>
          <a:p>
            <a:endParaRPr lang="tr-TR" dirty="0"/>
          </a:p>
        </p:txBody>
      </p:sp>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 y="-34291"/>
            <a:ext cx="12252960" cy="6892291"/>
          </a:xfrm>
          <a:prstGeom prst="rect">
            <a:avLst/>
          </a:prstGeom>
        </p:spPr>
      </p:pic>
      <p:sp>
        <p:nvSpPr>
          <p:cNvPr id="14" name="Metin kutusu 13"/>
          <p:cNvSpPr txBox="1"/>
          <p:nvPr/>
        </p:nvSpPr>
        <p:spPr>
          <a:xfrm>
            <a:off x="6505303" y="5442858"/>
            <a:ext cx="6209211" cy="923330"/>
          </a:xfrm>
          <a:prstGeom prst="rect">
            <a:avLst/>
          </a:prstGeom>
          <a:noFill/>
        </p:spPr>
        <p:txBody>
          <a:bodyPr wrap="square" rtlCol="0">
            <a:spAutoFit/>
          </a:bodyPr>
          <a:lstStyle/>
          <a:p>
            <a:r>
              <a:rPr lang="tr-TR" sz="5400" b="1" dirty="0" smtClean="0">
                <a:solidFill>
                  <a:srgbClr val="C00000"/>
                </a:solidFill>
                <a:latin typeface="Adobe Caslon Pro" panose="0205050205050A020403" pitchFamily="18" charset="-94"/>
                <a:ea typeface="Adobe Myungjo Std M" panose="02020600000000000000" pitchFamily="18" charset="-128"/>
              </a:rPr>
              <a:t>DİNLER TARİHİ</a:t>
            </a:r>
            <a:endParaRPr lang="tr-TR" sz="5400" b="1" dirty="0">
              <a:solidFill>
                <a:srgbClr val="C00000"/>
              </a:solidFill>
              <a:latin typeface="Adobe Caslon Pro" panose="0205050205050A020403" pitchFamily="18" charset="-94"/>
              <a:ea typeface="Adobe Myungjo Std M" panose="02020600000000000000" pitchFamily="18" charset="-128"/>
            </a:endParaRPr>
          </a:p>
        </p:txBody>
      </p:sp>
    </p:spTree>
    <p:extLst>
      <p:ext uri="{BB962C8B-B14F-4D97-AF65-F5344CB8AC3E}">
        <p14:creationId xmlns:p14="http://schemas.microsoft.com/office/powerpoint/2010/main" val="42590667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p:spPr>
      </p:pic>
      <p:sp>
        <p:nvSpPr>
          <p:cNvPr id="12" name="Metin kutusu 11"/>
          <p:cNvSpPr txBox="1"/>
          <p:nvPr/>
        </p:nvSpPr>
        <p:spPr>
          <a:xfrm>
            <a:off x="1593669" y="2704684"/>
            <a:ext cx="6601097" cy="2123658"/>
          </a:xfrm>
          <a:prstGeom prst="rect">
            <a:avLst/>
          </a:prstGeom>
          <a:noFill/>
        </p:spPr>
        <p:txBody>
          <a:bodyPr wrap="square" rtlCol="0">
            <a:spAutoFit/>
          </a:bodyPr>
          <a:lstStyle/>
          <a:p>
            <a:r>
              <a:rPr lang="tr-TR" sz="4400" b="1" dirty="0" smtClean="0">
                <a:latin typeface="Adobe Caslon Pro" panose="0205050205050A020403" pitchFamily="18" charset="-94"/>
                <a:ea typeface="Adobe Myungjo Std M" panose="02020600000000000000" pitchFamily="18" charset="-128"/>
              </a:rPr>
              <a:t>DERS </a:t>
            </a:r>
            <a:r>
              <a:rPr lang="tr-TR" sz="4400" b="1" dirty="0">
                <a:latin typeface="Adobe Caslon Pro" panose="0205050205050A020403" pitchFamily="18" charset="-94"/>
                <a:ea typeface="Adobe Myungjo Std M" panose="02020600000000000000" pitchFamily="18" charset="-128"/>
              </a:rPr>
              <a:t>3</a:t>
            </a:r>
            <a:r>
              <a:rPr lang="tr-TR" sz="4400" b="1" dirty="0" smtClean="0">
                <a:latin typeface="Adobe Caslon Pro" panose="0205050205050A020403" pitchFamily="18" charset="-94"/>
                <a:ea typeface="Adobe Myungjo Std M" panose="02020600000000000000" pitchFamily="18" charset="-128"/>
              </a:rPr>
              <a:t>:</a:t>
            </a:r>
          </a:p>
          <a:p>
            <a:r>
              <a:rPr lang="tr-TR" sz="4400" b="1" dirty="0" smtClean="0">
                <a:solidFill>
                  <a:srgbClr val="C00000"/>
                </a:solidFill>
                <a:latin typeface="Adobe Caslon Pro" panose="0205050205050A020403" pitchFamily="18" charset="-94"/>
                <a:ea typeface="Adobe Myungjo Std M" panose="02020600000000000000" pitchFamily="18" charset="-128"/>
              </a:rPr>
              <a:t>HIRİSTİYANLIK VE İSLAMİYET</a:t>
            </a:r>
            <a:endParaRPr lang="tr-TR" sz="4400" b="1" dirty="0">
              <a:solidFill>
                <a:srgbClr val="C00000"/>
              </a:solidFill>
              <a:latin typeface="Adobe Caslon Pro" panose="0205050205050A020403" pitchFamily="18" charset="-94"/>
              <a:ea typeface="Adobe Myungjo Std M" panose="02020600000000000000" pitchFamily="18" charset="-128"/>
            </a:endParaRPr>
          </a:p>
        </p:txBody>
      </p:sp>
    </p:spTree>
    <p:extLst>
      <p:ext uri="{BB962C8B-B14F-4D97-AF65-F5344CB8AC3E}">
        <p14:creationId xmlns:p14="http://schemas.microsoft.com/office/powerpoint/2010/main" val="104887829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863907"/>
          </a:xfrm>
        </p:spPr>
        <p:txBody>
          <a:bodyPr/>
          <a:lstStyle/>
          <a:p>
            <a:r>
              <a:rPr lang="tr-TR" b="1" dirty="0" smtClean="0">
                <a:solidFill>
                  <a:srgbClr val="C00000"/>
                </a:solidFill>
              </a:rPr>
              <a:t>Bu derste neler öğreneceğiz?</a:t>
            </a:r>
            <a:endParaRPr lang="tr-TR" b="1" dirty="0">
              <a:solidFill>
                <a:srgbClr val="C00000"/>
              </a:solidFill>
            </a:endParaRPr>
          </a:p>
        </p:txBody>
      </p:sp>
      <p:sp>
        <p:nvSpPr>
          <p:cNvPr id="3" name="İçerik Yer Tutucusu 2"/>
          <p:cNvSpPr>
            <a:spLocks noGrp="1"/>
          </p:cNvSpPr>
          <p:nvPr>
            <p:ph idx="1"/>
          </p:nvPr>
        </p:nvSpPr>
        <p:spPr>
          <a:xfrm>
            <a:off x="838200" y="1229032"/>
            <a:ext cx="10515600" cy="4947931"/>
          </a:xfrm>
        </p:spPr>
        <p:txBody>
          <a:bodyPr/>
          <a:lstStyle/>
          <a:p>
            <a:r>
              <a:rPr lang="tr-TR" dirty="0" smtClean="0"/>
              <a:t>Bu derste; öncelikle Hıristiyanlık üzerinde duracağız.</a:t>
            </a:r>
          </a:p>
          <a:p>
            <a:r>
              <a:rPr lang="tr-TR" dirty="0" smtClean="0"/>
              <a:t>Bu çerçevede Hıristiyan mezheplerine ve </a:t>
            </a:r>
            <a:r>
              <a:rPr lang="tr-TR" dirty="0" err="1" smtClean="0"/>
              <a:t>sakramentlerine</a:t>
            </a:r>
            <a:r>
              <a:rPr lang="tr-TR" dirty="0" smtClean="0"/>
              <a:t> dikkat çekeceğiz.</a:t>
            </a:r>
          </a:p>
          <a:p>
            <a:r>
              <a:rPr lang="tr-TR" dirty="0" smtClean="0"/>
              <a:t>Ardından </a:t>
            </a:r>
            <a:r>
              <a:rPr lang="tr-TR" dirty="0" err="1" smtClean="0"/>
              <a:t>Hıristiyanlık’ın</a:t>
            </a:r>
            <a:r>
              <a:rPr lang="tr-TR" dirty="0" smtClean="0"/>
              <a:t> ötekine bakışına değineceğiz.</a:t>
            </a:r>
          </a:p>
          <a:p>
            <a:r>
              <a:rPr lang="tr-TR" dirty="0" smtClean="0"/>
              <a:t>Kur’an’da Hıristiyanlık ve Hıristiyanlara bakış hakkında özet bilgiler vereceğiz.</a:t>
            </a:r>
          </a:p>
          <a:p>
            <a:r>
              <a:rPr lang="tr-TR" dirty="0" smtClean="0"/>
              <a:t>İkinci kısımda ise, kısaca İslamiyet konusunu işleyeceğiz.</a:t>
            </a:r>
          </a:p>
          <a:p>
            <a:r>
              <a:rPr lang="tr-TR" dirty="0" smtClean="0"/>
              <a:t>Dersimizin sonunda, konuyla ilgili örnek soruları birlikte çözümleyeceğiz.</a:t>
            </a:r>
            <a:endParaRPr lang="tr-TR" dirty="0"/>
          </a:p>
          <a:p>
            <a:endParaRPr lang="tr-TR" dirty="0"/>
          </a:p>
        </p:txBody>
      </p:sp>
    </p:spTree>
    <p:extLst>
      <p:ext uri="{BB962C8B-B14F-4D97-AF65-F5344CB8AC3E}">
        <p14:creationId xmlns:p14="http://schemas.microsoft.com/office/powerpoint/2010/main" val="40229354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a:xfrm>
            <a:off x="838200" y="365126"/>
            <a:ext cx="10515600" cy="785248"/>
          </a:xfrm>
        </p:spPr>
        <p:txBody>
          <a:bodyPr/>
          <a:lstStyle/>
          <a:p>
            <a:r>
              <a:rPr lang="tr-TR" b="1" dirty="0" smtClean="0">
                <a:solidFill>
                  <a:srgbClr val="C00000"/>
                </a:solidFill>
              </a:rPr>
              <a:t>Hıristiyanlık</a:t>
            </a:r>
            <a:endParaRPr lang="tr-TR" b="1" dirty="0">
              <a:solidFill>
                <a:srgbClr val="C00000"/>
              </a:solidFill>
            </a:endParaRPr>
          </a:p>
        </p:txBody>
      </p:sp>
      <p:sp>
        <p:nvSpPr>
          <p:cNvPr id="4" name="İçerik Yer Tutucusu 3"/>
          <p:cNvSpPr>
            <a:spLocks noGrp="1"/>
          </p:cNvSpPr>
          <p:nvPr>
            <p:ph idx="1"/>
          </p:nvPr>
        </p:nvSpPr>
        <p:spPr>
          <a:xfrm>
            <a:off x="838200" y="1288026"/>
            <a:ext cx="10515600" cy="4888937"/>
          </a:xfrm>
        </p:spPr>
        <p:txBody>
          <a:bodyPr>
            <a:normAutofit/>
          </a:bodyPr>
          <a:lstStyle/>
          <a:p>
            <a:pPr>
              <a:lnSpc>
                <a:spcPct val="130000"/>
              </a:lnSpc>
              <a:spcBef>
                <a:spcPts val="600"/>
              </a:spcBef>
            </a:pPr>
            <a:r>
              <a:rPr lang="tr-TR" b="1" dirty="0">
                <a:solidFill>
                  <a:srgbClr val="00B050"/>
                </a:solidFill>
              </a:rPr>
              <a:t>Hıristiyan</a:t>
            </a:r>
            <a:r>
              <a:rPr lang="tr-TR" dirty="0"/>
              <a:t>, Mesih’e bağlı </a:t>
            </a:r>
            <a:r>
              <a:rPr lang="tr-TR" dirty="0" smtClean="0"/>
              <a:t>demektir.</a:t>
            </a:r>
          </a:p>
          <a:p>
            <a:pPr>
              <a:lnSpc>
                <a:spcPct val="130000"/>
              </a:lnSpc>
              <a:spcBef>
                <a:spcPts val="600"/>
              </a:spcBef>
            </a:pPr>
            <a:r>
              <a:rPr lang="tr-TR" dirty="0" smtClean="0"/>
              <a:t>Hz</a:t>
            </a:r>
            <a:r>
              <a:rPr lang="tr-TR" dirty="0"/>
              <a:t>. İsa’dan </a:t>
            </a:r>
            <a:r>
              <a:rPr lang="tr-TR" b="1" dirty="0">
                <a:solidFill>
                  <a:srgbClr val="00B050"/>
                </a:solidFill>
              </a:rPr>
              <a:t>yaklaşık otuz yıl sonra </a:t>
            </a:r>
            <a:r>
              <a:rPr lang="tr-TR" dirty="0"/>
              <a:t>Antakya’da kullanılmış olan Hıristiyan ve Hıristiyanlık gibi terimler </a:t>
            </a:r>
            <a:r>
              <a:rPr lang="tr-TR" b="1" dirty="0">
                <a:solidFill>
                  <a:srgbClr val="00B050"/>
                </a:solidFill>
              </a:rPr>
              <a:t>İncil’de </a:t>
            </a:r>
            <a:r>
              <a:rPr lang="tr-TR" b="1" dirty="0" smtClean="0">
                <a:solidFill>
                  <a:srgbClr val="00B050"/>
                </a:solidFill>
              </a:rPr>
              <a:t>geçmez</a:t>
            </a:r>
            <a:r>
              <a:rPr lang="tr-TR" dirty="0" smtClean="0"/>
              <a:t>.</a:t>
            </a:r>
          </a:p>
          <a:p>
            <a:pPr>
              <a:lnSpc>
                <a:spcPct val="130000"/>
              </a:lnSpc>
              <a:spcBef>
                <a:spcPts val="600"/>
              </a:spcBef>
            </a:pPr>
            <a:r>
              <a:rPr lang="tr-TR" dirty="0" smtClean="0"/>
              <a:t>Bu </a:t>
            </a:r>
            <a:r>
              <a:rPr lang="tr-TR" dirty="0"/>
              <a:t>husus dahi </a:t>
            </a:r>
            <a:r>
              <a:rPr lang="tr-TR" dirty="0" err="1"/>
              <a:t>Hıristiyanlık’ın</a:t>
            </a:r>
            <a:r>
              <a:rPr lang="tr-TR" dirty="0"/>
              <a:t> Hz. İsa’dan sonra ortaya çıkan bazı gelişmeler neticesinde bugünkü şeklini aldığını göstermektedir. </a:t>
            </a:r>
            <a:endParaRPr lang="tr-TR" b="1" dirty="0">
              <a:solidFill>
                <a:srgbClr val="00B050"/>
              </a:solidFill>
            </a:endParaRPr>
          </a:p>
        </p:txBody>
      </p:sp>
    </p:spTree>
    <p:extLst>
      <p:ext uri="{BB962C8B-B14F-4D97-AF65-F5344CB8AC3E}">
        <p14:creationId xmlns:p14="http://schemas.microsoft.com/office/powerpoint/2010/main" val="418719111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a:xfrm>
            <a:off x="838200" y="365125"/>
            <a:ext cx="10515600" cy="785249"/>
          </a:xfrm>
        </p:spPr>
        <p:txBody>
          <a:bodyPr/>
          <a:lstStyle/>
          <a:p>
            <a:r>
              <a:rPr lang="tr-TR" b="1" dirty="0">
                <a:solidFill>
                  <a:srgbClr val="C00000"/>
                </a:solidFill>
              </a:rPr>
              <a:t>Hıristiyanlık</a:t>
            </a:r>
            <a:endParaRPr lang="tr-TR" b="1" dirty="0">
              <a:solidFill>
                <a:srgbClr val="00B050"/>
              </a:solidFill>
            </a:endParaRPr>
          </a:p>
        </p:txBody>
      </p:sp>
      <p:sp>
        <p:nvSpPr>
          <p:cNvPr id="4" name="İçerik Yer Tutucusu 3"/>
          <p:cNvSpPr>
            <a:spLocks noGrp="1"/>
          </p:cNvSpPr>
          <p:nvPr>
            <p:ph idx="1"/>
          </p:nvPr>
        </p:nvSpPr>
        <p:spPr>
          <a:xfrm>
            <a:off x="838200" y="1376516"/>
            <a:ext cx="10515600" cy="4800447"/>
          </a:xfrm>
        </p:spPr>
        <p:txBody>
          <a:bodyPr/>
          <a:lstStyle/>
          <a:p>
            <a:pPr>
              <a:lnSpc>
                <a:spcPct val="130000"/>
              </a:lnSpc>
              <a:spcBef>
                <a:spcPts val="600"/>
              </a:spcBef>
            </a:pPr>
            <a:r>
              <a:rPr lang="tr-TR" dirty="0"/>
              <a:t>Hz. İsa’nın doğup büyüdüğü Filistin bölgesi Roma’nın hâkimiyeti altında idi. Burada Yahudiler çeşitli mezheplere bölünmüş halde yaşamaktaydı. Dini fonksiyonu azalmış olan Kudüs’teki Mabet, ticaret yerine dönüşmüştü. Putperest Roma’nın zulmünden yorulan Yahudiler bir kurtarıcı arıyorlardı. Böyle bir ortamda dünyaya gelen Hz. İsa, kendinden önceki Yahudi peygamberler gibi toplumu uyardı. Etrafında ona inanan bir grup Yahudi cemaati oluştu. </a:t>
            </a:r>
            <a:endParaRPr lang="tr-TR" b="1" dirty="0">
              <a:solidFill>
                <a:srgbClr val="00B050"/>
              </a:solidFill>
            </a:endParaRPr>
          </a:p>
        </p:txBody>
      </p:sp>
    </p:spTree>
    <p:extLst>
      <p:ext uri="{BB962C8B-B14F-4D97-AF65-F5344CB8AC3E}">
        <p14:creationId xmlns:p14="http://schemas.microsoft.com/office/powerpoint/2010/main" val="284199560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1050719"/>
          </a:xfrm>
        </p:spPr>
        <p:txBody>
          <a:bodyPr/>
          <a:lstStyle/>
          <a:p>
            <a:r>
              <a:rPr lang="tr-TR" b="1" dirty="0">
                <a:solidFill>
                  <a:srgbClr val="C00000"/>
                </a:solidFill>
              </a:rPr>
              <a:t>Hıristiyanlık</a:t>
            </a:r>
            <a:endParaRPr lang="tr-TR" dirty="0"/>
          </a:p>
        </p:txBody>
      </p:sp>
      <p:sp>
        <p:nvSpPr>
          <p:cNvPr id="3" name="İçerik Yer Tutucusu 2"/>
          <p:cNvSpPr>
            <a:spLocks noGrp="1"/>
          </p:cNvSpPr>
          <p:nvPr>
            <p:ph idx="1"/>
          </p:nvPr>
        </p:nvSpPr>
        <p:spPr>
          <a:xfrm>
            <a:off x="838200" y="1415845"/>
            <a:ext cx="10515600" cy="4761118"/>
          </a:xfrm>
        </p:spPr>
        <p:txBody>
          <a:bodyPr>
            <a:normAutofit/>
          </a:bodyPr>
          <a:lstStyle/>
          <a:p>
            <a:pPr>
              <a:lnSpc>
                <a:spcPct val="130000"/>
              </a:lnSpc>
              <a:spcBef>
                <a:spcPts val="600"/>
              </a:spcBef>
            </a:pPr>
            <a:r>
              <a:rPr lang="tr-TR" dirty="0"/>
              <a:t>Hz. İsa’nın </a:t>
            </a:r>
            <a:r>
              <a:rPr lang="tr-TR" dirty="0" err="1"/>
              <a:t>Yahudiler’in</a:t>
            </a:r>
            <a:r>
              <a:rPr lang="tr-TR" dirty="0"/>
              <a:t> </a:t>
            </a:r>
            <a:r>
              <a:rPr lang="tr-TR" dirty="0" smtClean="0"/>
              <a:t>mevcut </a:t>
            </a:r>
            <a:r>
              <a:rPr lang="tr-TR" dirty="0"/>
              <a:t>yaşantısını </a:t>
            </a:r>
            <a:r>
              <a:rPr lang="tr-TR" dirty="0" smtClean="0"/>
              <a:t>eleştirmesi </a:t>
            </a:r>
            <a:r>
              <a:rPr lang="tr-TR" dirty="0"/>
              <a:t>bazı Yahudileri rahatsız etti. Onların da kışkırtmasıyla Romalı idareciler Hz. İsa’yı kendileri için tehdit olarak algılamaya başladı. Bu süreç Hz. İsa’nın çarmıha gerilmesi ile neticelendi. </a:t>
            </a:r>
            <a:r>
              <a:rPr lang="tr-TR" dirty="0" err="1"/>
              <a:t>Hıristiyanlar’a</a:t>
            </a:r>
            <a:r>
              <a:rPr lang="tr-TR" dirty="0"/>
              <a:t> göre Hz. İsa çarmıha gerildikten üç gün sora dirilmiş ve havariler arasında belli bir süre yaşamıştır. Daha sonra Baba’nın yanına yükselmiştir. Bu inanç, Hz. İsa’ya inananların sayısını artırmıştır.</a:t>
            </a:r>
            <a:endParaRPr lang="tr-TR" dirty="0" smtClean="0"/>
          </a:p>
        </p:txBody>
      </p:sp>
    </p:spTree>
    <p:extLst>
      <p:ext uri="{BB962C8B-B14F-4D97-AF65-F5344CB8AC3E}">
        <p14:creationId xmlns:p14="http://schemas.microsoft.com/office/powerpoint/2010/main" val="1859881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00B050"/>
                </a:solidFill>
              </a:rPr>
              <a:t>Bilgi Notu…</a:t>
            </a:r>
            <a:endParaRPr lang="tr-TR" b="1" dirty="0">
              <a:solidFill>
                <a:srgbClr val="00B050"/>
              </a:solidFill>
            </a:endParaRPr>
          </a:p>
        </p:txBody>
      </p:sp>
      <p:sp>
        <p:nvSpPr>
          <p:cNvPr id="3" name="İçerik Yer Tutucusu 2"/>
          <p:cNvSpPr>
            <a:spLocks noGrp="1"/>
          </p:cNvSpPr>
          <p:nvPr>
            <p:ph idx="1"/>
          </p:nvPr>
        </p:nvSpPr>
        <p:spPr/>
        <p:txBody>
          <a:bodyPr/>
          <a:lstStyle/>
          <a:p>
            <a:pPr>
              <a:lnSpc>
                <a:spcPct val="130000"/>
              </a:lnSpc>
              <a:spcBef>
                <a:spcPts val="600"/>
              </a:spcBef>
            </a:pPr>
            <a:r>
              <a:rPr lang="tr-TR" dirty="0" err="1"/>
              <a:t>Hıristiyanlar’a</a:t>
            </a:r>
            <a:r>
              <a:rPr lang="tr-TR" dirty="0"/>
              <a:t> göre Hz. İsa, Hz. Âdem’den bu yana gelen insanoğlunun günahına (asli günah) kefaret olmak için çarmıha gerilmiştir. Mesih İsa, kıyamete yakın zamanda tekrar gelerek </a:t>
            </a:r>
            <a:r>
              <a:rPr lang="tr-TR" b="1" dirty="0">
                <a:solidFill>
                  <a:srgbClr val="00B050"/>
                </a:solidFill>
              </a:rPr>
              <a:t>“</a:t>
            </a:r>
            <a:r>
              <a:rPr lang="tr-TR" b="1" dirty="0" smtClean="0">
                <a:solidFill>
                  <a:srgbClr val="00B050"/>
                </a:solidFill>
              </a:rPr>
              <a:t>tanrısal krallığı” </a:t>
            </a:r>
            <a:r>
              <a:rPr lang="tr-TR" dirty="0"/>
              <a:t>tesis edecektir.</a:t>
            </a:r>
            <a:endParaRPr lang="tr-TR" b="1" dirty="0">
              <a:solidFill>
                <a:srgbClr val="00B050"/>
              </a:solidFill>
            </a:endParaRPr>
          </a:p>
        </p:txBody>
      </p:sp>
    </p:spTree>
    <p:extLst>
      <p:ext uri="{BB962C8B-B14F-4D97-AF65-F5344CB8AC3E}">
        <p14:creationId xmlns:p14="http://schemas.microsoft.com/office/powerpoint/2010/main" val="25413341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070385"/>
          </a:xfrm>
        </p:spPr>
        <p:txBody>
          <a:bodyPr/>
          <a:lstStyle/>
          <a:p>
            <a:r>
              <a:rPr lang="tr-TR" b="1" dirty="0" smtClean="0">
                <a:solidFill>
                  <a:srgbClr val="00B050"/>
                </a:solidFill>
              </a:rPr>
              <a:t>Odaklanalım!…</a:t>
            </a:r>
            <a:endParaRPr lang="tr-TR" b="1" dirty="0">
              <a:solidFill>
                <a:srgbClr val="00B050"/>
              </a:solidFill>
            </a:endParaRPr>
          </a:p>
        </p:txBody>
      </p:sp>
      <p:sp>
        <p:nvSpPr>
          <p:cNvPr id="3" name="İçerik Yer Tutucusu 2"/>
          <p:cNvSpPr>
            <a:spLocks noGrp="1"/>
          </p:cNvSpPr>
          <p:nvPr>
            <p:ph idx="1"/>
          </p:nvPr>
        </p:nvSpPr>
        <p:spPr>
          <a:xfrm>
            <a:off x="838200" y="1543665"/>
            <a:ext cx="10515600" cy="4633298"/>
          </a:xfrm>
        </p:spPr>
        <p:txBody>
          <a:bodyPr>
            <a:normAutofit/>
          </a:bodyPr>
          <a:lstStyle/>
          <a:p>
            <a:pPr>
              <a:lnSpc>
                <a:spcPct val="130000"/>
              </a:lnSpc>
              <a:spcBef>
                <a:spcPts val="600"/>
              </a:spcBef>
            </a:pPr>
            <a:r>
              <a:rPr lang="tr-TR" b="1" dirty="0">
                <a:solidFill>
                  <a:srgbClr val="00B050"/>
                </a:solidFill>
              </a:rPr>
              <a:t>Havari, </a:t>
            </a:r>
            <a:r>
              <a:rPr lang="tr-TR" dirty="0"/>
              <a:t>Hz. İsa’nın mesaj ve öğretilerini yayma işiyle görevlendirdiği </a:t>
            </a:r>
            <a:r>
              <a:rPr lang="tr-TR" b="1" dirty="0">
                <a:solidFill>
                  <a:srgbClr val="00B050"/>
                </a:solidFill>
              </a:rPr>
              <a:t>on iki </a:t>
            </a:r>
            <a:r>
              <a:rPr lang="tr-TR" dirty="0"/>
              <a:t>öğrencisinden her birine verilen isimdir. </a:t>
            </a:r>
            <a:endParaRPr lang="tr-TR" dirty="0" smtClean="0"/>
          </a:p>
        </p:txBody>
      </p:sp>
    </p:spTree>
    <p:extLst>
      <p:ext uri="{BB962C8B-B14F-4D97-AF65-F5344CB8AC3E}">
        <p14:creationId xmlns:p14="http://schemas.microsoft.com/office/powerpoint/2010/main" val="17044787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34409"/>
          </a:xfrm>
        </p:spPr>
        <p:txBody>
          <a:bodyPr/>
          <a:lstStyle/>
          <a:p>
            <a:r>
              <a:rPr lang="tr-TR" b="1" dirty="0">
                <a:solidFill>
                  <a:srgbClr val="C00000"/>
                </a:solidFill>
              </a:rPr>
              <a:t>Hıristiyanlık</a:t>
            </a:r>
            <a:endParaRPr lang="tr-TR" b="1" dirty="0">
              <a:solidFill>
                <a:srgbClr val="00B050"/>
              </a:solidFill>
            </a:endParaRPr>
          </a:p>
        </p:txBody>
      </p:sp>
      <p:sp>
        <p:nvSpPr>
          <p:cNvPr id="3" name="İçerik Yer Tutucusu 2"/>
          <p:cNvSpPr>
            <a:spLocks noGrp="1"/>
          </p:cNvSpPr>
          <p:nvPr>
            <p:ph idx="1"/>
          </p:nvPr>
        </p:nvSpPr>
        <p:spPr>
          <a:xfrm>
            <a:off x="838200" y="1199536"/>
            <a:ext cx="10515600" cy="4977428"/>
          </a:xfrm>
        </p:spPr>
        <p:txBody>
          <a:bodyPr>
            <a:normAutofit/>
          </a:bodyPr>
          <a:lstStyle/>
          <a:p>
            <a:pPr>
              <a:lnSpc>
                <a:spcPct val="120000"/>
              </a:lnSpc>
              <a:spcBef>
                <a:spcPts val="600"/>
              </a:spcBef>
            </a:pPr>
            <a:r>
              <a:rPr lang="tr-TR" dirty="0"/>
              <a:t>Hıristiyanlık, Hz. İsa’dan sonra özellikle putperest asıllı Roma topraklarında yaşayan diğer insanlar arasında da yayılmaya başladı. Bu durum Yahudi geleneklerini sürdürmeyi savunan Hıristiyanlar ile bunun gerekli olmadığını düşünen putperest kökenli Hıristiyanlar arasında bazı problemlerin yaşanmasına </a:t>
            </a:r>
            <a:r>
              <a:rPr lang="tr-TR" dirty="0" smtClean="0"/>
              <a:t>yol açtı. </a:t>
            </a:r>
            <a:r>
              <a:rPr lang="tr-TR" dirty="0"/>
              <a:t>Bu noktada </a:t>
            </a:r>
            <a:r>
              <a:rPr lang="tr-TR" dirty="0" err="1"/>
              <a:t>Pavlus</a:t>
            </a:r>
            <a:r>
              <a:rPr lang="tr-TR" dirty="0"/>
              <a:t>, sonradan Hıristiyan olanların eski adetleri sürdürmelerinin gerekli olmadığını öne sürerek </a:t>
            </a:r>
            <a:r>
              <a:rPr lang="tr-TR" dirty="0" err="1"/>
              <a:t>Petrus</a:t>
            </a:r>
            <a:r>
              <a:rPr lang="tr-TR" dirty="0"/>
              <a:t> ve </a:t>
            </a:r>
            <a:r>
              <a:rPr lang="tr-TR" dirty="0" err="1"/>
              <a:t>Yakub</a:t>
            </a:r>
            <a:r>
              <a:rPr lang="tr-TR" dirty="0"/>
              <a:t> gibi diğer havarilerle fikir ayrılığına düştü. Bu tutumuyla </a:t>
            </a:r>
            <a:r>
              <a:rPr lang="tr-TR" dirty="0" err="1"/>
              <a:t>Pavlus</a:t>
            </a:r>
            <a:r>
              <a:rPr lang="tr-TR" dirty="0"/>
              <a:t>, Hıristiyanlığı farklı bir şekle </a:t>
            </a:r>
            <a:r>
              <a:rPr lang="tr-TR" dirty="0" smtClean="0"/>
              <a:t>büründürdü.</a:t>
            </a:r>
            <a:endParaRPr lang="tr-TR" dirty="0"/>
          </a:p>
        </p:txBody>
      </p:sp>
    </p:spTree>
    <p:extLst>
      <p:ext uri="{BB962C8B-B14F-4D97-AF65-F5344CB8AC3E}">
        <p14:creationId xmlns:p14="http://schemas.microsoft.com/office/powerpoint/2010/main" val="24492538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981893"/>
          </a:xfrm>
        </p:spPr>
        <p:txBody>
          <a:bodyPr/>
          <a:lstStyle/>
          <a:p>
            <a:r>
              <a:rPr lang="tr-TR" b="1" dirty="0">
                <a:solidFill>
                  <a:srgbClr val="C00000"/>
                </a:solidFill>
              </a:rPr>
              <a:t>Hıristiyanlık</a:t>
            </a:r>
            <a:endParaRPr lang="tr-TR" dirty="0">
              <a:solidFill>
                <a:srgbClr val="C00000"/>
              </a:solidFill>
            </a:endParaRPr>
          </a:p>
        </p:txBody>
      </p:sp>
      <p:sp>
        <p:nvSpPr>
          <p:cNvPr id="3" name="İçerik Yer Tutucusu 2"/>
          <p:cNvSpPr>
            <a:spLocks noGrp="1"/>
          </p:cNvSpPr>
          <p:nvPr>
            <p:ph idx="1"/>
          </p:nvPr>
        </p:nvSpPr>
        <p:spPr>
          <a:xfrm>
            <a:off x="838200" y="1347019"/>
            <a:ext cx="10515600" cy="4829944"/>
          </a:xfrm>
        </p:spPr>
        <p:txBody>
          <a:bodyPr>
            <a:normAutofit/>
          </a:bodyPr>
          <a:lstStyle/>
          <a:p>
            <a:pPr>
              <a:lnSpc>
                <a:spcPct val="120000"/>
              </a:lnSpc>
              <a:spcBef>
                <a:spcPts val="600"/>
              </a:spcBef>
            </a:pPr>
            <a:r>
              <a:rPr lang="tr-TR" dirty="0"/>
              <a:t>Onun bu rahat tavrı, </a:t>
            </a:r>
            <a:r>
              <a:rPr lang="tr-TR" dirty="0" err="1"/>
              <a:t>Hıristiyanlık’ın</a:t>
            </a:r>
            <a:r>
              <a:rPr lang="tr-TR" dirty="0"/>
              <a:t> Romalılar tarafından kısa sürede benimsenmesinin yolunu açtı. Fakat bu durum zamanla idarecileri rahatsız etmeye başladı ve </a:t>
            </a:r>
            <a:r>
              <a:rPr lang="tr-TR" dirty="0" err="1"/>
              <a:t>Hıristiyanlar’a</a:t>
            </a:r>
            <a:r>
              <a:rPr lang="tr-TR" dirty="0"/>
              <a:t> karşı baskı arttı. Baskılar İmparator Konstantin’in 313’te </a:t>
            </a:r>
            <a:r>
              <a:rPr lang="tr-TR" dirty="0" err="1"/>
              <a:t>Hıristiyanlar’a</a:t>
            </a:r>
            <a:r>
              <a:rPr lang="tr-TR" dirty="0"/>
              <a:t> serbestlik tanıyan Milan F</a:t>
            </a:r>
            <a:r>
              <a:rPr lang="tr-TR" dirty="0" smtClean="0"/>
              <a:t>ermanı’nı </a:t>
            </a:r>
            <a:r>
              <a:rPr lang="tr-TR" dirty="0"/>
              <a:t>ilan etmesiyle son buldu. Serbest ortamda teolojik tartışmalar alevlendi ve İmparator bunun önünü kesmek amacıyla 325’te İznik’te bir </a:t>
            </a:r>
            <a:r>
              <a:rPr lang="tr-TR" dirty="0" err="1"/>
              <a:t>konsil</a:t>
            </a:r>
            <a:r>
              <a:rPr lang="tr-TR" dirty="0"/>
              <a:t> topladı. Burada İsa’nın tanrılığı ve dört İncil </a:t>
            </a:r>
            <a:r>
              <a:rPr lang="tr-TR" dirty="0" err="1"/>
              <a:t>kanonik</a:t>
            </a:r>
            <a:r>
              <a:rPr lang="tr-TR" dirty="0"/>
              <a:t> kabul edildi. 381’de yapılan İstanbul </a:t>
            </a:r>
            <a:r>
              <a:rPr lang="tr-TR" dirty="0" err="1"/>
              <a:t>Konsili’nde</a:t>
            </a:r>
            <a:r>
              <a:rPr lang="tr-TR" dirty="0"/>
              <a:t> de kutsal ruhun tanrılığına karar verilmesiyle teslis inancı tesis edilmiş oldu. </a:t>
            </a:r>
          </a:p>
        </p:txBody>
      </p:sp>
    </p:spTree>
    <p:extLst>
      <p:ext uri="{BB962C8B-B14F-4D97-AF65-F5344CB8AC3E}">
        <p14:creationId xmlns:p14="http://schemas.microsoft.com/office/powerpoint/2010/main" val="483911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00B050"/>
                </a:solidFill>
              </a:rPr>
              <a:t>Bilgi Notu... </a:t>
            </a:r>
            <a:endParaRPr lang="tr-TR" b="1" dirty="0">
              <a:solidFill>
                <a:srgbClr val="00B050"/>
              </a:solidFill>
            </a:endParaRPr>
          </a:p>
        </p:txBody>
      </p:sp>
      <p:sp>
        <p:nvSpPr>
          <p:cNvPr id="3" name="İçerik Yer Tutucusu 2"/>
          <p:cNvSpPr>
            <a:spLocks noGrp="1"/>
          </p:cNvSpPr>
          <p:nvPr>
            <p:ph idx="1"/>
          </p:nvPr>
        </p:nvSpPr>
        <p:spPr/>
        <p:txBody>
          <a:bodyPr/>
          <a:lstStyle/>
          <a:p>
            <a:pPr>
              <a:lnSpc>
                <a:spcPct val="130000"/>
              </a:lnSpc>
              <a:spcBef>
                <a:spcPts val="600"/>
              </a:spcBef>
            </a:pPr>
            <a:r>
              <a:rPr lang="tr-TR" dirty="0"/>
              <a:t>Dinler Tarihi kendine özgü olarak </a:t>
            </a:r>
            <a:r>
              <a:rPr lang="tr-TR" b="1" dirty="0">
                <a:solidFill>
                  <a:srgbClr val="00B050"/>
                </a:solidFill>
              </a:rPr>
              <a:t>“</a:t>
            </a:r>
            <a:r>
              <a:rPr lang="tr-TR" b="1" dirty="0" err="1">
                <a:solidFill>
                  <a:srgbClr val="00B050"/>
                </a:solidFill>
              </a:rPr>
              <a:t>nitelendirici</a:t>
            </a:r>
            <a:r>
              <a:rPr lang="tr-TR" b="1" dirty="0">
                <a:solidFill>
                  <a:srgbClr val="00B050"/>
                </a:solidFill>
              </a:rPr>
              <a:t>” </a:t>
            </a:r>
            <a:r>
              <a:rPr lang="tr-TR" dirty="0"/>
              <a:t>ve </a:t>
            </a:r>
            <a:r>
              <a:rPr lang="tr-TR" b="1" dirty="0">
                <a:solidFill>
                  <a:srgbClr val="00B050"/>
                </a:solidFill>
              </a:rPr>
              <a:t>“karşılaştırma” </a:t>
            </a:r>
            <a:r>
              <a:rPr lang="tr-TR" dirty="0"/>
              <a:t>metotlarını kullanır. Bunun yanı sıra dinlerin ortaya çıkışı, diğer inanç ve kültürlerle etkileşimi, çeşitli kollara ayrılması veya yok olması gibi konuları incelerken “tarih” başta olmak üzere farklı metotlardan da yararlanır.</a:t>
            </a:r>
          </a:p>
        </p:txBody>
      </p:sp>
    </p:spTree>
    <p:extLst>
      <p:ext uri="{BB962C8B-B14F-4D97-AF65-F5344CB8AC3E}">
        <p14:creationId xmlns:p14="http://schemas.microsoft.com/office/powerpoint/2010/main" val="23607584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932733"/>
          </a:xfrm>
        </p:spPr>
        <p:txBody>
          <a:bodyPr/>
          <a:lstStyle/>
          <a:p>
            <a:r>
              <a:rPr lang="tr-TR" b="1" dirty="0">
                <a:solidFill>
                  <a:srgbClr val="C00000"/>
                </a:solidFill>
              </a:rPr>
              <a:t>Hıristiyanlık</a:t>
            </a:r>
            <a:endParaRPr lang="tr-TR" dirty="0">
              <a:solidFill>
                <a:srgbClr val="00B050"/>
              </a:solidFill>
            </a:endParaRPr>
          </a:p>
        </p:txBody>
      </p:sp>
      <p:sp>
        <p:nvSpPr>
          <p:cNvPr id="3" name="İçerik Yer Tutucusu 2"/>
          <p:cNvSpPr>
            <a:spLocks noGrp="1"/>
          </p:cNvSpPr>
          <p:nvPr>
            <p:ph idx="1"/>
          </p:nvPr>
        </p:nvSpPr>
        <p:spPr>
          <a:xfrm>
            <a:off x="838200" y="1563329"/>
            <a:ext cx="10515600" cy="4613634"/>
          </a:xfrm>
        </p:spPr>
        <p:txBody>
          <a:bodyPr>
            <a:normAutofit lnSpcReduction="10000"/>
          </a:bodyPr>
          <a:lstStyle/>
          <a:p>
            <a:pPr>
              <a:lnSpc>
                <a:spcPct val="120000"/>
              </a:lnSpc>
              <a:spcBef>
                <a:spcPts val="600"/>
              </a:spcBef>
            </a:pPr>
            <a:r>
              <a:rPr lang="tr-TR" dirty="0"/>
              <a:t>Roma İmparatorluğu 395 yılında Doğu ve Batı Roma şeklinde ikiye ayrılınca İstanbul ile Roma Kiliseleri arasında bazı meselelerde tartışmalar yaşandı. Roma Kilisesi’nin başında bulunan Papa’nın, bütün Batı dünyasının dini ve siyasi lideri haline gelmesi Doğu’yu rahatsız etti. Özellikle Grek düşüncesinin temsilcisi konumunda olan İstanbul Kilisesi, Latin kültürünün temsilcisi sayılan Roma Kilisesi’nin otoritesini reddetti. Bu tür siyasi çekişmelerin yanı sıra dini ve kültürel alanlarda da ortaya çıkan bazı görüş ayrılıkları iki kilisenin Katolik ve Ortodoks şeklinde bölünmesiyle sonuçlandı. </a:t>
            </a:r>
          </a:p>
        </p:txBody>
      </p:sp>
    </p:spTree>
    <p:extLst>
      <p:ext uri="{BB962C8B-B14F-4D97-AF65-F5344CB8AC3E}">
        <p14:creationId xmlns:p14="http://schemas.microsoft.com/office/powerpoint/2010/main" val="32517468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755751"/>
          </a:xfrm>
        </p:spPr>
        <p:txBody>
          <a:bodyPr/>
          <a:lstStyle/>
          <a:p>
            <a:r>
              <a:rPr lang="tr-TR" b="1" dirty="0">
                <a:solidFill>
                  <a:srgbClr val="C00000"/>
                </a:solidFill>
              </a:rPr>
              <a:t>Hıristiyan Mezhepleri</a:t>
            </a:r>
          </a:p>
        </p:txBody>
      </p:sp>
      <p:sp>
        <p:nvSpPr>
          <p:cNvPr id="3" name="İçerik Yer Tutucusu 2"/>
          <p:cNvSpPr>
            <a:spLocks noGrp="1"/>
          </p:cNvSpPr>
          <p:nvPr>
            <p:ph idx="1"/>
          </p:nvPr>
        </p:nvSpPr>
        <p:spPr>
          <a:xfrm>
            <a:off x="838200" y="1307690"/>
            <a:ext cx="10515600" cy="4869273"/>
          </a:xfrm>
        </p:spPr>
        <p:txBody>
          <a:bodyPr>
            <a:normAutofit lnSpcReduction="10000"/>
          </a:bodyPr>
          <a:lstStyle/>
          <a:p>
            <a:pPr>
              <a:lnSpc>
                <a:spcPct val="130000"/>
              </a:lnSpc>
            </a:pPr>
            <a:r>
              <a:rPr lang="tr-TR" b="1" dirty="0">
                <a:solidFill>
                  <a:srgbClr val="00B050"/>
                </a:solidFill>
              </a:rPr>
              <a:t>Katolik Mezhebi</a:t>
            </a:r>
            <a:r>
              <a:rPr lang="tr-TR" dirty="0"/>
              <a:t>: Katolik, “evrensel” anlamına gelir ve Batı Roma’nın benimsediği mezhebi tanımlar. Bu mezhebin dini merkezi Vatikan’dır. </a:t>
            </a:r>
            <a:r>
              <a:rPr lang="tr-TR" b="1" dirty="0">
                <a:solidFill>
                  <a:srgbClr val="00B050"/>
                </a:solidFill>
              </a:rPr>
              <a:t>Temel özellikleri </a:t>
            </a:r>
            <a:r>
              <a:rPr lang="tr-TR" b="1" dirty="0" smtClean="0">
                <a:solidFill>
                  <a:srgbClr val="00B050"/>
                </a:solidFill>
              </a:rPr>
              <a:t>şunlardır:</a:t>
            </a:r>
          </a:p>
          <a:p>
            <a:pPr>
              <a:lnSpc>
                <a:spcPct val="130000"/>
              </a:lnSpc>
            </a:pPr>
            <a:r>
              <a:rPr lang="tr-TR" dirty="0" smtClean="0"/>
              <a:t>a</a:t>
            </a:r>
            <a:r>
              <a:rPr lang="tr-TR" dirty="0"/>
              <a:t>. Dinî lider </a:t>
            </a:r>
            <a:r>
              <a:rPr lang="tr-TR" dirty="0" smtClean="0"/>
              <a:t>Papa’dır.</a:t>
            </a:r>
          </a:p>
          <a:p>
            <a:pPr>
              <a:lnSpc>
                <a:spcPct val="130000"/>
              </a:lnSpc>
            </a:pPr>
            <a:r>
              <a:rPr lang="tr-TR" dirty="0" smtClean="0"/>
              <a:t>b</a:t>
            </a:r>
            <a:r>
              <a:rPr lang="tr-TR" dirty="0"/>
              <a:t>. O, İsa’nın vekili, </a:t>
            </a:r>
            <a:r>
              <a:rPr lang="tr-TR" dirty="0" err="1"/>
              <a:t>Petrus’un</a:t>
            </a:r>
            <a:r>
              <a:rPr lang="tr-TR" dirty="0"/>
              <a:t> </a:t>
            </a:r>
            <a:r>
              <a:rPr lang="tr-TR" dirty="0" smtClean="0"/>
              <a:t>halefidir.</a:t>
            </a:r>
          </a:p>
          <a:p>
            <a:pPr>
              <a:lnSpc>
                <a:spcPct val="130000"/>
              </a:lnSpc>
            </a:pPr>
            <a:r>
              <a:rPr lang="tr-TR" dirty="0" smtClean="0"/>
              <a:t>c</a:t>
            </a:r>
            <a:r>
              <a:rPr lang="tr-TR" dirty="0"/>
              <a:t>. Katolik Kilisesi kutsal ruhun yönetimi altında olduğundan evrensel kurtuluş ancak </a:t>
            </a:r>
            <a:r>
              <a:rPr lang="tr-TR" dirty="0" err="1"/>
              <a:t>Katoliklik’e</a:t>
            </a:r>
            <a:r>
              <a:rPr lang="tr-TR" dirty="0"/>
              <a:t> bağlanmakla </a:t>
            </a:r>
            <a:r>
              <a:rPr lang="tr-TR" dirty="0" smtClean="0"/>
              <a:t>mümkündür.</a:t>
            </a:r>
          </a:p>
          <a:p>
            <a:pPr>
              <a:lnSpc>
                <a:spcPct val="130000"/>
              </a:lnSpc>
            </a:pPr>
            <a:r>
              <a:rPr lang="tr-TR" dirty="0" smtClean="0"/>
              <a:t>d</a:t>
            </a:r>
            <a:r>
              <a:rPr lang="tr-TR" dirty="0"/>
              <a:t>. Roma, </a:t>
            </a:r>
            <a:r>
              <a:rPr lang="tr-TR" dirty="0" err="1"/>
              <a:t>Katoliklikin</a:t>
            </a:r>
            <a:r>
              <a:rPr lang="tr-TR" dirty="0"/>
              <a:t> merkezidir ve diğer kiliselerden üstündür. </a:t>
            </a:r>
            <a:endParaRPr lang="tr-TR" dirty="0" smtClean="0"/>
          </a:p>
        </p:txBody>
      </p:sp>
    </p:spTree>
    <p:extLst>
      <p:ext uri="{BB962C8B-B14F-4D97-AF65-F5344CB8AC3E}">
        <p14:creationId xmlns:p14="http://schemas.microsoft.com/office/powerpoint/2010/main" val="24869092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04914"/>
          </a:xfrm>
        </p:spPr>
        <p:txBody>
          <a:bodyPr/>
          <a:lstStyle/>
          <a:p>
            <a:r>
              <a:rPr lang="tr-TR" b="1" dirty="0">
                <a:solidFill>
                  <a:srgbClr val="C00000"/>
                </a:solidFill>
              </a:rPr>
              <a:t>Hıristiyan Mezhepleri</a:t>
            </a:r>
            <a:endParaRPr lang="tr-TR" dirty="0"/>
          </a:p>
        </p:txBody>
      </p:sp>
      <p:sp>
        <p:nvSpPr>
          <p:cNvPr id="3" name="İçerik Yer Tutucusu 2"/>
          <p:cNvSpPr>
            <a:spLocks noGrp="1"/>
          </p:cNvSpPr>
          <p:nvPr>
            <p:ph idx="1"/>
          </p:nvPr>
        </p:nvSpPr>
        <p:spPr>
          <a:xfrm>
            <a:off x="838200" y="1248698"/>
            <a:ext cx="10515600" cy="4928266"/>
          </a:xfrm>
        </p:spPr>
        <p:txBody>
          <a:bodyPr>
            <a:normAutofit/>
          </a:bodyPr>
          <a:lstStyle/>
          <a:p>
            <a:pPr>
              <a:lnSpc>
                <a:spcPct val="130000"/>
              </a:lnSpc>
              <a:spcBef>
                <a:spcPts val="600"/>
              </a:spcBef>
            </a:pPr>
            <a:r>
              <a:rPr lang="tr-TR" dirty="0"/>
              <a:t>e. Kutsal kitap ve gelenek aynı kaynaktan </a:t>
            </a:r>
            <a:r>
              <a:rPr lang="tr-TR" dirty="0" smtClean="0"/>
              <a:t>çıkar.</a:t>
            </a:r>
          </a:p>
          <a:p>
            <a:pPr>
              <a:lnSpc>
                <a:spcPct val="130000"/>
              </a:lnSpc>
              <a:spcBef>
                <a:spcPts val="600"/>
              </a:spcBef>
            </a:pPr>
            <a:r>
              <a:rPr lang="tr-TR" dirty="0" smtClean="0"/>
              <a:t>f</a:t>
            </a:r>
            <a:r>
              <a:rPr lang="tr-TR" dirty="0"/>
              <a:t>. Meryem, hem oğul tanrının hem de kilisenin </a:t>
            </a:r>
            <a:r>
              <a:rPr lang="tr-TR" dirty="0" smtClean="0"/>
              <a:t>annesidir.</a:t>
            </a:r>
          </a:p>
          <a:p>
            <a:pPr>
              <a:lnSpc>
                <a:spcPct val="130000"/>
              </a:lnSpc>
              <a:spcBef>
                <a:spcPts val="600"/>
              </a:spcBef>
            </a:pPr>
            <a:r>
              <a:rPr lang="tr-TR" dirty="0" smtClean="0"/>
              <a:t>g</a:t>
            </a:r>
            <a:r>
              <a:rPr lang="tr-TR" dirty="0"/>
              <a:t>. Rahipler </a:t>
            </a:r>
            <a:r>
              <a:rPr lang="tr-TR" dirty="0" smtClean="0"/>
              <a:t>evlenemezler.</a:t>
            </a:r>
          </a:p>
          <a:p>
            <a:pPr>
              <a:lnSpc>
                <a:spcPct val="130000"/>
              </a:lnSpc>
              <a:spcBef>
                <a:spcPts val="600"/>
              </a:spcBef>
            </a:pPr>
            <a:r>
              <a:rPr lang="tr-TR" dirty="0" smtClean="0"/>
              <a:t>h</a:t>
            </a:r>
            <a:r>
              <a:rPr lang="tr-TR" dirty="0"/>
              <a:t>. Boşanma </a:t>
            </a:r>
            <a:r>
              <a:rPr lang="tr-TR" dirty="0" smtClean="0"/>
              <a:t>yasaktır.</a:t>
            </a:r>
          </a:p>
          <a:p>
            <a:pPr>
              <a:lnSpc>
                <a:spcPct val="130000"/>
              </a:lnSpc>
              <a:spcBef>
                <a:spcPts val="600"/>
              </a:spcBef>
            </a:pPr>
            <a:r>
              <a:rPr lang="tr-TR" dirty="0" smtClean="0"/>
              <a:t>i</a:t>
            </a:r>
            <a:r>
              <a:rPr lang="tr-TR" dirty="0"/>
              <a:t>. 21 </a:t>
            </a:r>
            <a:r>
              <a:rPr lang="tr-TR" dirty="0" err="1"/>
              <a:t>konsilin</a:t>
            </a:r>
            <a:r>
              <a:rPr lang="tr-TR" dirty="0"/>
              <a:t> her biri </a:t>
            </a:r>
            <a:r>
              <a:rPr lang="tr-TR" dirty="0" smtClean="0"/>
              <a:t>geçerlidir.</a:t>
            </a:r>
          </a:p>
          <a:p>
            <a:pPr>
              <a:lnSpc>
                <a:spcPct val="130000"/>
              </a:lnSpc>
              <a:spcBef>
                <a:spcPts val="600"/>
              </a:spcBef>
            </a:pPr>
            <a:r>
              <a:rPr lang="tr-TR" dirty="0" smtClean="0"/>
              <a:t>ı</a:t>
            </a:r>
            <a:r>
              <a:rPr lang="tr-TR" dirty="0"/>
              <a:t>. Yedi </a:t>
            </a:r>
            <a:r>
              <a:rPr lang="tr-TR" dirty="0" err="1"/>
              <a:t>sakrament</a:t>
            </a:r>
            <a:r>
              <a:rPr lang="tr-TR" dirty="0"/>
              <a:t> de kabul </a:t>
            </a:r>
            <a:r>
              <a:rPr lang="tr-TR" dirty="0" smtClean="0"/>
              <a:t>edilir.</a:t>
            </a:r>
            <a:endParaRPr lang="tr-TR" dirty="0"/>
          </a:p>
        </p:txBody>
      </p:sp>
    </p:spTree>
    <p:extLst>
      <p:ext uri="{BB962C8B-B14F-4D97-AF65-F5344CB8AC3E}">
        <p14:creationId xmlns:p14="http://schemas.microsoft.com/office/powerpoint/2010/main" val="9691941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14746"/>
          </a:xfrm>
        </p:spPr>
        <p:txBody>
          <a:bodyPr/>
          <a:lstStyle/>
          <a:p>
            <a:r>
              <a:rPr lang="tr-TR" b="1" dirty="0">
                <a:solidFill>
                  <a:srgbClr val="C00000"/>
                </a:solidFill>
              </a:rPr>
              <a:t>Hıristiyan Mezhepleri</a:t>
            </a:r>
            <a:endParaRPr lang="tr-TR" dirty="0"/>
          </a:p>
        </p:txBody>
      </p:sp>
      <p:sp>
        <p:nvSpPr>
          <p:cNvPr id="3" name="İçerik Yer Tutucusu 2"/>
          <p:cNvSpPr>
            <a:spLocks noGrp="1"/>
          </p:cNvSpPr>
          <p:nvPr>
            <p:ph idx="1"/>
          </p:nvPr>
        </p:nvSpPr>
        <p:spPr>
          <a:xfrm>
            <a:off x="838200" y="1179872"/>
            <a:ext cx="10515600" cy="4997091"/>
          </a:xfrm>
        </p:spPr>
        <p:txBody>
          <a:bodyPr>
            <a:normAutofit/>
          </a:bodyPr>
          <a:lstStyle/>
          <a:p>
            <a:pPr>
              <a:lnSpc>
                <a:spcPct val="130000"/>
              </a:lnSpc>
              <a:spcBef>
                <a:spcPts val="600"/>
              </a:spcBef>
            </a:pPr>
            <a:r>
              <a:rPr lang="tr-TR" b="1" dirty="0">
                <a:solidFill>
                  <a:srgbClr val="00B050"/>
                </a:solidFill>
              </a:rPr>
              <a:t>Ortodoks Mezhebi: </a:t>
            </a:r>
            <a:r>
              <a:rPr lang="tr-TR" dirty="0"/>
              <a:t>Doğu Roma’nın benimsediği mezheptir. Merkezi </a:t>
            </a:r>
            <a:r>
              <a:rPr lang="tr-TR" dirty="0" smtClean="0"/>
              <a:t>İstanbul’dur.</a:t>
            </a:r>
          </a:p>
          <a:p>
            <a:pPr>
              <a:lnSpc>
                <a:spcPct val="130000"/>
              </a:lnSpc>
              <a:spcBef>
                <a:spcPts val="600"/>
              </a:spcBef>
            </a:pPr>
            <a:r>
              <a:rPr lang="tr-TR" b="1" dirty="0" smtClean="0">
                <a:solidFill>
                  <a:srgbClr val="00B050"/>
                </a:solidFill>
              </a:rPr>
              <a:t>Temel </a:t>
            </a:r>
            <a:r>
              <a:rPr lang="tr-TR" b="1" dirty="0">
                <a:solidFill>
                  <a:srgbClr val="00B050"/>
                </a:solidFill>
              </a:rPr>
              <a:t>özellikleri şunlardır</a:t>
            </a:r>
            <a:r>
              <a:rPr lang="tr-TR" b="1" dirty="0" smtClean="0">
                <a:solidFill>
                  <a:srgbClr val="00B050"/>
                </a:solidFill>
              </a:rPr>
              <a:t>:</a:t>
            </a:r>
          </a:p>
          <a:p>
            <a:pPr>
              <a:lnSpc>
                <a:spcPct val="130000"/>
              </a:lnSpc>
              <a:spcBef>
                <a:spcPts val="600"/>
              </a:spcBef>
            </a:pPr>
            <a:r>
              <a:rPr lang="tr-TR" dirty="0"/>
              <a:t>a. Ruhani lider patriktir. Patrik tek otorite </a:t>
            </a:r>
            <a:r>
              <a:rPr lang="tr-TR" dirty="0" smtClean="0"/>
              <a:t>değildir.</a:t>
            </a:r>
          </a:p>
          <a:p>
            <a:pPr>
              <a:lnSpc>
                <a:spcPct val="130000"/>
              </a:lnSpc>
              <a:spcBef>
                <a:spcPts val="600"/>
              </a:spcBef>
            </a:pPr>
            <a:r>
              <a:rPr lang="tr-TR" dirty="0" smtClean="0"/>
              <a:t>b</a:t>
            </a:r>
            <a:r>
              <a:rPr lang="tr-TR" dirty="0"/>
              <a:t>. Papanın yanılmazlığı söz konusu </a:t>
            </a:r>
            <a:r>
              <a:rPr lang="tr-TR" dirty="0" smtClean="0"/>
              <a:t>değildir.</a:t>
            </a:r>
          </a:p>
        </p:txBody>
      </p:sp>
    </p:spTree>
    <p:extLst>
      <p:ext uri="{BB962C8B-B14F-4D97-AF65-F5344CB8AC3E}">
        <p14:creationId xmlns:p14="http://schemas.microsoft.com/office/powerpoint/2010/main" val="10847370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07811"/>
            <a:ext cx="10515600" cy="922899"/>
          </a:xfrm>
        </p:spPr>
        <p:txBody>
          <a:bodyPr/>
          <a:lstStyle/>
          <a:p>
            <a:r>
              <a:rPr lang="tr-TR" b="1" dirty="0">
                <a:solidFill>
                  <a:srgbClr val="C00000"/>
                </a:solidFill>
              </a:rPr>
              <a:t>Hıristiyan Mezhepleri</a:t>
            </a:r>
            <a:endParaRPr lang="tr-TR" dirty="0"/>
          </a:p>
        </p:txBody>
      </p:sp>
      <p:sp>
        <p:nvSpPr>
          <p:cNvPr id="3" name="İçerik Yer Tutucusu 2"/>
          <p:cNvSpPr>
            <a:spLocks noGrp="1"/>
          </p:cNvSpPr>
          <p:nvPr>
            <p:ph idx="1"/>
          </p:nvPr>
        </p:nvSpPr>
        <p:spPr>
          <a:xfrm>
            <a:off x="838200" y="1130710"/>
            <a:ext cx="10515600" cy="5046254"/>
          </a:xfrm>
        </p:spPr>
        <p:txBody>
          <a:bodyPr>
            <a:normAutofit/>
          </a:bodyPr>
          <a:lstStyle/>
          <a:p>
            <a:pPr>
              <a:lnSpc>
                <a:spcPct val="130000"/>
              </a:lnSpc>
              <a:spcBef>
                <a:spcPts val="600"/>
              </a:spcBef>
            </a:pPr>
            <a:r>
              <a:rPr lang="tr-TR" dirty="0"/>
              <a:t>c. İlk yedi </a:t>
            </a:r>
            <a:r>
              <a:rPr lang="tr-TR" dirty="0" err="1"/>
              <a:t>konsil</a:t>
            </a:r>
            <a:r>
              <a:rPr lang="tr-TR" dirty="0"/>
              <a:t> kararları </a:t>
            </a:r>
            <a:r>
              <a:rPr lang="tr-TR" dirty="0" smtClean="0"/>
              <a:t>geçerlidir.</a:t>
            </a:r>
          </a:p>
          <a:p>
            <a:pPr>
              <a:lnSpc>
                <a:spcPct val="130000"/>
              </a:lnSpc>
              <a:spcBef>
                <a:spcPts val="600"/>
              </a:spcBef>
            </a:pPr>
            <a:r>
              <a:rPr lang="tr-TR" dirty="0" smtClean="0"/>
              <a:t>d</a:t>
            </a:r>
            <a:r>
              <a:rPr lang="tr-TR" dirty="0"/>
              <a:t>. Kutsal Ruh, sadece Baba’dan </a:t>
            </a:r>
            <a:r>
              <a:rPr lang="tr-TR" dirty="0" smtClean="0"/>
              <a:t>çıkar.</a:t>
            </a:r>
          </a:p>
          <a:p>
            <a:pPr>
              <a:lnSpc>
                <a:spcPct val="130000"/>
              </a:lnSpc>
              <a:spcBef>
                <a:spcPts val="600"/>
              </a:spcBef>
            </a:pPr>
            <a:r>
              <a:rPr lang="tr-TR" dirty="0" smtClean="0"/>
              <a:t>e</a:t>
            </a:r>
            <a:r>
              <a:rPr lang="tr-TR" dirty="0"/>
              <a:t>. Meryem’in ve azizlerin ikonları </a:t>
            </a:r>
            <a:r>
              <a:rPr lang="tr-TR" dirty="0" smtClean="0"/>
              <a:t>önemlidir.</a:t>
            </a:r>
          </a:p>
          <a:p>
            <a:pPr>
              <a:lnSpc>
                <a:spcPct val="130000"/>
              </a:lnSpc>
              <a:spcBef>
                <a:spcPts val="600"/>
              </a:spcBef>
            </a:pPr>
            <a:r>
              <a:rPr lang="tr-TR" dirty="0" smtClean="0"/>
              <a:t>f</a:t>
            </a:r>
            <a:r>
              <a:rPr lang="tr-TR" dirty="0"/>
              <a:t>. Rahipler evlenebilirler; Piskoposlar ve patrikler </a:t>
            </a:r>
            <a:r>
              <a:rPr lang="tr-TR" dirty="0" smtClean="0"/>
              <a:t>evlenemezler.</a:t>
            </a:r>
          </a:p>
          <a:p>
            <a:pPr>
              <a:lnSpc>
                <a:spcPct val="130000"/>
              </a:lnSpc>
              <a:spcBef>
                <a:spcPts val="600"/>
              </a:spcBef>
            </a:pPr>
            <a:r>
              <a:rPr lang="tr-TR" dirty="0" smtClean="0"/>
              <a:t>g</a:t>
            </a:r>
            <a:r>
              <a:rPr lang="tr-TR" dirty="0"/>
              <a:t>. Belli şatlar çerçevesinde </a:t>
            </a:r>
            <a:r>
              <a:rPr lang="tr-TR" dirty="0" smtClean="0"/>
              <a:t>boşanılabilir.</a:t>
            </a:r>
          </a:p>
          <a:p>
            <a:pPr>
              <a:lnSpc>
                <a:spcPct val="130000"/>
              </a:lnSpc>
              <a:spcBef>
                <a:spcPts val="600"/>
              </a:spcBef>
            </a:pPr>
            <a:r>
              <a:rPr lang="tr-TR" dirty="0" smtClean="0"/>
              <a:t>h</a:t>
            </a:r>
            <a:r>
              <a:rPr lang="tr-TR" dirty="0"/>
              <a:t>. İbadet her ülkenin diliyle </a:t>
            </a:r>
            <a:r>
              <a:rPr lang="tr-TR" dirty="0" smtClean="0"/>
              <a:t>yapılabilir.</a:t>
            </a:r>
          </a:p>
          <a:p>
            <a:pPr>
              <a:lnSpc>
                <a:spcPct val="130000"/>
              </a:lnSpc>
              <a:spcBef>
                <a:spcPts val="600"/>
              </a:spcBef>
            </a:pPr>
            <a:r>
              <a:rPr lang="tr-TR" dirty="0" smtClean="0"/>
              <a:t>i</a:t>
            </a:r>
            <a:r>
              <a:rPr lang="tr-TR" dirty="0"/>
              <a:t>. Yedi </a:t>
            </a:r>
            <a:r>
              <a:rPr lang="tr-TR" dirty="0" err="1"/>
              <a:t>sankrament</a:t>
            </a:r>
            <a:r>
              <a:rPr lang="tr-TR" dirty="0"/>
              <a:t> de kabul edilir. </a:t>
            </a:r>
          </a:p>
        </p:txBody>
      </p:sp>
    </p:spTree>
    <p:extLst>
      <p:ext uri="{BB962C8B-B14F-4D97-AF65-F5344CB8AC3E}">
        <p14:creationId xmlns:p14="http://schemas.microsoft.com/office/powerpoint/2010/main" val="36517146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400071" cy="854075"/>
          </a:xfrm>
        </p:spPr>
        <p:txBody>
          <a:bodyPr/>
          <a:lstStyle/>
          <a:p>
            <a:r>
              <a:rPr lang="tr-TR" b="1" dirty="0">
                <a:solidFill>
                  <a:srgbClr val="C00000"/>
                </a:solidFill>
              </a:rPr>
              <a:t>Hıristiyan Mezhepleri</a:t>
            </a:r>
            <a:endParaRPr lang="tr-TR" dirty="0"/>
          </a:p>
        </p:txBody>
      </p:sp>
      <p:sp>
        <p:nvSpPr>
          <p:cNvPr id="3" name="İçerik Yer Tutucusu 2"/>
          <p:cNvSpPr>
            <a:spLocks noGrp="1"/>
          </p:cNvSpPr>
          <p:nvPr>
            <p:ph idx="1"/>
          </p:nvPr>
        </p:nvSpPr>
        <p:spPr>
          <a:xfrm>
            <a:off x="838200" y="1219200"/>
            <a:ext cx="10515600" cy="4957763"/>
          </a:xfrm>
        </p:spPr>
        <p:txBody>
          <a:bodyPr>
            <a:normAutofit/>
          </a:bodyPr>
          <a:lstStyle/>
          <a:p>
            <a:pPr>
              <a:lnSpc>
                <a:spcPct val="120000"/>
              </a:lnSpc>
              <a:spcBef>
                <a:spcPts val="600"/>
              </a:spcBef>
            </a:pPr>
            <a:r>
              <a:rPr lang="tr-TR" b="1" dirty="0">
                <a:solidFill>
                  <a:srgbClr val="00B050"/>
                </a:solidFill>
              </a:rPr>
              <a:t>Protestan Mezhebi: </a:t>
            </a:r>
            <a:r>
              <a:rPr lang="tr-TR" dirty="0"/>
              <a:t>Alman Rahip Martin Luther’in başlattığı bu mezhep, 16. Yüzyılda </a:t>
            </a:r>
            <a:r>
              <a:rPr lang="tr-TR" dirty="0" err="1"/>
              <a:t>Katoliklik’in</a:t>
            </a:r>
            <a:r>
              <a:rPr lang="tr-TR" dirty="0"/>
              <a:t> uygulamalarına tepki olarak ortaya </a:t>
            </a:r>
            <a:r>
              <a:rPr lang="tr-TR" dirty="0" smtClean="0"/>
              <a:t>çıkmıştır.</a:t>
            </a:r>
          </a:p>
          <a:p>
            <a:pPr>
              <a:lnSpc>
                <a:spcPct val="120000"/>
              </a:lnSpc>
              <a:spcBef>
                <a:spcPts val="600"/>
              </a:spcBef>
            </a:pPr>
            <a:r>
              <a:rPr lang="tr-TR" b="1" dirty="0" smtClean="0">
                <a:solidFill>
                  <a:srgbClr val="00B050"/>
                </a:solidFill>
              </a:rPr>
              <a:t>Temel </a:t>
            </a:r>
            <a:r>
              <a:rPr lang="tr-TR" b="1" dirty="0">
                <a:solidFill>
                  <a:srgbClr val="00B050"/>
                </a:solidFill>
              </a:rPr>
              <a:t>özellikleri </a:t>
            </a:r>
            <a:r>
              <a:rPr lang="tr-TR" b="1" dirty="0" smtClean="0">
                <a:solidFill>
                  <a:srgbClr val="00B050"/>
                </a:solidFill>
              </a:rPr>
              <a:t>şunlardır:</a:t>
            </a:r>
          </a:p>
          <a:p>
            <a:pPr>
              <a:lnSpc>
                <a:spcPct val="120000"/>
              </a:lnSpc>
              <a:spcBef>
                <a:spcPts val="600"/>
              </a:spcBef>
            </a:pPr>
            <a:r>
              <a:rPr lang="tr-TR" dirty="0" smtClean="0"/>
              <a:t>a</a:t>
            </a:r>
            <a:r>
              <a:rPr lang="tr-TR" dirty="0"/>
              <a:t>. Papanın yanılmazlığı ve otoritesi kabul </a:t>
            </a:r>
            <a:r>
              <a:rPr lang="tr-TR" dirty="0" smtClean="0"/>
              <a:t>edilmez.</a:t>
            </a:r>
          </a:p>
          <a:p>
            <a:pPr>
              <a:lnSpc>
                <a:spcPct val="120000"/>
              </a:lnSpc>
              <a:spcBef>
                <a:spcPts val="600"/>
              </a:spcBef>
            </a:pPr>
            <a:r>
              <a:rPr lang="tr-TR" dirty="0" smtClean="0"/>
              <a:t>b</a:t>
            </a:r>
            <a:r>
              <a:rPr lang="tr-TR" dirty="0"/>
              <a:t>. Dini anlama ve yorumlamada kilise yetkileri değil, kutsal kitap esastır. </a:t>
            </a:r>
            <a:endParaRPr lang="tr-TR" dirty="0" smtClean="0"/>
          </a:p>
          <a:p>
            <a:pPr>
              <a:lnSpc>
                <a:spcPct val="120000"/>
              </a:lnSpc>
              <a:spcBef>
                <a:spcPts val="600"/>
              </a:spcBef>
            </a:pPr>
            <a:r>
              <a:rPr lang="tr-TR" dirty="0"/>
              <a:t>c. Sadece vaftiz ve </a:t>
            </a:r>
            <a:r>
              <a:rPr lang="tr-TR" dirty="0" err="1"/>
              <a:t>evharistiya</a:t>
            </a:r>
            <a:r>
              <a:rPr lang="tr-TR" dirty="0"/>
              <a:t> </a:t>
            </a:r>
            <a:r>
              <a:rPr lang="tr-TR" dirty="0" err="1"/>
              <a:t>sakramentleri</a:t>
            </a:r>
            <a:r>
              <a:rPr lang="tr-TR" dirty="0"/>
              <a:t> geçerlidir.</a:t>
            </a:r>
          </a:p>
          <a:p>
            <a:pPr>
              <a:lnSpc>
                <a:spcPct val="120000"/>
              </a:lnSpc>
              <a:spcBef>
                <a:spcPts val="600"/>
              </a:spcBef>
            </a:pPr>
            <a:endParaRPr lang="tr-TR" dirty="0"/>
          </a:p>
        </p:txBody>
      </p:sp>
    </p:spTree>
    <p:extLst>
      <p:ext uri="{BB962C8B-B14F-4D97-AF65-F5344CB8AC3E}">
        <p14:creationId xmlns:p14="http://schemas.microsoft.com/office/powerpoint/2010/main" val="27970711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370574" cy="854074"/>
          </a:xfrm>
        </p:spPr>
        <p:txBody>
          <a:bodyPr/>
          <a:lstStyle/>
          <a:p>
            <a:r>
              <a:rPr lang="tr-TR" b="1" dirty="0">
                <a:solidFill>
                  <a:srgbClr val="C00000"/>
                </a:solidFill>
              </a:rPr>
              <a:t>Hıristiyan Mezhepleri</a:t>
            </a:r>
          </a:p>
        </p:txBody>
      </p:sp>
      <p:sp>
        <p:nvSpPr>
          <p:cNvPr id="3" name="İçerik Yer Tutucusu 2"/>
          <p:cNvSpPr>
            <a:spLocks noGrp="1"/>
          </p:cNvSpPr>
          <p:nvPr>
            <p:ph idx="1"/>
          </p:nvPr>
        </p:nvSpPr>
        <p:spPr>
          <a:xfrm>
            <a:off x="838200" y="1219200"/>
            <a:ext cx="10515600" cy="4957763"/>
          </a:xfrm>
        </p:spPr>
        <p:txBody>
          <a:bodyPr>
            <a:normAutofit/>
          </a:bodyPr>
          <a:lstStyle/>
          <a:p>
            <a:pPr>
              <a:lnSpc>
                <a:spcPct val="120000"/>
              </a:lnSpc>
              <a:spcBef>
                <a:spcPts val="600"/>
              </a:spcBef>
            </a:pPr>
            <a:r>
              <a:rPr lang="tr-TR" dirty="0"/>
              <a:t>d. Kurtuluşta amelden çok iman esastır.</a:t>
            </a:r>
          </a:p>
          <a:p>
            <a:pPr>
              <a:lnSpc>
                <a:spcPct val="120000"/>
              </a:lnSpc>
              <a:spcBef>
                <a:spcPts val="600"/>
              </a:spcBef>
            </a:pPr>
            <a:r>
              <a:rPr lang="tr-TR" dirty="0" smtClean="0"/>
              <a:t>e</a:t>
            </a:r>
            <a:r>
              <a:rPr lang="tr-TR" dirty="0"/>
              <a:t>. Ruhbanlık kabul </a:t>
            </a:r>
            <a:r>
              <a:rPr lang="tr-TR" dirty="0" smtClean="0"/>
              <a:t>edilmez.</a:t>
            </a:r>
          </a:p>
          <a:p>
            <a:pPr>
              <a:lnSpc>
                <a:spcPct val="120000"/>
              </a:lnSpc>
              <a:spcBef>
                <a:spcPts val="600"/>
              </a:spcBef>
            </a:pPr>
            <a:r>
              <a:rPr lang="tr-TR" dirty="0" smtClean="0"/>
              <a:t>f</a:t>
            </a:r>
            <a:r>
              <a:rPr lang="tr-TR" dirty="0"/>
              <a:t>. Azizlere ve Meryem’e önem </a:t>
            </a:r>
            <a:r>
              <a:rPr lang="tr-TR" dirty="0" smtClean="0"/>
              <a:t>verilmez.</a:t>
            </a:r>
          </a:p>
          <a:p>
            <a:pPr>
              <a:lnSpc>
                <a:spcPct val="120000"/>
              </a:lnSpc>
              <a:spcBef>
                <a:spcPts val="600"/>
              </a:spcBef>
            </a:pPr>
            <a:r>
              <a:rPr lang="tr-TR" dirty="0" smtClean="0"/>
              <a:t>g</a:t>
            </a:r>
            <a:r>
              <a:rPr lang="tr-TR" dirty="0"/>
              <a:t>. Resim ve heykel hoş </a:t>
            </a:r>
            <a:r>
              <a:rPr lang="tr-TR" dirty="0" smtClean="0"/>
              <a:t>karşılanmaz.</a:t>
            </a:r>
          </a:p>
          <a:p>
            <a:pPr>
              <a:lnSpc>
                <a:spcPct val="120000"/>
              </a:lnSpc>
              <a:spcBef>
                <a:spcPts val="600"/>
              </a:spcBef>
            </a:pPr>
            <a:r>
              <a:rPr lang="tr-TR" dirty="0" smtClean="0"/>
              <a:t>h</a:t>
            </a:r>
            <a:r>
              <a:rPr lang="tr-TR" dirty="0"/>
              <a:t>. Günah çıkarma kabul </a:t>
            </a:r>
            <a:r>
              <a:rPr lang="tr-TR" dirty="0" smtClean="0"/>
              <a:t>edilmez.</a:t>
            </a:r>
          </a:p>
          <a:p>
            <a:pPr>
              <a:lnSpc>
                <a:spcPct val="120000"/>
              </a:lnSpc>
              <a:spcBef>
                <a:spcPts val="600"/>
              </a:spcBef>
            </a:pPr>
            <a:r>
              <a:rPr lang="tr-TR" dirty="0" smtClean="0"/>
              <a:t>i</a:t>
            </a:r>
            <a:r>
              <a:rPr lang="tr-TR" dirty="0"/>
              <a:t>. Rahipler </a:t>
            </a:r>
            <a:r>
              <a:rPr lang="tr-TR" dirty="0" smtClean="0"/>
              <a:t>evlenebilirler.</a:t>
            </a:r>
          </a:p>
          <a:p>
            <a:pPr>
              <a:lnSpc>
                <a:spcPct val="120000"/>
              </a:lnSpc>
              <a:spcBef>
                <a:spcPts val="600"/>
              </a:spcBef>
            </a:pPr>
            <a:r>
              <a:rPr lang="tr-TR" dirty="0" smtClean="0"/>
              <a:t>j</a:t>
            </a:r>
            <a:r>
              <a:rPr lang="tr-TR" dirty="0"/>
              <a:t>. İbadet ve ritüeller her ülkenin diliyle yapılabilir.</a:t>
            </a:r>
          </a:p>
        </p:txBody>
      </p:sp>
    </p:spTree>
    <p:extLst>
      <p:ext uri="{BB962C8B-B14F-4D97-AF65-F5344CB8AC3E}">
        <p14:creationId xmlns:p14="http://schemas.microsoft.com/office/powerpoint/2010/main" val="166313884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844243"/>
          </a:xfrm>
        </p:spPr>
        <p:txBody>
          <a:bodyPr/>
          <a:lstStyle/>
          <a:p>
            <a:r>
              <a:rPr lang="tr-TR" b="1" dirty="0" err="1" smtClean="0">
                <a:solidFill>
                  <a:srgbClr val="C00000"/>
                </a:solidFill>
              </a:rPr>
              <a:t>Sakramentler</a:t>
            </a:r>
            <a:endParaRPr lang="tr-TR" dirty="0">
              <a:solidFill>
                <a:srgbClr val="00B050"/>
              </a:solidFill>
            </a:endParaRPr>
          </a:p>
        </p:txBody>
      </p:sp>
      <p:sp>
        <p:nvSpPr>
          <p:cNvPr id="3" name="İçerik Yer Tutucusu 2"/>
          <p:cNvSpPr>
            <a:spLocks noGrp="1"/>
          </p:cNvSpPr>
          <p:nvPr>
            <p:ph idx="1"/>
          </p:nvPr>
        </p:nvSpPr>
        <p:spPr>
          <a:xfrm>
            <a:off x="838200" y="1209368"/>
            <a:ext cx="10515600" cy="4967595"/>
          </a:xfrm>
        </p:spPr>
        <p:txBody>
          <a:bodyPr>
            <a:normAutofit/>
          </a:bodyPr>
          <a:lstStyle/>
          <a:p>
            <a:pPr>
              <a:lnSpc>
                <a:spcPct val="130000"/>
              </a:lnSpc>
              <a:spcBef>
                <a:spcPts val="600"/>
              </a:spcBef>
            </a:pPr>
            <a:r>
              <a:rPr lang="tr-TR" dirty="0" err="1" smtClean="0"/>
              <a:t>Sakrament</a:t>
            </a:r>
            <a:r>
              <a:rPr lang="tr-TR" dirty="0"/>
              <a:t>, </a:t>
            </a:r>
            <a:r>
              <a:rPr lang="tr-TR" b="1" dirty="0">
                <a:solidFill>
                  <a:srgbClr val="00B050"/>
                </a:solidFill>
              </a:rPr>
              <a:t>“dini tören, ayin” </a:t>
            </a:r>
            <a:r>
              <a:rPr lang="tr-TR" dirty="0"/>
              <a:t>anlamına gelir. Yedi adet </a:t>
            </a:r>
            <a:r>
              <a:rPr lang="tr-TR" dirty="0" err="1"/>
              <a:t>sakramentten</a:t>
            </a:r>
            <a:r>
              <a:rPr lang="tr-TR" dirty="0"/>
              <a:t> ikisi bütün mezheplerce kabul </a:t>
            </a:r>
            <a:r>
              <a:rPr lang="tr-TR" dirty="0" smtClean="0"/>
              <a:t>edilir.</a:t>
            </a:r>
          </a:p>
          <a:p>
            <a:pPr>
              <a:lnSpc>
                <a:spcPct val="130000"/>
              </a:lnSpc>
              <a:spcBef>
                <a:spcPts val="600"/>
              </a:spcBef>
            </a:pPr>
            <a:r>
              <a:rPr lang="tr-TR" b="1" dirty="0" smtClean="0">
                <a:solidFill>
                  <a:srgbClr val="00B050"/>
                </a:solidFill>
              </a:rPr>
              <a:t>1</a:t>
            </a:r>
            <a:r>
              <a:rPr lang="tr-TR" b="1" dirty="0">
                <a:solidFill>
                  <a:srgbClr val="00B050"/>
                </a:solidFill>
              </a:rPr>
              <a:t>. Vaftiz: </a:t>
            </a:r>
            <a:r>
              <a:rPr lang="tr-TR" dirty="0"/>
              <a:t>Suya dalma veya bedenin belli kısımlarını yıkama şeklinde yapılır. İnanca göre insanların hem asli hem de kendi günahlarını siler. Dolayısıyla vaftiz, yeniden doğuştur.</a:t>
            </a:r>
            <a:endParaRPr lang="tr-TR" dirty="0" smtClean="0"/>
          </a:p>
        </p:txBody>
      </p:sp>
    </p:spTree>
    <p:extLst>
      <p:ext uri="{BB962C8B-B14F-4D97-AF65-F5344CB8AC3E}">
        <p14:creationId xmlns:p14="http://schemas.microsoft.com/office/powerpoint/2010/main" val="20255185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1011390"/>
          </a:xfrm>
        </p:spPr>
        <p:txBody>
          <a:bodyPr/>
          <a:lstStyle/>
          <a:p>
            <a:r>
              <a:rPr lang="tr-TR" dirty="0" smtClean="0">
                <a:solidFill>
                  <a:schemeClr val="accent2"/>
                </a:solidFill>
              </a:rPr>
              <a:t> </a:t>
            </a:r>
            <a:r>
              <a:rPr lang="tr-TR" b="1" dirty="0" err="1" smtClean="0">
                <a:solidFill>
                  <a:srgbClr val="C00000"/>
                </a:solidFill>
              </a:rPr>
              <a:t>Sakramentler</a:t>
            </a:r>
            <a:endParaRPr lang="tr-TR" b="1" dirty="0">
              <a:solidFill>
                <a:srgbClr val="C00000"/>
              </a:solidFill>
            </a:endParaRPr>
          </a:p>
        </p:txBody>
      </p:sp>
      <p:sp>
        <p:nvSpPr>
          <p:cNvPr id="3" name="İçerik Yer Tutucusu 2"/>
          <p:cNvSpPr>
            <a:spLocks noGrp="1"/>
          </p:cNvSpPr>
          <p:nvPr>
            <p:ph idx="1"/>
          </p:nvPr>
        </p:nvSpPr>
        <p:spPr>
          <a:xfrm>
            <a:off x="838200" y="1288026"/>
            <a:ext cx="10515600" cy="5034116"/>
          </a:xfrm>
        </p:spPr>
        <p:txBody>
          <a:bodyPr>
            <a:normAutofit/>
          </a:bodyPr>
          <a:lstStyle/>
          <a:p>
            <a:pPr>
              <a:lnSpc>
                <a:spcPct val="130000"/>
              </a:lnSpc>
              <a:spcBef>
                <a:spcPts val="600"/>
              </a:spcBef>
            </a:pPr>
            <a:r>
              <a:rPr lang="tr-TR" b="1" dirty="0">
                <a:solidFill>
                  <a:srgbClr val="00B050"/>
                </a:solidFill>
              </a:rPr>
              <a:t>2. Kuvvetlendirme (Konfirmasyon): </a:t>
            </a:r>
            <a:r>
              <a:rPr lang="tr-TR" dirty="0"/>
              <a:t>Vaftiz edilen kişinin kutsanmış bir yağla, </a:t>
            </a:r>
            <a:r>
              <a:rPr lang="tr-TR" dirty="0" smtClean="0"/>
              <a:t>vücudunun </a:t>
            </a:r>
            <a:r>
              <a:rPr lang="tr-TR" dirty="0"/>
              <a:t>çeşitli yerlerinin yağlanması </a:t>
            </a:r>
            <a:r>
              <a:rPr lang="tr-TR" dirty="0" smtClean="0"/>
              <a:t>uygulamasıdır.</a:t>
            </a:r>
          </a:p>
          <a:p>
            <a:pPr>
              <a:lnSpc>
                <a:spcPct val="130000"/>
              </a:lnSpc>
              <a:spcBef>
                <a:spcPts val="600"/>
              </a:spcBef>
            </a:pPr>
            <a:r>
              <a:rPr lang="tr-TR" b="1" dirty="0" smtClean="0">
                <a:solidFill>
                  <a:srgbClr val="00B050"/>
                </a:solidFill>
              </a:rPr>
              <a:t>3</a:t>
            </a:r>
            <a:r>
              <a:rPr lang="tr-TR" b="1" dirty="0">
                <a:solidFill>
                  <a:srgbClr val="00B050"/>
                </a:solidFill>
              </a:rPr>
              <a:t>. </a:t>
            </a:r>
            <a:r>
              <a:rPr lang="tr-TR" b="1" dirty="0" err="1">
                <a:solidFill>
                  <a:srgbClr val="00B050"/>
                </a:solidFill>
              </a:rPr>
              <a:t>Evharistiya</a:t>
            </a:r>
            <a:r>
              <a:rPr lang="tr-TR" b="1" dirty="0">
                <a:solidFill>
                  <a:srgbClr val="00B050"/>
                </a:solidFill>
              </a:rPr>
              <a:t> (</a:t>
            </a:r>
            <a:r>
              <a:rPr lang="tr-TR" b="1" dirty="0" err="1">
                <a:solidFill>
                  <a:srgbClr val="00B050"/>
                </a:solidFill>
              </a:rPr>
              <a:t>Komünyon</a:t>
            </a:r>
            <a:r>
              <a:rPr lang="tr-TR" b="1" dirty="0">
                <a:solidFill>
                  <a:srgbClr val="00B050"/>
                </a:solidFill>
              </a:rPr>
              <a:t>): </a:t>
            </a:r>
            <a:r>
              <a:rPr lang="tr-TR" dirty="0"/>
              <a:t>Şükretmek anlamına gelen </a:t>
            </a:r>
            <a:r>
              <a:rPr lang="tr-TR" dirty="0" err="1"/>
              <a:t>evharistiya</a:t>
            </a:r>
            <a:r>
              <a:rPr lang="tr-TR" dirty="0"/>
              <a:t>, çarmıha gerilmeden önce İsa’nın havarilerle yediği son akşam yemeğini sembolize eder. Kilisede pazar günü yapılan bu ayin, Hıristiyanlarca bir çeşit kurban olarak </a:t>
            </a:r>
            <a:r>
              <a:rPr lang="tr-TR" dirty="0" smtClean="0"/>
              <a:t>görülür.</a:t>
            </a:r>
          </a:p>
          <a:p>
            <a:pPr>
              <a:lnSpc>
                <a:spcPct val="130000"/>
              </a:lnSpc>
              <a:spcBef>
                <a:spcPts val="600"/>
              </a:spcBef>
            </a:pPr>
            <a:r>
              <a:rPr lang="tr-TR" b="1" dirty="0" smtClean="0">
                <a:solidFill>
                  <a:srgbClr val="00B050"/>
                </a:solidFill>
              </a:rPr>
              <a:t>4</a:t>
            </a:r>
            <a:r>
              <a:rPr lang="tr-TR" b="1" dirty="0">
                <a:solidFill>
                  <a:srgbClr val="00B050"/>
                </a:solidFill>
              </a:rPr>
              <a:t>. Evlilik (Nikâh): </a:t>
            </a:r>
            <a:r>
              <a:rPr lang="tr-TR" dirty="0"/>
              <a:t>Sevginin sembolü olan evlilik, iki kişinin kilisede mukaddes bir bağla bağlanmasıdır.</a:t>
            </a:r>
          </a:p>
        </p:txBody>
      </p:sp>
    </p:spTree>
    <p:extLst>
      <p:ext uri="{BB962C8B-B14F-4D97-AF65-F5344CB8AC3E}">
        <p14:creationId xmlns:p14="http://schemas.microsoft.com/office/powerpoint/2010/main" val="109259275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04914"/>
          </a:xfrm>
        </p:spPr>
        <p:txBody>
          <a:bodyPr/>
          <a:lstStyle/>
          <a:p>
            <a:r>
              <a:rPr lang="tr-TR" b="1" dirty="0" err="1" smtClean="0">
                <a:solidFill>
                  <a:srgbClr val="C00000"/>
                </a:solidFill>
              </a:rPr>
              <a:t>Sakramentler</a:t>
            </a:r>
            <a:endParaRPr lang="tr-TR" b="1" dirty="0">
              <a:solidFill>
                <a:srgbClr val="C00000"/>
              </a:solidFill>
            </a:endParaRPr>
          </a:p>
        </p:txBody>
      </p:sp>
      <p:sp>
        <p:nvSpPr>
          <p:cNvPr id="3" name="İçerik Yer Tutucusu 2"/>
          <p:cNvSpPr>
            <a:spLocks noGrp="1"/>
          </p:cNvSpPr>
          <p:nvPr>
            <p:ph idx="1"/>
          </p:nvPr>
        </p:nvSpPr>
        <p:spPr>
          <a:xfrm>
            <a:off x="838200" y="1170040"/>
            <a:ext cx="10515600" cy="5006923"/>
          </a:xfrm>
        </p:spPr>
        <p:txBody>
          <a:bodyPr>
            <a:normAutofit/>
          </a:bodyPr>
          <a:lstStyle/>
          <a:p>
            <a:pPr marL="0" indent="0">
              <a:lnSpc>
                <a:spcPct val="130000"/>
              </a:lnSpc>
              <a:spcBef>
                <a:spcPts val="600"/>
              </a:spcBef>
              <a:buNone/>
            </a:pPr>
            <a:r>
              <a:rPr lang="tr-TR" b="1" dirty="0">
                <a:solidFill>
                  <a:srgbClr val="00B050"/>
                </a:solidFill>
              </a:rPr>
              <a:t>5. Ruhbanlık: </a:t>
            </a:r>
            <a:r>
              <a:rPr lang="tr-TR" dirty="0"/>
              <a:t>Hayatını dinî hizmetlere adamayı gönüllü olarak kabul eden kimseye bazı unvanların verilmesi için yapılan dini </a:t>
            </a:r>
            <a:r>
              <a:rPr lang="tr-TR" dirty="0" smtClean="0"/>
              <a:t>törendir.</a:t>
            </a:r>
          </a:p>
          <a:p>
            <a:pPr marL="0" indent="0">
              <a:lnSpc>
                <a:spcPct val="130000"/>
              </a:lnSpc>
              <a:spcBef>
                <a:spcPts val="600"/>
              </a:spcBef>
              <a:buNone/>
            </a:pPr>
            <a:r>
              <a:rPr lang="tr-TR" b="1" dirty="0" smtClean="0">
                <a:solidFill>
                  <a:srgbClr val="00B050"/>
                </a:solidFill>
              </a:rPr>
              <a:t>6</a:t>
            </a:r>
            <a:r>
              <a:rPr lang="tr-TR" b="1" dirty="0">
                <a:solidFill>
                  <a:srgbClr val="00B050"/>
                </a:solidFill>
              </a:rPr>
              <a:t>. Günah İtirafı (Tövbe): </a:t>
            </a:r>
            <a:r>
              <a:rPr lang="tr-TR" dirty="0" smtClean="0"/>
              <a:t>Kişiyi </a:t>
            </a:r>
            <a:r>
              <a:rPr lang="tr-TR" dirty="0"/>
              <a:t>işlenen günahların kötülüklerinden kurtulmak ve vaftizin etkisini tekrar kazanmak için yapılan dini törendir. </a:t>
            </a:r>
            <a:r>
              <a:rPr lang="tr-TR" b="1" dirty="0">
                <a:solidFill>
                  <a:srgbClr val="00B050"/>
                </a:solidFill>
              </a:rPr>
              <a:t>7. Son Yağlama: </a:t>
            </a:r>
            <a:r>
              <a:rPr lang="tr-TR" dirty="0"/>
              <a:t>Hasta ve özellikle ölüm döşeğinde olan kişinin rahatlaması için kutsal bir yağla yağlanmasıdır.</a:t>
            </a:r>
          </a:p>
        </p:txBody>
      </p:sp>
    </p:spTree>
    <p:extLst>
      <p:ext uri="{BB962C8B-B14F-4D97-AF65-F5344CB8AC3E}">
        <p14:creationId xmlns:p14="http://schemas.microsoft.com/office/powerpoint/2010/main" val="3232451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1. Dinler Tarihinin Tanımı</a:t>
            </a:r>
          </a:p>
        </p:txBody>
      </p:sp>
      <p:sp>
        <p:nvSpPr>
          <p:cNvPr id="3" name="İçerik Yer Tutucusu 2"/>
          <p:cNvSpPr>
            <a:spLocks noGrp="1"/>
          </p:cNvSpPr>
          <p:nvPr>
            <p:ph idx="1"/>
          </p:nvPr>
        </p:nvSpPr>
        <p:spPr/>
        <p:txBody>
          <a:bodyPr>
            <a:normAutofit/>
          </a:bodyPr>
          <a:lstStyle/>
          <a:p>
            <a:pPr>
              <a:lnSpc>
                <a:spcPct val="130000"/>
              </a:lnSpc>
              <a:spcBef>
                <a:spcPts val="600"/>
              </a:spcBef>
            </a:pPr>
            <a:r>
              <a:rPr lang="tr-TR" dirty="0"/>
              <a:t>Dinler Tarihi, tarih ve filoloji metotlarını kullanarak dinlerin </a:t>
            </a:r>
            <a:r>
              <a:rPr lang="tr-TR" dirty="0" smtClean="0"/>
              <a:t>doğuşunu, </a:t>
            </a:r>
            <a:r>
              <a:rPr lang="tr-TR" dirty="0"/>
              <a:t>gelişimini, inanç, ibadet, ritüellerini ve dini kurumlarını objektif olarak ele alıp tarihi seyir içinde inceleyen bir bilim </a:t>
            </a:r>
            <a:r>
              <a:rPr lang="tr-TR" dirty="0" smtClean="0"/>
              <a:t>dalıdır.</a:t>
            </a:r>
          </a:p>
          <a:p>
            <a:pPr>
              <a:lnSpc>
                <a:spcPct val="130000"/>
              </a:lnSpc>
              <a:spcBef>
                <a:spcPts val="600"/>
              </a:spcBef>
            </a:pPr>
            <a:r>
              <a:rPr lang="tr-TR" dirty="0" smtClean="0"/>
              <a:t>Dinler </a:t>
            </a:r>
            <a:r>
              <a:rPr lang="tr-TR" dirty="0"/>
              <a:t>Tarihi günümüzde mensubu bulunsun veya bulunmasın yeryüzünde tarih boyunca ortaya çıkmış bütün dinleri inceleme konusu yapar. Bu bilim dalı herhangi bir dinin savunuculuğuna soyunmaz. </a:t>
            </a:r>
            <a:endParaRPr lang="tr-TR" dirty="0" smtClean="0"/>
          </a:p>
        </p:txBody>
      </p:sp>
    </p:spTree>
    <p:extLst>
      <p:ext uri="{BB962C8B-B14F-4D97-AF65-F5344CB8AC3E}">
        <p14:creationId xmlns:p14="http://schemas.microsoft.com/office/powerpoint/2010/main" val="96598109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73740"/>
          </a:xfrm>
        </p:spPr>
        <p:txBody>
          <a:bodyPr/>
          <a:lstStyle/>
          <a:p>
            <a:r>
              <a:rPr lang="tr-TR" b="1" dirty="0" err="1">
                <a:solidFill>
                  <a:srgbClr val="C00000"/>
                </a:solidFill>
              </a:rPr>
              <a:t>Hıristiyanlık’ın</a:t>
            </a:r>
            <a:r>
              <a:rPr lang="tr-TR" b="1" dirty="0">
                <a:solidFill>
                  <a:srgbClr val="C00000"/>
                </a:solidFill>
              </a:rPr>
              <a:t> Ötekine Bakışı</a:t>
            </a:r>
          </a:p>
        </p:txBody>
      </p:sp>
      <p:sp>
        <p:nvSpPr>
          <p:cNvPr id="3" name="İçerik Yer Tutucusu 2"/>
          <p:cNvSpPr>
            <a:spLocks noGrp="1"/>
          </p:cNvSpPr>
          <p:nvPr>
            <p:ph idx="1"/>
          </p:nvPr>
        </p:nvSpPr>
        <p:spPr>
          <a:xfrm>
            <a:off x="838200" y="1366684"/>
            <a:ext cx="10515600" cy="4810279"/>
          </a:xfrm>
        </p:spPr>
        <p:txBody>
          <a:bodyPr>
            <a:normAutofit/>
          </a:bodyPr>
          <a:lstStyle/>
          <a:p>
            <a:pPr>
              <a:lnSpc>
                <a:spcPct val="130000"/>
              </a:lnSpc>
              <a:spcBef>
                <a:spcPts val="600"/>
              </a:spcBef>
            </a:pPr>
            <a:r>
              <a:rPr lang="tr-TR" b="1" dirty="0" err="1" smtClean="0">
                <a:solidFill>
                  <a:srgbClr val="00B050"/>
                </a:solidFill>
              </a:rPr>
              <a:t>Yahudilik’e</a:t>
            </a:r>
            <a:r>
              <a:rPr lang="tr-TR" b="1" dirty="0" smtClean="0">
                <a:solidFill>
                  <a:srgbClr val="00B050"/>
                </a:solidFill>
              </a:rPr>
              <a:t> Bakışı: </a:t>
            </a:r>
            <a:r>
              <a:rPr lang="tr-TR" dirty="0" smtClean="0"/>
              <a:t>Hz. İsa, Yahudi soyundan geldiği için Hıristiyanlar nezdinde </a:t>
            </a:r>
            <a:r>
              <a:rPr lang="tr-TR" dirty="0" err="1" smtClean="0"/>
              <a:t>Yahudilik’in</a:t>
            </a:r>
            <a:r>
              <a:rPr lang="tr-TR" dirty="0" smtClean="0"/>
              <a:t> önemli bir yeri vardır. Hıristiyanlar, Yahudi kutsal metinlerini kabul ederler. Kendi dinlerinin gelmesiyle Yahudilik iptal olmuştur.</a:t>
            </a:r>
          </a:p>
          <a:p>
            <a:pPr>
              <a:lnSpc>
                <a:spcPct val="130000"/>
              </a:lnSpc>
              <a:spcBef>
                <a:spcPts val="600"/>
              </a:spcBef>
            </a:pPr>
            <a:r>
              <a:rPr lang="tr-TR" b="1" dirty="0" smtClean="0">
                <a:solidFill>
                  <a:srgbClr val="00B050"/>
                </a:solidFill>
              </a:rPr>
              <a:t>İslam’a Bakışı: </a:t>
            </a:r>
            <a:r>
              <a:rPr lang="tr-TR" dirty="0" smtClean="0"/>
              <a:t>Hıristiyanlar, İslam’a karşı dinlerini savunmaya girişmişlerdir. Günümüzde ise Müslümanlara karşı tutumları kısmen yumuşamıştır.</a:t>
            </a:r>
            <a:endParaRPr lang="tr-TR" dirty="0"/>
          </a:p>
        </p:txBody>
      </p:sp>
    </p:spTree>
    <p:extLst>
      <p:ext uri="{BB962C8B-B14F-4D97-AF65-F5344CB8AC3E}">
        <p14:creationId xmlns:p14="http://schemas.microsoft.com/office/powerpoint/2010/main" val="257917971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1090048"/>
          </a:xfrm>
        </p:spPr>
        <p:txBody>
          <a:bodyPr/>
          <a:lstStyle/>
          <a:p>
            <a:r>
              <a:rPr lang="tr-TR" b="1" dirty="0">
                <a:solidFill>
                  <a:srgbClr val="C00000"/>
                </a:solidFill>
              </a:rPr>
              <a:t>Kur’an’da Hıristiyanlık ve Hıristiyanlar</a:t>
            </a:r>
          </a:p>
        </p:txBody>
      </p:sp>
      <p:sp>
        <p:nvSpPr>
          <p:cNvPr id="3" name="İçerik Yer Tutucusu 2"/>
          <p:cNvSpPr>
            <a:spLocks noGrp="1"/>
          </p:cNvSpPr>
          <p:nvPr>
            <p:ph idx="1"/>
          </p:nvPr>
        </p:nvSpPr>
        <p:spPr>
          <a:xfrm>
            <a:off x="838200" y="1455174"/>
            <a:ext cx="10515600" cy="4699822"/>
          </a:xfrm>
        </p:spPr>
        <p:txBody>
          <a:bodyPr>
            <a:normAutofit/>
          </a:bodyPr>
          <a:lstStyle/>
          <a:p>
            <a:pPr indent="-216000">
              <a:lnSpc>
                <a:spcPct val="130000"/>
              </a:lnSpc>
              <a:spcBef>
                <a:spcPts val="600"/>
              </a:spcBef>
            </a:pPr>
            <a:r>
              <a:rPr lang="tr-TR" dirty="0"/>
              <a:t>Kur’an’da Hıristiyanlar, birtakım ahlaki davranışları ve </a:t>
            </a:r>
            <a:r>
              <a:rPr lang="tr-TR" dirty="0" smtClean="0"/>
              <a:t>Müslümanlara </a:t>
            </a:r>
            <a:r>
              <a:rPr lang="tr-TR" dirty="0"/>
              <a:t>sevgi bakımından en yakın olmaları ve bazı ahlaki davranışları sebebiyle övülmüşlerdir. Ancak </a:t>
            </a:r>
            <a:r>
              <a:rPr lang="tr-TR" dirty="0" smtClean="0"/>
              <a:t>Hristiyanların, </a:t>
            </a:r>
            <a:r>
              <a:rPr lang="tr-TR" dirty="0"/>
              <a:t>teslis gibi bazı inançları bakımından </a:t>
            </a:r>
            <a:r>
              <a:rPr lang="tr-TR" dirty="0" err="1"/>
              <a:t>Yahudiler’den</a:t>
            </a:r>
            <a:r>
              <a:rPr lang="tr-TR" dirty="0"/>
              <a:t> daha çok eleştirildikleri de </a:t>
            </a:r>
            <a:r>
              <a:rPr lang="tr-TR" dirty="0" smtClean="0"/>
              <a:t>bilinen bir gerçektir.</a:t>
            </a:r>
            <a:endParaRPr lang="tr-TR" dirty="0"/>
          </a:p>
        </p:txBody>
      </p:sp>
    </p:spTree>
    <p:extLst>
      <p:ext uri="{BB962C8B-B14F-4D97-AF65-F5344CB8AC3E}">
        <p14:creationId xmlns:p14="http://schemas.microsoft.com/office/powerpoint/2010/main" val="302657194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765585"/>
          </a:xfrm>
        </p:spPr>
        <p:txBody>
          <a:bodyPr/>
          <a:lstStyle/>
          <a:p>
            <a:r>
              <a:rPr lang="tr-TR" b="1" dirty="0" smtClean="0">
                <a:solidFill>
                  <a:srgbClr val="00B050"/>
                </a:solidFill>
              </a:rPr>
              <a:t>Bilgi Notu…</a:t>
            </a:r>
            <a:endParaRPr lang="tr-TR" b="1" dirty="0">
              <a:solidFill>
                <a:srgbClr val="00B050"/>
              </a:solidFill>
            </a:endParaRPr>
          </a:p>
        </p:txBody>
      </p:sp>
      <p:sp>
        <p:nvSpPr>
          <p:cNvPr id="3" name="İçerik Yer Tutucusu 2"/>
          <p:cNvSpPr>
            <a:spLocks noGrp="1"/>
          </p:cNvSpPr>
          <p:nvPr>
            <p:ph idx="1"/>
          </p:nvPr>
        </p:nvSpPr>
        <p:spPr>
          <a:xfrm>
            <a:off x="838200" y="1130710"/>
            <a:ext cx="10515600" cy="5046253"/>
          </a:xfrm>
        </p:spPr>
        <p:txBody>
          <a:bodyPr/>
          <a:lstStyle/>
          <a:p>
            <a:pPr marL="0" indent="0">
              <a:lnSpc>
                <a:spcPct val="130000"/>
              </a:lnSpc>
              <a:spcBef>
                <a:spcPts val="600"/>
              </a:spcBef>
              <a:buNone/>
            </a:pPr>
            <a:r>
              <a:rPr lang="tr-TR" dirty="0"/>
              <a:t>“</a:t>
            </a:r>
            <a:r>
              <a:rPr lang="tr-TR" dirty="0" err="1" smtClean="0"/>
              <a:t>Andolsun</a:t>
            </a:r>
            <a:r>
              <a:rPr lang="tr-TR" dirty="0"/>
              <a:t>, ‘Allah, Meryem oğlu Mesih’tir.’ diyenler kesinlikle kâfir oldu. Oysa Mesih şöyle demişti: ‘Ey </a:t>
            </a:r>
            <a:r>
              <a:rPr lang="tr-TR" dirty="0" err="1"/>
              <a:t>İsrailoğulları</a:t>
            </a:r>
            <a:r>
              <a:rPr lang="tr-TR" dirty="0"/>
              <a:t>! Yalnız, benim de </a:t>
            </a:r>
            <a:r>
              <a:rPr lang="tr-TR" dirty="0" err="1"/>
              <a:t>Rabb’im</a:t>
            </a:r>
            <a:r>
              <a:rPr lang="tr-TR" dirty="0"/>
              <a:t>, sizin de </a:t>
            </a:r>
            <a:r>
              <a:rPr lang="tr-TR" dirty="0" err="1"/>
              <a:t>Rabb’iniz</a:t>
            </a:r>
            <a:r>
              <a:rPr lang="tr-TR" dirty="0"/>
              <a:t> olan Allah’a kulluk edin.” (</a:t>
            </a:r>
            <a:r>
              <a:rPr lang="tr-TR" dirty="0" err="1"/>
              <a:t>Mâide</a:t>
            </a:r>
            <a:r>
              <a:rPr lang="tr-TR" dirty="0"/>
              <a:t>/72)</a:t>
            </a:r>
            <a:endParaRPr lang="tr-TR" dirty="0" smtClean="0"/>
          </a:p>
        </p:txBody>
      </p:sp>
    </p:spTree>
    <p:extLst>
      <p:ext uri="{BB962C8B-B14F-4D97-AF65-F5344CB8AC3E}">
        <p14:creationId xmlns:p14="http://schemas.microsoft.com/office/powerpoint/2010/main" val="84570230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755752"/>
          </a:xfrm>
        </p:spPr>
        <p:txBody>
          <a:bodyPr/>
          <a:lstStyle/>
          <a:p>
            <a:r>
              <a:rPr lang="tr-TR" b="1" dirty="0" smtClean="0">
                <a:solidFill>
                  <a:srgbClr val="C00000"/>
                </a:solidFill>
              </a:rPr>
              <a:t>İslamiyet</a:t>
            </a:r>
            <a:endParaRPr lang="tr-TR" dirty="0"/>
          </a:p>
        </p:txBody>
      </p:sp>
      <p:sp>
        <p:nvSpPr>
          <p:cNvPr id="3" name="İçerik Yer Tutucusu 2"/>
          <p:cNvSpPr>
            <a:spLocks noGrp="1"/>
          </p:cNvSpPr>
          <p:nvPr>
            <p:ph idx="1"/>
          </p:nvPr>
        </p:nvSpPr>
        <p:spPr>
          <a:xfrm>
            <a:off x="838200" y="1199536"/>
            <a:ext cx="10515600" cy="4977428"/>
          </a:xfrm>
        </p:spPr>
        <p:txBody>
          <a:bodyPr/>
          <a:lstStyle/>
          <a:p>
            <a:pPr>
              <a:lnSpc>
                <a:spcPct val="130000"/>
              </a:lnSpc>
              <a:spcBef>
                <a:spcPts val="600"/>
              </a:spcBef>
            </a:pPr>
            <a:r>
              <a:rPr lang="tr-TR" dirty="0" smtClean="0"/>
              <a:t>Allah’a bağlanıp itaat etmek, Hz. Muhammed’in tebliğ ettiği ilkeleri benimsemek bütün varlığıyla benimsemek ve bunu yaşamına aksettirmek anlamına gelen İslamiyet, ilahî dinlerin sonuncusudur. Hz. Muhammed’e gelen vahiy 610 yılında başlayıp yirmi üç yıl devam etmiştir. Bu süre zarfında İslam dini tamamlanmıştır. Zaman içerisinde hızla yayılan İslamiyet’in, günümüzde yaklaşık bir buçuk milyar mensubu vardır.</a:t>
            </a:r>
          </a:p>
          <a:p>
            <a:r>
              <a:rPr lang="tr-TR" b="1" dirty="0" smtClean="0">
                <a:solidFill>
                  <a:srgbClr val="00B050"/>
                </a:solidFill>
              </a:rPr>
              <a:t>Temel özellikleri ve farklılıkları şöyledir:</a:t>
            </a:r>
            <a:endParaRPr lang="tr-TR" b="1" dirty="0">
              <a:solidFill>
                <a:srgbClr val="00B050"/>
              </a:solidFill>
            </a:endParaRPr>
          </a:p>
        </p:txBody>
      </p:sp>
    </p:spTree>
    <p:extLst>
      <p:ext uri="{BB962C8B-B14F-4D97-AF65-F5344CB8AC3E}">
        <p14:creationId xmlns:p14="http://schemas.microsoft.com/office/powerpoint/2010/main" val="324579209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83571"/>
          </a:xfrm>
        </p:spPr>
        <p:txBody>
          <a:bodyPr/>
          <a:lstStyle/>
          <a:p>
            <a:r>
              <a:rPr lang="tr-TR" b="1" dirty="0">
                <a:solidFill>
                  <a:srgbClr val="C00000"/>
                </a:solidFill>
              </a:rPr>
              <a:t>İslamiyet</a:t>
            </a:r>
          </a:p>
        </p:txBody>
      </p:sp>
      <p:sp>
        <p:nvSpPr>
          <p:cNvPr id="3" name="İçerik Yer Tutucusu 2"/>
          <p:cNvSpPr>
            <a:spLocks noGrp="1"/>
          </p:cNvSpPr>
          <p:nvPr>
            <p:ph idx="1"/>
          </p:nvPr>
        </p:nvSpPr>
        <p:spPr>
          <a:xfrm>
            <a:off x="838200" y="1248697"/>
            <a:ext cx="10515600" cy="4928266"/>
          </a:xfrm>
        </p:spPr>
        <p:txBody>
          <a:bodyPr>
            <a:normAutofit/>
          </a:bodyPr>
          <a:lstStyle/>
          <a:p>
            <a:r>
              <a:rPr lang="tr-TR" dirty="0"/>
              <a:t>a. Tevhit inancına </a:t>
            </a:r>
            <a:r>
              <a:rPr lang="tr-TR" dirty="0" smtClean="0"/>
              <a:t>dayanır.</a:t>
            </a:r>
          </a:p>
          <a:p>
            <a:r>
              <a:rPr lang="tr-TR" dirty="0" smtClean="0"/>
              <a:t>b</a:t>
            </a:r>
            <a:r>
              <a:rPr lang="tr-TR" dirty="0"/>
              <a:t>. Bütün insanları doğuştan hür ve günahsız kabul </a:t>
            </a:r>
            <a:r>
              <a:rPr lang="tr-TR" dirty="0" smtClean="0"/>
              <a:t>eder.</a:t>
            </a:r>
          </a:p>
          <a:p>
            <a:r>
              <a:rPr lang="tr-TR" dirty="0" smtClean="0"/>
              <a:t>c</a:t>
            </a:r>
            <a:r>
              <a:rPr lang="tr-TR" dirty="0"/>
              <a:t>. Akla ve bilime vurgu </a:t>
            </a:r>
            <a:r>
              <a:rPr lang="tr-TR" dirty="0" smtClean="0"/>
              <a:t>yapar.</a:t>
            </a:r>
          </a:p>
          <a:p>
            <a:r>
              <a:rPr lang="tr-TR" dirty="0" smtClean="0"/>
              <a:t>d</a:t>
            </a:r>
            <a:r>
              <a:rPr lang="tr-TR" dirty="0"/>
              <a:t>. Kadına gerçek hakkını ve değerini </a:t>
            </a:r>
            <a:r>
              <a:rPr lang="tr-TR" dirty="0" smtClean="0"/>
              <a:t>verir.</a:t>
            </a:r>
          </a:p>
          <a:p>
            <a:r>
              <a:rPr lang="tr-TR" dirty="0" smtClean="0"/>
              <a:t>e</a:t>
            </a:r>
            <a:r>
              <a:rPr lang="tr-TR" dirty="0"/>
              <a:t>. Diğer dinlerin peygamberlerini ve kutsal kitaplarını tasdik eder. Bunların tahrif edilmiş olduğunu belirtir. </a:t>
            </a:r>
          </a:p>
        </p:txBody>
      </p:sp>
    </p:spTree>
    <p:extLst>
      <p:ext uri="{BB962C8B-B14F-4D97-AF65-F5344CB8AC3E}">
        <p14:creationId xmlns:p14="http://schemas.microsoft.com/office/powerpoint/2010/main" val="285950544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696758"/>
          </a:xfrm>
        </p:spPr>
        <p:txBody>
          <a:bodyPr/>
          <a:lstStyle/>
          <a:p>
            <a:r>
              <a:rPr lang="tr-TR" b="1" dirty="0">
                <a:solidFill>
                  <a:srgbClr val="C00000"/>
                </a:solidFill>
              </a:rPr>
              <a:t>İslamiyet</a:t>
            </a:r>
          </a:p>
        </p:txBody>
      </p:sp>
      <p:sp>
        <p:nvSpPr>
          <p:cNvPr id="3" name="İçerik Yer Tutucusu 2"/>
          <p:cNvSpPr>
            <a:spLocks noGrp="1"/>
          </p:cNvSpPr>
          <p:nvPr>
            <p:ph idx="1"/>
          </p:nvPr>
        </p:nvSpPr>
        <p:spPr>
          <a:xfrm>
            <a:off x="838200" y="1209368"/>
            <a:ext cx="10515600" cy="4967595"/>
          </a:xfrm>
        </p:spPr>
        <p:txBody>
          <a:bodyPr>
            <a:normAutofit/>
          </a:bodyPr>
          <a:lstStyle/>
          <a:p>
            <a:r>
              <a:rPr lang="tr-TR" dirty="0"/>
              <a:t>f. Putperestliğe ve şirke karşı çıkar. İkonlara tapınmayı ve ibadet yerlerinde bulundurmayı </a:t>
            </a:r>
            <a:r>
              <a:rPr lang="tr-TR" dirty="0" smtClean="0"/>
              <a:t>reddeder.</a:t>
            </a:r>
          </a:p>
          <a:p>
            <a:r>
              <a:rPr lang="tr-TR" dirty="0" smtClean="0"/>
              <a:t>g</a:t>
            </a:r>
            <a:r>
              <a:rPr lang="tr-TR" dirty="0"/>
              <a:t>. Yaratıcı ile kul arasında hiçbir vasıtaya ihtiyaç </a:t>
            </a:r>
            <a:r>
              <a:rPr lang="tr-TR" dirty="0" smtClean="0"/>
              <a:t>duyulmaz.</a:t>
            </a:r>
          </a:p>
          <a:p>
            <a:r>
              <a:rPr lang="tr-TR" dirty="0" smtClean="0"/>
              <a:t>h</a:t>
            </a:r>
            <a:r>
              <a:rPr lang="tr-TR" dirty="0"/>
              <a:t>. Ruhbanlık yoktur. Tövbe ve bağışlanma kul ile Allah arasındaki bir </a:t>
            </a:r>
            <a:r>
              <a:rPr lang="tr-TR" dirty="0" smtClean="0"/>
              <a:t>ilişkidir.</a:t>
            </a:r>
          </a:p>
          <a:p>
            <a:r>
              <a:rPr lang="tr-TR" dirty="0" smtClean="0"/>
              <a:t>i</a:t>
            </a:r>
            <a:r>
              <a:rPr lang="tr-TR" dirty="0"/>
              <a:t>. Peygamber de dâhil hiçbir beşer olağanüstü ilahi nitelikler </a:t>
            </a:r>
            <a:r>
              <a:rPr lang="tr-TR" dirty="0" smtClean="0"/>
              <a:t>taşıyamaz.</a:t>
            </a:r>
          </a:p>
        </p:txBody>
      </p:sp>
    </p:spTree>
    <p:extLst>
      <p:ext uri="{BB962C8B-B14F-4D97-AF65-F5344CB8AC3E}">
        <p14:creationId xmlns:p14="http://schemas.microsoft.com/office/powerpoint/2010/main" val="269123382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011391"/>
          </a:xfrm>
        </p:spPr>
        <p:txBody>
          <a:bodyPr/>
          <a:lstStyle/>
          <a:p>
            <a:r>
              <a:rPr lang="tr-TR" b="1" dirty="0">
                <a:solidFill>
                  <a:srgbClr val="C00000"/>
                </a:solidFill>
              </a:rPr>
              <a:t>İslamiyet</a:t>
            </a:r>
          </a:p>
        </p:txBody>
      </p:sp>
      <p:sp>
        <p:nvSpPr>
          <p:cNvPr id="3" name="İçerik Yer Tutucusu 2"/>
          <p:cNvSpPr>
            <a:spLocks noGrp="1"/>
          </p:cNvSpPr>
          <p:nvPr>
            <p:ph idx="1"/>
          </p:nvPr>
        </p:nvSpPr>
        <p:spPr>
          <a:xfrm>
            <a:off x="838200" y="1533832"/>
            <a:ext cx="10515600" cy="4643131"/>
          </a:xfrm>
        </p:spPr>
        <p:txBody>
          <a:bodyPr/>
          <a:lstStyle/>
          <a:p>
            <a:r>
              <a:rPr lang="tr-TR" dirty="0"/>
              <a:t>j. Seçilmiştik ve üstünlük anlayışı yoktur.</a:t>
            </a:r>
          </a:p>
          <a:p>
            <a:r>
              <a:rPr lang="tr-TR" dirty="0"/>
              <a:t>k. Dünya ve ahiret dengesi vardır.</a:t>
            </a:r>
          </a:p>
          <a:p>
            <a:r>
              <a:rPr lang="tr-TR" dirty="0"/>
              <a:t>l. İslam’ın inanç ve ibadet esasları Kuran’da belirtilmiştir.</a:t>
            </a:r>
          </a:p>
          <a:p>
            <a:r>
              <a:rPr lang="tr-TR" dirty="0"/>
              <a:t>m. İslam’ın bütün bu özellikleri günümüze kadar değişmemiştir ve kıyamete kadar bunlar korunacaktır. </a:t>
            </a:r>
          </a:p>
        </p:txBody>
      </p:sp>
    </p:spTree>
    <p:extLst>
      <p:ext uri="{BB962C8B-B14F-4D97-AF65-F5344CB8AC3E}">
        <p14:creationId xmlns:p14="http://schemas.microsoft.com/office/powerpoint/2010/main" val="111127757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903236"/>
          </a:xfrm>
        </p:spPr>
        <p:txBody>
          <a:bodyPr/>
          <a:lstStyle/>
          <a:p>
            <a:r>
              <a:rPr lang="tr-TR" b="1" dirty="0" smtClean="0">
                <a:solidFill>
                  <a:srgbClr val="00B050"/>
                </a:solidFill>
              </a:rPr>
              <a:t>Sıra Sizde… (5. Soru)</a:t>
            </a:r>
            <a:endParaRPr lang="tr-TR" b="1" dirty="0">
              <a:solidFill>
                <a:srgbClr val="00B050"/>
              </a:solidFill>
            </a:endParaRPr>
          </a:p>
        </p:txBody>
      </p:sp>
      <p:sp>
        <p:nvSpPr>
          <p:cNvPr id="3" name="İçerik Yer Tutucusu 2"/>
          <p:cNvSpPr>
            <a:spLocks noGrp="1"/>
          </p:cNvSpPr>
          <p:nvPr>
            <p:ph idx="1"/>
          </p:nvPr>
        </p:nvSpPr>
        <p:spPr>
          <a:xfrm>
            <a:off x="838200" y="1337188"/>
            <a:ext cx="10515600" cy="4839776"/>
          </a:xfrm>
        </p:spPr>
        <p:txBody>
          <a:bodyPr/>
          <a:lstStyle/>
          <a:p>
            <a:r>
              <a:rPr lang="tr-TR" dirty="0" smtClean="0"/>
              <a:t>Yıllık </a:t>
            </a:r>
            <a:r>
              <a:rPr lang="tr-TR" dirty="0"/>
              <a:t>ibadetler yıl içinde kutlanan bayram ve anma günlerinden </a:t>
            </a:r>
            <a:r>
              <a:rPr lang="tr-TR" dirty="0" smtClean="0"/>
              <a:t>oluşur.</a:t>
            </a:r>
          </a:p>
          <a:p>
            <a:r>
              <a:rPr lang="tr-TR" b="1" dirty="0" smtClean="0"/>
              <a:t>Aşağıdakilerden </a:t>
            </a:r>
            <a:r>
              <a:rPr lang="tr-TR" b="1" dirty="0"/>
              <a:t>hangisi Hıristiyanlıkta yıllık ibadetlerden </a:t>
            </a:r>
            <a:r>
              <a:rPr lang="tr-TR" b="1" u="sng" dirty="0" smtClean="0"/>
              <a:t>değildir?</a:t>
            </a:r>
          </a:p>
          <a:p>
            <a:pPr marL="514350" indent="-514350">
              <a:buFont typeface="+mj-lt"/>
              <a:buAutoNum type="alphaLcParenR"/>
            </a:pPr>
            <a:r>
              <a:rPr lang="tr-TR" dirty="0" smtClean="0"/>
              <a:t>Paskalya</a:t>
            </a:r>
          </a:p>
          <a:p>
            <a:pPr marL="514350" indent="-514350">
              <a:buFont typeface="+mj-lt"/>
              <a:buAutoNum type="alphaLcParenR"/>
            </a:pPr>
            <a:r>
              <a:rPr lang="tr-TR" dirty="0" smtClean="0"/>
              <a:t>Hac Yortusu</a:t>
            </a:r>
          </a:p>
          <a:p>
            <a:pPr marL="514350" indent="-514350">
              <a:buFont typeface="+mj-lt"/>
              <a:buAutoNum type="alphaLcParenR"/>
            </a:pPr>
            <a:r>
              <a:rPr lang="tr-TR" dirty="0" err="1" smtClean="0">
                <a:solidFill>
                  <a:srgbClr val="00B050"/>
                </a:solidFill>
              </a:rPr>
              <a:t>Evharistiya</a:t>
            </a:r>
            <a:endParaRPr lang="tr-TR" dirty="0">
              <a:solidFill>
                <a:srgbClr val="00B050"/>
              </a:solidFill>
            </a:endParaRPr>
          </a:p>
          <a:p>
            <a:pPr marL="514350" indent="-514350">
              <a:buFont typeface="+mj-lt"/>
              <a:buAutoNum type="alphaLcParenR"/>
            </a:pPr>
            <a:r>
              <a:rPr lang="tr-TR" dirty="0" smtClean="0"/>
              <a:t>Noel</a:t>
            </a:r>
          </a:p>
          <a:p>
            <a:pPr marL="514350" indent="-514350">
              <a:buFont typeface="+mj-lt"/>
              <a:buAutoNum type="alphaLcParenR"/>
            </a:pPr>
            <a:r>
              <a:rPr lang="tr-TR" dirty="0" smtClean="0"/>
              <a:t>Meryem </a:t>
            </a:r>
            <a:r>
              <a:rPr lang="tr-TR" dirty="0"/>
              <a:t>Ana Günü </a:t>
            </a:r>
          </a:p>
        </p:txBody>
      </p:sp>
    </p:spTree>
    <p:extLst>
      <p:ext uri="{BB962C8B-B14F-4D97-AF65-F5344CB8AC3E}">
        <p14:creationId xmlns:p14="http://schemas.microsoft.com/office/powerpoint/2010/main" val="369752226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775416"/>
          </a:xfrm>
        </p:spPr>
        <p:txBody>
          <a:bodyPr/>
          <a:lstStyle/>
          <a:p>
            <a:r>
              <a:rPr lang="tr-TR" b="1" dirty="0">
                <a:solidFill>
                  <a:srgbClr val="00B050"/>
                </a:solidFill>
              </a:rPr>
              <a:t>Sıra Sizde… </a:t>
            </a:r>
            <a:r>
              <a:rPr lang="tr-TR" b="1" dirty="0" smtClean="0">
                <a:solidFill>
                  <a:srgbClr val="00B050"/>
                </a:solidFill>
              </a:rPr>
              <a:t>(6. </a:t>
            </a:r>
            <a:r>
              <a:rPr lang="tr-TR" b="1" dirty="0">
                <a:solidFill>
                  <a:srgbClr val="00B050"/>
                </a:solidFill>
              </a:rPr>
              <a:t>Soru)</a:t>
            </a:r>
            <a:endParaRPr lang="tr-TR" dirty="0"/>
          </a:p>
        </p:txBody>
      </p:sp>
      <p:sp>
        <p:nvSpPr>
          <p:cNvPr id="3" name="İçerik Yer Tutucusu 2"/>
          <p:cNvSpPr>
            <a:spLocks noGrp="1"/>
          </p:cNvSpPr>
          <p:nvPr>
            <p:ph idx="1"/>
          </p:nvPr>
        </p:nvSpPr>
        <p:spPr>
          <a:xfrm>
            <a:off x="838200" y="1297858"/>
            <a:ext cx="10515600" cy="4879105"/>
          </a:xfrm>
        </p:spPr>
        <p:txBody>
          <a:bodyPr>
            <a:normAutofit lnSpcReduction="10000"/>
          </a:bodyPr>
          <a:lstStyle/>
          <a:p>
            <a:r>
              <a:rPr lang="tr-TR" dirty="0"/>
              <a:t>I. </a:t>
            </a:r>
            <a:r>
              <a:rPr lang="tr-TR" dirty="0" smtClean="0"/>
              <a:t>Uzlaştırıcı</a:t>
            </a:r>
          </a:p>
          <a:p>
            <a:r>
              <a:rPr lang="tr-TR" dirty="0" smtClean="0"/>
              <a:t>II</a:t>
            </a:r>
            <a:r>
              <a:rPr lang="tr-TR" dirty="0"/>
              <a:t>. </a:t>
            </a:r>
            <a:r>
              <a:rPr lang="tr-TR" dirty="0" smtClean="0"/>
              <a:t>Kapsayıcı</a:t>
            </a:r>
          </a:p>
          <a:p>
            <a:r>
              <a:rPr lang="tr-TR" dirty="0" smtClean="0"/>
              <a:t>III</a:t>
            </a:r>
            <a:r>
              <a:rPr lang="tr-TR" dirty="0"/>
              <a:t>. </a:t>
            </a:r>
            <a:r>
              <a:rPr lang="tr-TR" dirty="0" smtClean="0"/>
              <a:t>Kilise Merkezli</a:t>
            </a:r>
          </a:p>
          <a:p>
            <a:r>
              <a:rPr lang="tr-TR" b="1" dirty="0" smtClean="0"/>
              <a:t>Bu </a:t>
            </a:r>
            <a:r>
              <a:rPr lang="tr-TR" b="1" dirty="0"/>
              <a:t>yaklaşımlardan hangisi </a:t>
            </a:r>
            <a:r>
              <a:rPr lang="tr-TR" b="1" dirty="0" err="1"/>
              <a:t>Hıristiyanlık’ın</a:t>
            </a:r>
            <a:r>
              <a:rPr lang="tr-TR" b="1" dirty="0"/>
              <a:t> diğer dinlere bakışını </a:t>
            </a:r>
            <a:r>
              <a:rPr lang="tr-TR" b="1" dirty="0" smtClean="0"/>
              <a:t>yansıtır?</a:t>
            </a:r>
          </a:p>
          <a:p>
            <a:r>
              <a:rPr lang="tr-TR" dirty="0" smtClean="0"/>
              <a:t>A</a:t>
            </a:r>
            <a:r>
              <a:rPr lang="tr-TR" dirty="0"/>
              <a:t>) Yalnız </a:t>
            </a:r>
            <a:r>
              <a:rPr lang="tr-TR" dirty="0" smtClean="0"/>
              <a:t>I</a:t>
            </a:r>
          </a:p>
          <a:p>
            <a:r>
              <a:rPr lang="tr-TR" dirty="0" smtClean="0"/>
              <a:t>B</a:t>
            </a:r>
            <a:r>
              <a:rPr lang="tr-TR" dirty="0"/>
              <a:t>) Yalnız </a:t>
            </a:r>
            <a:r>
              <a:rPr lang="tr-TR" dirty="0" smtClean="0"/>
              <a:t>III</a:t>
            </a:r>
          </a:p>
          <a:p>
            <a:r>
              <a:rPr lang="tr-TR" dirty="0" smtClean="0"/>
              <a:t>C</a:t>
            </a:r>
            <a:r>
              <a:rPr lang="tr-TR" dirty="0"/>
              <a:t>) I ve </a:t>
            </a:r>
            <a:r>
              <a:rPr lang="tr-TR" dirty="0" smtClean="0"/>
              <a:t>II</a:t>
            </a:r>
          </a:p>
          <a:p>
            <a:r>
              <a:rPr lang="tr-TR" dirty="0" smtClean="0"/>
              <a:t>D</a:t>
            </a:r>
            <a:r>
              <a:rPr lang="tr-TR" dirty="0"/>
              <a:t>) I ve </a:t>
            </a:r>
            <a:r>
              <a:rPr lang="tr-TR" dirty="0" smtClean="0"/>
              <a:t>III</a:t>
            </a:r>
          </a:p>
          <a:p>
            <a:r>
              <a:rPr lang="tr-TR" dirty="0" smtClean="0">
                <a:solidFill>
                  <a:srgbClr val="00B050"/>
                </a:solidFill>
              </a:rPr>
              <a:t>E</a:t>
            </a:r>
            <a:r>
              <a:rPr lang="tr-TR" dirty="0">
                <a:solidFill>
                  <a:srgbClr val="00B050"/>
                </a:solidFill>
              </a:rPr>
              <a:t>) I, II ve III </a:t>
            </a:r>
          </a:p>
        </p:txBody>
      </p:sp>
    </p:spTree>
    <p:extLst>
      <p:ext uri="{BB962C8B-B14F-4D97-AF65-F5344CB8AC3E}">
        <p14:creationId xmlns:p14="http://schemas.microsoft.com/office/powerpoint/2010/main" val="93163745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1139210"/>
          </a:xfrm>
        </p:spPr>
        <p:txBody>
          <a:bodyPr/>
          <a:lstStyle/>
          <a:p>
            <a:r>
              <a:rPr lang="tr-TR" b="1" dirty="0">
                <a:solidFill>
                  <a:srgbClr val="00B050"/>
                </a:solidFill>
              </a:rPr>
              <a:t>Sıra Sizde… </a:t>
            </a:r>
            <a:r>
              <a:rPr lang="tr-TR" b="1" dirty="0" smtClean="0">
                <a:solidFill>
                  <a:srgbClr val="00B050"/>
                </a:solidFill>
              </a:rPr>
              <a:t>(8. </a:t>
            </a:r>
            <a:r>
              <a:rPr lang="tr-TR" b="1" dirty="0">
                <a:solidFill>
                  <a:srgbClr val="00B050"/>
                </a:solidFill>
              </a:rPr>
              <a:t>Soru)</a:t>
            </a:r>
            <a:endParaRPr lang="tr-TR" dirty="0"/>
          </a:p>
        </p:txBody>
      </p:sp>
      <p:sp>
        <p:nvSpPr>
          <p:cNvPr id="3" name="İçerik Yer Tutucusu 2"/>
          <p:cNvSpPr>
            <a:spLocks noGrp="1"/>
          </p:cNvSpPr>
          <p:nvPr>
            <p:ph idx="1"/>
          </p:nvPr>
        </p:nvSpPr>
        <p:spPr>
          <a:xfrm>
            <a:off x="838200" y="1415845"/>
            <a:ext cx="10515600" cy="5024284"/>
          </a:xfrm>
        </p:spPr>
        <p:txBody>
          <a:bodyPr>
            <a:normAutofit/>
          </a:bodyPr>
          <a:lstStyle/>
          <a:p>
            <a:r>
              <a:rPr lang="tr-TR" dirty="0" smtClean="0"/>
              <a:t>“</a:t>
            </a:r>
            <a:r>
              <a:rPr lang="tr-TR" dirty="0"/>
              <a:t>Mesih” </a:t>
            </a:r>
            <a:r>
              <a:rPr lang="tr-TR" b="1" dirty="0"/>
              <a:t>kelimesi Kuran-ı Kerim’de hangi peygamber için </a:t>
            </a:r>
            <a:r>
              <a:rPr lang="tr-TR" b="1" dirty="0" smtClean="0"/>
              <a:t>kullanılmaktadır?</a:t>
            </a:r>
          </a:p>
          <a:p>
            <a:r>
              <a:rPr lang="tr-TR" dirty="0" smtClean="0"/>
              <a:t>A</a:t>
            </a:r>
            <a:r>
              <a:rPr lang="tr-TR" dirty="0"/>
              <a:t>) Hz. </a:t>
            </a:r>
            <a:r>
              <a:rPr lang="tr-TR" dirty="0" smtClean="0"/>
              <a:t>Musa</a:t>
            </a:r>
          </a:p>
          <a:p>
            <a:r>
              <a:rPr lang="tr-TR" dirty="0" smtClean="0"/>
              <a:t>B</a:t>
            </a:r>
            <a:r>
              <a:rPr lang="tr-TR" dirty="0"/>
              <a:t>) Hz. </a:t>
            </a:r>
            <a:r>
              <a:rPr lang="tr-TR" dirty="0" smtClean="0"/>
              <a:t>İbrahim</a:t>
            </a:r>
          </a:p>
          <a:p>
            <a:r>
              <a:rPr lang="tr-TR" dirty="0" smtClean="0"/>
              <a:t>C</a:t>
            </a:r>
            <a:r>
              <a:rPr lang="tr-TR" dirty="0"/>
              <a:t>) Hz. </a:t>
            </a:r>
            <a:r>
              <a:rPr lang="tr-TR" dirty="0" smtClean="0"/>
              <a:t>Yusuf</a:t>
            </a:r>
          </a:p>
          <a:p>
            <a:r>
              <a:rPr lang="tr-TR" dirty="0" smtClean="0"/>
              <a:t>D</a:t>
            </a:r>
            <a:r>
              <a:rPr lang="tr-TR" dirty="0"/>
              <a:t>) Hz. </a:t>
            </a:r>
            <a:r>
              <a:rPr lang="tr-TR" dirty="0" smtClean="0"/>
              <a:t>İsa</a:t>
            </a:r>
          </a:p>
          <a:p>
            <a:r>
              <a:rPr lang="tr-TR" dirty="0" smtClean="0"/>
              <a:t>E</a:t>
            </a:r>
            <a:r>
              <a:rPr lang="tr-TR" dirty="0"/>
              <a:t>) Hz. Muhammed</a:t>
            </a:r>
          </a:p>
        </p:txBody>
      </p:sp>
    </p:spTree>
    <p:extLst>
      <p:ext uri="{BB962C8B-B14F-4D97-AF65-F5344CB8AC3E}">
        <p14:creationId xmlns:p14="http://schemas.microsoft.com/office/powerpoint/2010/main" val="3737105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1. Dinler Tarihinin Tanımı</a:t>
            </a:r>
            <a:endParaRPr lang="tr-TR" b="1" dirty="0">
              <a:solidFill>
                <a:srgbClr val="00B050"/>
              </a:solidFill>
            </a:endParaRPr>
          </a:p>
        </p:txBody>
      </p:sp>
      <p:sp>
        <p:nvSpPr>
          <p:cNvPr id="3" name="İçerik Yer Tutucusu 2"/>
          <p:cNvSpPr>
            <a:spLocks noGrp="1"/>
          </p:cNvSpPr>
          <p:nvPr>
            <p:ph idx="1"/>
          </p:nvPr>
        </p:nvSpPr>
        <p:spPr/>
        <p:txBody>
          <a:bodyPr>
            <a:normAutofit/>
          </a:bodyPr>
          <a:lstStyle/>
          <a:p>
            <a:pPr>
              <a:lnSpc>
                <a:spcPct val="120000"/>
              </a:lnSpc>
              <a:spcBef>
                <a:spcPts val="600"/>
              </a:spcBef>
            </a:pPr>
            <a:r>
              <a:rPr lang="tr-TR" dirty="0"/>
              <a:t>Her bir dini aynı kategoride değerlendirir ve onları olduğu gibi inceler. Buna </a:t>
            </a:r>
            <a:r>
              <a:rPr lang="tr-TR" b="1" dirty="0" err="1">
                <a:solidFill>
                  <a:srgbClr val="00B050"/>
                </a:solidFill>
              </a:rPr>
              <a:t>nitelendirici</a:t>
            </a:r>
            <a:r>
              <a:rPr lang="tr-TR" dirty="0"/>
              <a:t> metot </a:t>
            </a:r>
            <a:r>
              <a:rPr lang="tr-TR" dirty="0" smtClean="0"/>
              <a:t>denir.</a:t>
            </a:r>
          </a:p>
          <a:p>
            <a:pPr>
              <a:lnSpc>
                <a:spcPct val="120000"/>
              </a:lnSpc>
              <a:spcBef>
                <a:spcPts val="600"/>
              </a:spcBef>
            </a:pPr>
            <a:r>
              <a:rPr lang="tr-TR" dirty="0" smtClean="0"/>
              <a:t>Birden </a:t>
            </a:r>
            <a:r>
              <a:rPr lang="tr-TR" dirty="0"/>
              <a:t>çok dini inceleme konusu yapan Dinler Tarihi, dinler arasındaki </a:t>
            </a:r>
            <a:r>
              <a:rPr lang="tr-TR" dirty="0" smtClean="0"/>
              <a:t>ilişkileri, </a:t>
            </a:r>
            <a:r>
              <a:rPr lang="tr-TR" dirty="0"/>
              <a:t>ortak ve farklı yönleri karşılaştırmalı olarak ele </a:t>
            </a:r>
            <a:r>
              <a:rPr lang="tr-TR" dirty="0" smtClean="0"/>
              <a:t>alır.</a:t>
            </a:r>
          </a:p>
          <a:p>
            <a:pPr>
              <a:lnSpc>
                <a:spcPct val="120000"/>
              </a:lnSpc>
              <a:spcBef>
                <a:spcPts val="600"/>
              </a:spcBef>
            </a:pPr>
            <a:r>
              <a:rPr lang="tr-TR" dirty="0" smtClean="0"/>
              <a:t>Dinlerin </a:t>
            </a:r>
            <a:r>
              <a:rPr lang="tr-TR" dirty="0"/>
              <a:t>doğuşu, </a:t>
            </a:r>
            <a:r>
              <a:rPr lang="tr-TR" dirty="0" smtClean="0"/>
              <a:t>gelişimi </a:t>
            </a:r>
            <a:r>
              <a:rPr lang="tr-TR" dirty="0"/>
              <a:t>ve ortadan kaybolması gibi konuları analiz ederken tarih metodundan yararlanır. Dolayısıyla bu bilim dalı temel olarak </a:t>
            </a:r>
            <a:r>
              <a:rPr lang="tr-TR" b="1" dirty="0">
                <a:solidFill>
                  <a:srgbClr val="00B050"/>
                </a:solidFill>
              </a:rPr>
              <a:t>tarihten</a:t>
            </a:r>
            <a:r>
              <a:rPr lang="tr-TR" dirty="0"/>
              <a:t>, yaşanan ve tecrübe edilen </a:t>
            </a:r>
            <a:r>
              <a:rPr lang="tr-TR" b="1" dirty="0">
                <a:solidFill>
                  <a:srgbClr val="00B050"/>
                </a:solidFill>
              </a:rPr>
              <a:t>hayattan</a:t>
            </a:r>
            <a:r>
              <a:rPr lang="tr-TR" dirty="0"/>
              <a:t> beslenir. </a:t>
            </a:r>
          </a:p>
          <a:p>
            <a:pPr>
              <a:lnSpc>
                <a:spcPct val="120000"/>
              </a:lnSpc>
              <a:spcBef>
                <a:spcPts val="600"/>
              </a:spcBef>
            </a:pPr>
            <a:endParaRPr lang="tr-TR" dirty="0"/>
          </a:p>
        </p:txBody>
      </p:sp>
    </p:spTree>
    <p:extLst>
      <p:ext uri="{BB962C8B-B14F-4D97-AF65-F5344CB8AC3E}">
        <p14:creationId xmlns:p14="http://schemas.microsoft.com/office/powerpoint/2010/main" val="171638411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00B050"/>
                </a:solidFill>
              </a:rPr>
              <a:t>Sıra Sizde… </a:t>
            </a:r>
            <a:r>
              <a:rPr lang="tr-TR" b="1" dirty="0" smtClean="0">
                <a:solidFill>
                  <a:srgbClr val="00B050"/>
                </a:solidFill>
              </a:rPr>
              <a:t>(Konu Testi 2, 28</a:t>
            </a:r>
            <a:r>
              <a:rPr lang="tr-TR" b="1" dirty="0">
                <a:solidFill>
                  <a:srgbClr val="00B050"/>
                </a:solidFill>
              </a:rPr>
              <a:t>. Soru)</a:t>
            </a:r>
            <a:endParaRPr lang="tr-TR" dirty="0"/>
          </a:p>
        </p:txBody>
      </p:sp>
      <p:sp>
        <p:nvSpPr>
          <p:cNvPr id="3" name="İçerik Yer Tutucusu 2"/>
          <p:cNvSpPr>
            <a:spLocks noGrp="1"/>
          </p:cNvSpPr>
          <p:nvPr>
            <p:ph idx="1"/>
          </p:nvPr>
        </p:nvSpPr>
        <p:spPr>
          <a:xfrm>
            <a:off x="838200" y="1690688"/>
            <a:ext cx="10515600" cy="4486275"/>
          </a:xfrm>
        </p:spPr>
        <p:txBody>
          <a:bodyPr/>
          <a:lstStyle/>
          <a:p>
            <a:r>
              <a:rPr lang="tr-TR" b="1" dirty="0"/>
              <a:t>Aşağıdakilerden hangisi </a:t>
            </a:r>
            <a:r>
              <a:rPr lang="tr-TR" b="1" dirty="0" err="1"/>
              <a:t>Hıristiyanlık’ta</a:t>
            </a:r>
            <a:r>
              <a:rPr lang="tr-TR" b="1" dirty="0"/>
              <a:t> Hz. İsa’nın öldükten sonra yeniden dirilmesini anmak üzere kutlanan kutsal gün veya </a:t>
            </a:r>
            <a:r>
              <a:rPr lang="tr-TR" b="1" dirty="0" smtClean="0"/>
              <a:t>bayramdır?</a:t>
            </a:r>
          </a:p>
          <a:p>
            <a:r>
              <a:rPr lang="tr-TR" dirty="0" smtClean="0">
                <a:solidFill>
                  <a:srgbClr val="00B050"/>
                </a:solidFill>
              </a:rPr>
              <a:t>A</a:t>
            </a:r>
            <a:r>
              <a:rPr lang="tr-TR" dirty="0">
                <a:solidFill>
                  <a:srgbClr val="00B050"/>
                </a:solidFill>
              </a:rPr>
              <a:t>) </a:t>
            </a:r>
            <a:r>
              <a:rPr lang="tr-TR" dirty="0" smtClean="0">
                <a:solidFill>
                  <a:srgbClr val="00B050"/>
                </a:solidFill>
              </a:rPr>
              <a:t>Paskalya</a:t>
            </a:r>
          </a:p>
          <a:p>
            <a:r>
              <a:rPr lang="tr-TR" dirty="0" smtClean="0"/>
              <a:t>B</a:t>
            </a:r>
            <a:r>
              <a:rPr lang="tr-TR" dirty="0"/>
              <a:t>) </a:t>
            </a:r>
            <a:r>
              <a:rPr lang="tr-TR" dirty="0" smtClean="0"/>
              <a:t>Noel</a:t>
            </a:r>
          </a:p>
          <a:p>
            <a:r>
              <a:rPr lang="tr-TR" dirty="0" smtClean="0"/>
              <a:t>C</a:t>
            </a:r>
            <a:r>
              <a:rPr lang="tr-TR" dirty="0"/>
              <a:t>) </a:t>
            </a:r>
            <a:r>
              <a:rPr lang="tr-TR" dirty="0" err="1" smtClean="0"/>
              <a:t>Epifani</a:t>
            </a:r>
            <a:endParaRPr lang="tr-TR" dirty="0" smtClean="0"/>
          </a:p>
          <a:p>
            <a:r>
              <a:rPr lang="tr-TR" dirty="0" smtClean="0"/>
              <a:t>D</a:t>
            </a:r>
            <a:r>
              <a:rPr lang="tr-TR" dirty="0"/>
              <a:t>) </a:t>
            </a:r>
            <a:r>
              <a:rPr lang="tr-TR" dirty="0" err="1" smtClean="0"/>
              <a:t>Advent</a:t>
            </a:r>
            <a:endParaRPr lang="tr-TR" dirty="0" smtClean="0"/>
          </a:p>
          <a:p>
            <a:r>
              <a:rPr lang="tr-TR" dirty="0" smtClean="0"/>
              <a:t>E</a:t>
            </a:r>
            <a:r>
              <a:rPr lang="tr-TR" dirty="0"/>
              <a:t>) Haç Yortusu</a:t>
            </a:r>
          </a:p>
        </p:txBody>
      </p:sp>
    </p:spTree>
    <p:extLst>
      <p:ext uri="{BB962C8B-B14F-4D97-AF65-F5344CB8AC3E}">
        <p14:creationId xmlns:p14="http://schemas.microsoft.com/office/powerpoint/2010/main" val="339832462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011391"/>
          </a:xfrm>
        </p:spPr>
        <p:txBody>
          <a:bodyPr/>
          <a:lstStyle/>
          <a:p>
            <a:r>
              <a:rPr lang="tr-TR" b="1" dirty="0">
                <a:solidFill>
                  <a:srgbClr val="00B050"/>
                </a:solidFill>
              </a:rPr>
              <a:t>Sıra Sizde… (Konu Testi 2, </a:t>
            </a:r>
            <a:r>
              <a:rPr lang="tr-TR" b="1" dirty="0" smtClean="0">
                <a:solidFill>
                  <a:srgbClr val="00B050"/>
                </a:solidFill>
              </a:rPr>
              <a:t>30. </a:t>
            </a:r>
            <a:r>
              <a:rPr lang="tr-TR" b="1" dirty="0">
                <a:solidFill>
                  <a:srgbClr val="00B050"/>
                </a:solidFill>
              </a:rPr>
              <a:t>Soru)</a:t>
            </a:r>
            <a:endParaRPr lang="tr-TR" dirty="0"/>
          </a:p>
        </p:txBody>
      </p:sp>
      <p:sp>
        <p:nvSpPr>
          <p:cNvPr id="3" name="İçerik Yer Tutucusu 2"/>
          <p:cNvSpPr>
            <a:spLocks noGrp="1"/>
          </p:cNvSpPr>
          <p:nvPr>
            <p:ph idx="1"/>
          </p:nvPr>
        </p:nvSpPr>
        <p:spPr/>
        <p:txBody>
          <a:bodyPr/>
          <a:lstStyle/>
          <a:p>
            <a:r>
              <a:rPr lang="tr-TR" b="1" dirty="0"/>
              <a:t>Aşağıdakilerden hangisi </a:t>
            </a:r>
            <a:r>
              <a:rPr lang="tr-TR" b="1" dirty="0" err="1"/>
              <a:t>Hıristiyanlık’ta</a:t>
            </a:r>
            <a:r>
              <a:rPr lang="tr-TR" b="1" dirty="0"/>
              <a:t> İsa Mesih’in doğum gününde kutlanan </a:t>
            </a:r>
            <a:r>
              <a:rPr lang="tr-TR" b="1" dirty="0" smtClean="0"/>
              <a:t>bayramdır?</a:t>
            </a:r>
          </a:p>
          <a:p>
            <a:r>
              <a:rPr lang="tr-TR" dirty="0" smtClean="0"/>
              <a:t>A</a:t>
            </a:r>
            <a:r>
              <a:rPr lang="tr-TR" dirty="0"/>
              <a:t>) </a:t>
            </a:r>
            <a:r>
              <a:rPr lang="tr-TR" dirty="0" err="1" smtClean="0"/>
              <a:t>Pentakost</a:t>
            </a:r>
            <a:endParaRPr lang="tr-TR" dirty="0" smtClean="0"/>
          </a:p>
          <a:p>
            <a:r>
              <a:rPr lang="tr-TR" dirty="0" smtClean="0">
                <a:solidFill>
                  <a:srgbClr val="00B050"/>
                </a:solidFill>
              </a:rPr>
              <a:t>B</a:t>
            </a:r>
            <a:r>
              <a:rPr lang="tr-TR" dirty="0">
                <a:solidFill>
                  <a:srgbClr val="00B050"/>
                </a:solidFill>
              </a:rPr>
              <a:t>) </a:t>
            </a:r>
            <a:r>
              <a:rPr lang="tr-TR" dirty="0" smtClean="0">
                <a:solidFill>
                  <a:srgbClr val="00B050"/>
                </a:solidFill>
              </a:rPr>
              <a:t>Noel</a:t>
            </a:r>
          </a:p>
          <a:p>
            <a:r>
              <a:rPr lang="tr-TR" dirty="0" smtClean="0"/>
              <a:t>C</a:t>
            </a:r>
            <a:r>
              <a:rPr lang="tr-TR" dirty="0"/>
              <a:t>) </a:t>
            </a:r>
            <a:r>
              <a:rPr lang="tr-TR" dirty="0" err="1" smtClean="0"/>
              <a:t>Epifani</a:t>
            </a:r>
            <a:endParaRPr lang="tr-TR" dirty="0" smtClean="0"/>
          </a:p>
          <a:p>
            <a:r>
              <a:rPr lang="tr-TR" dirty="0" smtClean="0"/>
              <a:t>D</a:t>
            </a:r>
            <a:r>
              <a:rPr lang="tr-TR" dirty="0"/>
              <a:t>) </a:t>
            </a:r>
            <a:r>
              <a:rPr lang="tr-TR" dirty="0" smtClean="0"/>
              <a:t>Paskalya</a:t>
            </a:r>
          </a:p>
          <a:p>
            <a:r>
              <a:rPr lang="tr-TR" dirty="0" smtClean="0"/>
              <a:t>E</a:t>
            </a:r>
            <a:r>
              <a:rPr lang="tr-TR" dirty="0"/>
              <a:t>) </a:t>
            </a:r>
            <a:r>
              <a:rPr lang="tr-TR" dirty="0" err="1"/>
              <a:t>Evharistiya</a:t>
            </a:r>
            <a:endParaRPr lang="tr-TR" dirty="0"/>
          </a:p>
        </p:txBody>
      </p:sp>
    </p:spTree>
    <p:extLst>
      <p:ext uri="{BB962C8B-B14F-4D97-AF65-F5344CB8AC3E}">
        <p14:creationId xmlns:p14="http://schemas.microsoft.com/office/powerpoint/2010/main" val="45629545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314117304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 </a:t>
            </a:r>
            <a:endParaRPr lang="tr-TR" dirty="0"/>
          </a:p>
        </p:txBody>
      </p:sp>
      <p:sp>
        <p:nvSpPr>
          <p:cNvPr id="3" name="Alt Başlık 2"/>
          <p:cNvSpPr>
            <a:spLocks noGrp="1"/>
          </p:cNvSpPr>
          <p:nvPr>
            <p:ph type="subTitle" idx="1"/>
          </p:nvPr>
        </p:nvSpPr>
        <p:spPr/>
        <p:txBody>
          <a:bodyPr/>
          <a:lstStyle/>
          <a:p>
            <a:endParaRPr lang="tr-TR" dirty="0"/>
          </a:p>
        </p:txBody>
      </p:sp>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 y="-34291"/>
            <a:ext cx="12252960" cy="6892291"/>
          </a:xfrm>
          <a:prstGeom prst="rect">
            <a:avLst/>
          </a:prstGeom>
        </p:spPr>
      </p:pic>
      <p:sp>
        <p:nvSpPr>
          <p:cNvPr id="14" name="Metin kutusu 13"/>
          <p:cNvSpPr txBox="1"/>
          <p:nvPr/>
        </p:nvSpPr>
        <p:spPr>
          <a:xfrm>
            <a:off x="6505303" y="5442858"/>
            <a:ext cx="6209211" cy="923330"/>
          </a:xfrm>
          <a:prstGeom prst="rect">
            <a:avLst/>
          </a:prstGeom>
          <a:noFill/>
        </p:spPr>
        <p:txBody>
          <a:bodyPr wrap="square" rtlCol="0">
            <a:spAutoFit/>
          </a:bodyPr>
          <a:lstStyle/>
          <a:p>
            <a:r>
              <a:rPr lang="tr-TR" sz="5400" b="1" dirty="0" smtClean="0">
                <a:solidFill>
                  <a:srgbClr val="C00000"/>
                </a:solidFill>
                <a:latin typeface="Adobe Caslon Pro" panose="0205050205050A020403" pitchFamily="18" charset="-94"/>
                <a:ea typeface="Adobe Myungjo Std M" panose="02020600000000000000" pitchFamily="18" charset="-128"/>
              </a:rPr>
              <a:t>DİNLER TARİHİ</a:t>
            </a:r>
            <a:endParaRPr lang="tr-TR" sz="5400" b="1" dirty="0">
              <a:solidFill>
                <a:srgbClr val="C00000"/>
              </a:solidFill>
              <a:latin typeface="Adobe Caslon Pro" panose="0205050205050A020403" pitchFamily="18" charset="-94"/>
              <a:ea typeface="Adobe Myungjo Std M" panose="02020600000000000000" pitchFamily="18" charset="-128"/>
            </a:endParaRPr>
          </a:p>
        </p:txBody>
      </p:sp>
    </p:spTree>
    <p:extLst>
      <p:ext uri="{BB962C8B-B14F-4D97-AF65-F5344CB8AC3E}">
        <p14:creationId xmlns:p14="http://schemas.microsoft.com/office/powerpoint/2010/main" val="394659405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p:spPr>
      </p:pic>
      <p:sp>
        <p:nvSpPr>
          <p:cNvPr id="12" name="Metin kutusu 11"/>
          <p:cNvSpPr txBox="1"/>
          <p:nvPr/>
        </p:nvSpPr>
        <p:spPr>
          <a:xfrm>
            <a:off x="1593669" y="2704684"/>
            <a:ext cx="6601097" cy="1446550"/>
          </a:xfrm>
          <a:prstGeom prst="rect">
            <a:avLst/>
          </a:prstGeom>
          <a:noFill/>
        </p:spPr>
        <p:txBody>
          <a:bodyPr wrap="square" rtlCol="0">
            <a:spAutoFit/>
          </a:bodyPr>
          <a:lstStyle/>
          <a:p>
            <a:r>
              <a:rPr lang="tr-TR" sz="4400" b="1" smtClean="0">
                <a:latin typeface="Adobe Caslon Pro" panose="0205050205050A020403" pitchFamily="18" charset="-94"/>
                <a:ea typeface="Adobe Myungjo Std M" panose="02020600000000000000" pitchFamily="18" charset="-128"/>
              </a:rPr>
              <a:t>DERS </a:t>
            </a:r>
            <a:r>
              <a:rPr lang="tr-TR" sz="4400" b="1" dirty="0">
                <a:latin typeface="Adobe Caslon Pro" panose="0205050205050A020403" pitchFamily="18" charset="-94"/>
                <a:ea typeface="Adobe Myungjo Std M" panose="02020600000000000000" pitchFamily="18" charset="-128"/>
              </a:rPr>
              <a:t>4</a:t>
            </a:r>
            <a:r>
              <a:rPr lang="tr-TR" sz="4400" b="1" smtClean="0">
                <a:latin typeface="Adobe Caslon Pro" panose="0205050205050A020403" pitchFamily="18" charset="-94"/>
                <a:ea typeface="Adobe Myungjo Std M" panose="02020600000000000000" pitchFamily="18" charset="-128"/>
              </a:rPr>
              <a:t>:</a:t>
            </a:r>
            <a:endParaRPr lang="tr-TR" sz="4400" b="1" dirty="0" smtClean="0">
              <a:latin typeface="Adobe Caslon Pro" panose="0205050205050A020403" pitchFamily="18" charset="-94"/>
              <a:ea typeface="Adobe Myungjo Std M" panose="02020600000000000000" pitchFamily="18" charset="-128"/>
            </a:endParaRPr>
          </a:p>
          <a:p>
            <a:r>
              <a:rPr lang="tr-TR" sz="4400" b="1" dirty="0" smtClean="0">
                <a:solidFill>
                  <a:srgbClr val="C00000"/>
                </a:solidFill>
                <a:latin typeface="Adobe Caslon Pro" panose="0205050205050A020403" pitchFamily="18" charset="-94"/>
                <a:ea typeface="Adobe Myungjo Std M" panose="02020600000000000000" pitchFamily="18" charset="-128"/>
              </a:rPr>
              <a:t>HİNT DİNLERİ</a:t>
            </a:r>
            <a:endParaRPr lang="tr-TR" sz="4400" b="1" dirty="0">
              <a:solidFill>
                <a:srgbClr val="C00000"/>
              </a:solidFill>
              <a:latin typeface="Adobe Caslon Pro" panose="0205050205050A020403" pitchFamily="18" charset="-94"/>
              <a:ea typeface="Adobe Myungjo Std M" panose="02020600000000000000" pitchFamily="18" charset="-128"/>
            </a:endParaRPr>
          </a:p>
        </p:txBody>
      </p:sp>
    </p:spTree>
    <p:extLst>
      <p:ext uri="{BB962C8B-B14F-4D97-AF65-F5344CB8AC3E}">
        <p14:creationId xmlns:p14="http://schemas.microsoft.com/office/powerpoint/2010/main" val="236217843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863907"/>
          </a:xfrm>
        </p:spPr>
        <p:txBody>
          <a:bodyPr/>
          <a:lstStyle/>
          <a:p>
            <a:r>
              <a:rPr lang="tr-TR" b="1" dirty="0" smtClean="0">
                <a:solidFill>
                  <a:srgbClr val="C00000"/>
                </a:solidFill>
              </a:rPr>
              <a:t>Bu derste neler öğreneceğiz?</a:t>
            </a:r>
            <a:endParaRPr lang="tr-TR" b="1" dirty="0">
              <a:solidFill>
                <a:srgbClr val="C00000"/>
              </a:solidFill>
            </a:endParaRPr>
          </a:p>
        </p:txBody>
      </p:sp>
      <p:sp>
        <p:nvSpPr>
          <p:cNvPr id="3" name="İçerik Yer Tutucusu 2"/>
          <p:cNvSpPr>
            <a:spLocks noGrp="1"/>
          </p:cNvSpPr>
          <p:nvPr>
            <p:ph idx="1"/>
          </p:nvPr>
        </p:nvSpPr>
        <p:spPr>
          <a:xfrm>
            <a:off x="838200" y="1229032"/>
            <a:ext cx="10515600" cy="4947931"/>
          </a:xfrm>
        </p:spPr>
        <p:txBody>
          <a:bodyPr/>
          <a:lstStyle/>
          <a:p>
            <a:r>
              <a:rPr lang="tr-TR" dirty="0" smtClean="0"/>
              <a:t>Bu derste; Hint dinleri üzerinde duracağız.</a:t>
            </a:r>
          </a:p>
          <a:p>
            <a:r>
              <a:rPr lang="tr-TR" dirty="0" smtClean="0"/>
              <a:t>Bu çerçevede Hinduizm, Budizm, </a:t>
            </a:r>
            <a:r>
              <a:rPr lang="tr-TR" dirty="0" err="1" smtClean="0"/>
              <a:t>Sihizm</a:t>
            </a:r>
            <a:r>
              <a:rPr lang="tr-TR" dirty="0" smtClean="0"/>
              <a:t> ve </a:t>
            </a:r>
            <a:r>
              <a:rPr lang="tr-TR" dirty="0" err="1" smtClean="0"/>
              <a:t>Caynizm’i</a:t>
            </a:r>
            <a:r>
              <a:rPr lang="tr-TR" dirty="0" smtClean="0"/>
              <a:t> inceleyeceğiz.</a:t>
            </a:r>
          </a:p>
          <a:p>
            <a:r>
              <a:rPr lang="tr-TR" dirty="0" smtClean="0"/>
              <a:t>Dersimizin sonunda, konuyla ilgili örnek soruları birlikte çözümleyeceğiz.</a:t>
            </a:r>
            <a:endParaRPr lang="tr-TR" dirty="0"/>
          </a:p>
          <a:p>
            <a:endParaRPr lang="tr-TR" dirty="0"/>
          </a:p>
        </p:txBody>
      </p:sp>
    </p:spTree>
    <p:extLst>
      <p:ext uri="{BB962C8B-B14F-4D97-AF65-F5344CB8AC3E}">
        <p14:creationId xmlns:p14="http://schemas.microsoft.com/office/powerpoint/2010/main" val="217932077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a:xfrm>
            <a:off x="838200" y="365126"/>
            <a:ext cx="10515600" cy="785248"/>
          </a:xfrm>
        </p:spPr>
        <p:txBody>
          <a:bodyPr/>
          <a:lstStyle/>
          <a:p>
            <a:r>
              <a:rPr lang="tr-TR" b="1" dirty="0" smtClean="0">
                <a:solidFill>
                  <a:srgbClr val="C00000"/>
                </a:solidFill>
              </a:rPr>
              <a:t>Hint Dinleri</a:t>
            </a:r>
            <a:endParaRPr lang="tr-TR" b="1" dirty="0">
              <a:solidFill>
                <a:srgbClr val="C00000"/>
              </a:solidFill>
            </a:endParaRPr>
          </a:p>
        </p:txBody>
      </p:sp>
      <p:sp>
        <p:nvSpPr>
          <p:cNvPr id="4" name="İçerik Yer Tutucusu 3"/>
          <p:cNvSpPr>
            <a:spLocks noGrp="1"/>
          </p:cNvSpPr>
          <p:nvPr>
            <p:ph idx="1"/>
          </p:nvPr>
        </p:nvSpPr>
        <p:spPr>
          <a:xfrm>
            <a:off x="838200" y="1288026"/>
            <a:ext cx="10515600" cy="4888937"/>
          </a:xfrm>
        </p:spPr>
        <p:txBody>
          <a:bodyPr>
            <a:normAutofit/>
          </a:bodyPr>
          <a:lstStyle/>
          <a:p>
            <a:pPr>
              <a:lnSpc>
                <a:spcPct val="130000"/>
              </a:lnSpc>
              <a:spcBef>
                <a:spcPts val="600"/>
              </a:spcBef>
            </a:pPr>
            <a:r>
              <a:rPr lang="tr-TR" dirty="0"/>
              <a:t>Hint Dinleri tabiri, Hint yarımadasında doğmuş ve gelişmiş Hinduizm, Budizm, </a:t>
            </a:r>
            <a:r>
              <a:rPr lang="tr-TR" dirty="0" err="1"/>
              <a:t>Caynizm</a:t>
            </a:r>
            <a:r>
              <a:rPr lang="tr-TR" dirty="0"/>
              <a:t> ve </a:t>
            </a:r>
            <a:r>
              <a:rPr lang="tr-TR" dirty="0" err="1"/>
              <a:t>Sihizm</a:t>
            </a:r>
            <a:r>
              <a:rPr lang="tr-TR" dirty="0"/>
              <a:t> dinleri için kullanılan bir tanımlamadır. </a:t>
            </a:r>
            <a:r>
              <a:rPr lang="tr-TR" b="1" dirty="0">
                <a:solidFill>
                  <a:srgbClr val="00B050"/>
                </a:solidFill>
              </a:rPr>
              <a:t>Hinduizm: </a:t>
            </a:r>
            <a:r>
              <a:rPr lang="tr-TR" dirty="0"/>
              <a:t>Hindu, </a:t>
            </a:r>
            <a:r>
              <a:rPr lang="tr-TR" dirty="0" err="1"/>
              <a:t>Farsça’dan</a:t>
            </a:r>
            <a:r>
              <a:rPr lang="tr-TR" dirty="0"/>
              <a:t> kaynaklanmış bir kelime olup </a:t>
            </a:r>
            <a:r>
              <a:rPr lang="tr-TR" dirty="0" err="1"/>
              <a:t>İndus</a:t>
            </a:r>
            <a:r>
              <a:rPr lang="tr-TR" dirty="0"/>
              <a:t> nehri etrafında oturan halkı </a:t>
            </a:r>
            <a:r>
              <a:rPr lang="tr-TR" dirty="0" smtClean="0"/>
              <a:t>tanımlar.</a:t>
            </a:r>
          </a:p>
          <a:p>
            <a:pPr>
              <a:lnSpc>
                <a:spcPct val="130000"/>
              </a:lnSpc>
              <a:spcBef>
                <a:spcPts val="600"/>
              </a:spcBef>
            </a:pPr>
            <a:r>
              <a:rPr lang="tr-TR" dirty="0" smtClean="0"/>
              <a:t>Hinduizm</a:t>
            </a:r>
            <a:r>
              <a:rPr lang="tr-TR" dirty="0"/>
              <a:t>, bu halkın inanç esaslarını tanımlamak için Batılılarca </a:t>
            </a:r>
            <a:r>
              <a:rPr lang="tr-TR" dirty="0" smtClean="0"/>
              <a:t>kullanılmış </a:t>
            </a:r>
            <a:r>
              <a:rPr lang="tr-TR" dirty="0"/>
              <a:t>bir isimlendirmedir. </a:t>
            </a:r>
            <a:endParaRPr lang="tr-TR" b="1" dirty="0">
              <a:solidFill>
                <a:srgbClr val="00B050"/>
              </a:solidFill>
            </a:endParaRPr>
          </a:p>
        </p:txBody>
      </p:sp>
    </p:spTree>
    <p:extLst>
      <p:ext uri="{BB962C8B-B14F-4D97-AF65-F5344CB8AC3E}">
        <p14:creationId xmlns:p14="http://schemas.microsoft.com/office/powerpoint/2010/main" val="265087953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a:xfrm>
            <a:off x="838200" y="365125"/>
            <a:ext cx="10515600" cy="785249"/>
          </a:xfrm>
        </p:spPr>
        <p:txBody>
          <a:bodyPr/>
          <a:lstStyle/>
          <a:p>
            <a:r>
              <a:rPr lang="tr-TR" b="1" dirty="0" smtClean="0">
                <a:solidFill>
                  <a:srgbClr val="C00000"/>
                </a:solidFill>
              </a:rPr>
              <a:t>Hinduizm</a:t>
            </a:r>
            <a:endParaRPr lang="tr-TR" b="1" dirty="0">
              <a:solidFill>
                <a:srgbClr val="00B050"/>
              </a:solidFill>
            </a:endParaRPr>
          </a:p>
        </p:txBody>
      </p:sp>
      <p:sp>
        <p:nvSpPr>
          <p:cNvPr id="4" name="İçerik Yer Tutucusu 3"/>
          <p:cNvSpPr>
            <a:spLocks noGrp="1"/>
          </p:cNvSpPr>
          <p:nvPr>
            <p:ph idx="1"/>
          </p:nvPr>
        </p:nvSpPr>
        <p:spPr>
          <a:xfrm>
            <a:off x="838200" y="1376516"/>
            <a:ext cx="10515600" cy="4800447"/>
          </a:xfrm>
        </p:spPr>
        <p:txBody>
          <a:bodyPr/>
          <a:lstStyle/>
          <a:p>
            <a:pPr>
              <a:lnSpc>
                <a:spcPct val="130000"/>
              </a:lnSpc>
              <a:spcBef>
                <a:spcPts val="600"/>
              </a:spcBef>
            </a:pPr>
            <a:r>
              <a:rPr lang="tr-TR" dirty="0" smtClean="0"/>
              <a:t>Hindular</a:t>
            </a:r>
            <a:r>
              <a:rPr lang="tr-TR" dirty="0"/>
              <a:t>, </a:t>
            </a:r>
            <a:r>
              <a:rPr lang="tr-TR" b="1" dirty="0">
                <a:solidFill>
                  <a:srgbClr val="00B050"/>
                </a:solidFill>
              </a:rPr>
              <a:t>“</a:t>
            </a:r>
            <a:r>
              <a:rPr lang="tr-TR" b="1" dirty="0" err="1">
                <a:solidFill>
                  <a:srgbClr val="00B050"/>
                </a:solidFill>
              </a:rPr>
              <a:t>Sanatana</a:t>
            </a:r>
            <a:r>
              <a:rPr lang="tr-TR" b="1" dirty="0">
                <a:solidFill>
                  <a:srgbClr val="00B050"/>
                </a:solidFill>
              </a:rPr>
              <a:t> </a:t>
            </a:r>
            <a:r>
              <a:rPr lang="tr-TR" b="1" dirty="0" err="1">
                <a:solidFill>
                  <a:srgbClr val="00B050"/>
                </a:solidFill>
              </a:rPr>
              <a:t>Dharma</a:t>
            </a:r>
            <a:r>
              <a:rPr lang="tr-TR" b="1" dirty="0">
                <a:solidFill>
                  <a:srgbClr val="00B050"/>
                </a:solidFill>
              </a:rPr>
              <a:t>” </a:t>
            </a:r>
            <a:r>
              <a:rPr lang="tr-TR" dirty="0"/>
              <a:t>(Ebedi-Ezeli Düzen/Din) şeklinde adlandırdıkları dinlerini, insanların dünyada huzurlu bir hayat sürebilmesi için Tanrı tarafından tesis edilen yol olarak görürler. Hinduizm’in Sanskritçe yazılmış olan kutsal metin külliyatı oldukça geniştir. Bunlar arasında </a:t>
            </a:r>
            <a:r>
              <a:rPr lang="tr-TR" b="1" dirty="0">
                <a:solidFill>
                  <a:srgbClr val="00B050"/>
                </a:solidFill>
              </a:rPr>
              <a:t>Vedalar, </a:t>
            </a:r>
            <a:r>
              <a:rPr lang="tr-TR" b="1" dirty="0" err="1">
                <a:solidFill>
                  <a:srgbClr val="00B050"/>
                </a:solidFill>
              </a:rPr>
              <a:t>Upanişadlar</a:t>
            </a:r>
            <a:r>
              <a:rPr lang="tr-TR" b="1" dirty="0">
                <a:solidFill>
                  <a:srgbClr val="00B050"/>
                </a:solidFill>
              </a:rPr>
              <a:t> </a:t>
            </a:r>
            <a:r>
              <a:rPr lang="tr-TR" dirty="0"/>
              <a:t>ve</a:t>
            </a:r>
            <a:r>
              <a:rPr lang="tr-TR" b="1" dirty="0">
                <a:solidFill>
                  <a:srgbClr val="00B050"/>
                </a:solidFill>
              </a:rPr>
              <a:t> </a:t>
            </a:r>
            <a:r>
              <a:rPr lang="tr-TR" b="1" dirty="0" err="1">
                <a:solidFill>
                  <a:srgbClr val="00B050"/>
                </a:solidFill>
              </a:rPr>
              <a:t>Bhagavadgita</a:t>
            </a:r>
            <a:r>
              <a:rPr lang="tr-TR" b="1" dirty="0">
                <a:solidFill>
                  <a:srgbClr val="00B050"/>
                </a:solidFill>
              </a:rPr>
              <a:t> </a:t>
            </a:r>
            <a:r>
              <a:rPr lang="tr-TR" dirty="0"/>
              <a:t>öne çıkan metinlerdir. Kutsal metinlere, dualara ve diğer önemli işlere </a:t>
            </a:r>
            <a:r>
              <a:rPr lang="tr-TR" b="1" dirty="0">
                <a:solidFill>
                  <a:srgbClr val="00B050"/>
                </a:solidFill>
              </a:rPr>
              <a:t>“om” </a:t>
            </a:r>
            <a:r>
              <a:rPr lang="tr-TR" dirty="0"/>
              <a:t>kutsal kelimesinin söylenmesiyle başlanır.</a:t>
            </a:r>
            <a:endParaRPr lang="tr-TR" b="1" dirty="0">
              <a:solidFill>
                <a:srgbClr val="00B050"/>
              </a:solidFill>
            </a:endParaRPr>
          </a:p>
        </p:txBody>
      </p:sp>
    </p:spTree>
    <p:extLst>
      <p:ext uri="{BB962C8B-B14F-4D97-AF65-F5344CB8AC3E}">
        <p14:creationId xmlns:p14="http://schemas.microsoft.com/office/powerpoint/2010/main" val="65398179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7"/>
            <a:ext cx="10515600" cy="854074"/>
          </a:xfrm>
        </p:spPr>
        <p:txBody>
          <a:bodyPr/>
          <a:lstStyle/>
          <a:p>
            <a:r>
              <a:rPr lang="tr-TR" b="1" dirty="0">
                <a:solidFill>
                  <a:srgbClr val="C00000"/>
                </a:solidFill>
              </a:rPr>
              <a:t>Hinduizm</a:t>
            </a:r>
            <a:endParaRPr lang="tr-TR" dirty="0"/>
          </a:p>
        </p:txBody>
      </p:sp>
      <p:sp>
        <p:nvSpPr>
          <p:cNvPr id="3" name="İçerik Yer Tutucusu 2"/>
          <p:cNvSpPr>
            <a:spLocks noGrp="1"/>
          </p:cNvSpPr>
          <p:nvPr>
            <p:ph idx="1"/>
          </p:nvPr>
        </p:nvSpPr>
        <p:spPr>
          <a:xfrm>
            <a:off x="838200" y="1415845"/>
            <a:ext cx="10515600" cy="4761118"/>
          </a:xfrm>
        </p:spPr>
        <p:txBody>
          <a:bodyPr>
            <a:normAutofit/>
          </a:bodyPr>
          <a:lstStyle/>
          <a:p>
            <a:pPr>
              <a:lnSpc>
                <a:spcPct val="130000"/>
              </a:lnSpc>
              <a:spcBef>
                <a:spcPts val="600"/>
              </a:spcBef>
            </a:pPr>
            <a:r>
              <a:rPr lang="tr-TR" dirty="0"/>
              <a:t>Hinduizm’in dikkat çeken özelliklerinden biri </a:t>
            </a:r>
            <a:r>
              <a:rPr lang="tr-TR" b="1" dirty="0">
                <a:solidFill>
                  <a:srgbClr val="00B050"/>
                </a:solidFill>
              </a:rPr>
              <a:t>kast (</a:t>
            </a:r>
            <a:r>
              <a:rPr lang="tr-TR" b="1" dirty="0" err="1">
                <a:solidFill>
                  <a:srgbClr val="00B050"/>
                </a:solidFill>
              </a:rPr>
              <a:t>varna</a:t>
            </a:r>
            <a:r>
              <a:rPr lang="tr-TR" b="1" dirty="0">
                <a:solidFill>
                  <a:srgbClr val="00B050"/>
                </a:solidFill>
              </a:rPr>
              <a:t>) </a:t>
            </a:r>
            <a:r>
              <a:rPr lang="tr-TR" dirty="0"/>
              <a:t>sistemidir. Bireyleri çeşitli katmanlara bölen kast, aynı işle uğraşan insanların meydana getirdiği toplumsal sınıflama şeklidir. İlk sırada </a:t>
            </a:r>
            <a:r>
              <a:rPr lang="tr-TR" b="1" dirty="0" err="1">
                <a:solidFill>
                  <a:srgbClr val="00B050"/>
                </a:solidFill>
              </a:rPr>
              <a:t>Brahmin</a:t>
            </a:r>
            <a:r>
              <a:rPr lang="tr-TR" dirty="0"/>
              <a:t> denilen din adamı sınıfı yer alır. Onların temel görevi kutsal metinleri öğrenme ve öğretmedir. İkinci sırada </a:t>
            </a:r>
            <a:r>
              <a:rPr lang="tr-TR" b="1" dirty="0" err="1">
                <a:solidFill>
                  <a:srgbClr val="00B050"/>
                </a:solidFill>
              </a:rPr>
              <a:t>Kşatriya</a:t>
            </a:r>
            <a:r>
              <a:rPr lang="tr-TR" dirty="0"/>
              <a:t> denilen yönetici ve askerler bulunur. Görevleri halkı iç ve dış tehditlere karşı muhafaza etmektedir. Üçüncü sırada </a:t>
            </a:r>
            <a:r>
              <a:rPr lang="tr-TR" b="1" dirty="0" err="1">
                <a:solidFill>
                  <a:srgbClr val="00B050"/>
                </a:solidFill>
              </a:rPr>
              <a:t>Vaisya</a:t>
            </a:r>
            <a:r>
              <a:rPr lang="tr-TR" dirty="0"/>
              <a:t> delilen tüccar, esnaf ve çiftçiler yer alır. </a:t>
            </a:r>
            <a:endParaRPr lang="tr-TR" dirty="0" smtClean="0"/>
          </a:p>
        </p:txBody>
      </p:sp>
    </p:spTree>
    <p:extLst>
      <p:ext uri="{BB962C8B-B14F-4D97-AF65-F5344CB8AC3E}">
        <p14:creationId xmlns:p14="http://schemas.microsoft.com/office/powerpoint/2010/main" val="311700528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001559"/>
          </a:xfrm>
        </p:spPr>
        <p:txBody>
          <a:bodyPr/>
          <a:lstStyle/>
          <a:p>
            <a:r>
              <a:rPr lang="tr-TR" b="1" dirty="0">
                <a:solidFill>
                  <a:srgbClr val="C00000"/>
                </a:solidFill>
              </a:rPr>
              <a:t>Hinduizm</a:t>
            </a:r>
            <a:endParaRPr lang="tr-TR" b="1" dirty="0">
              <a:solidFill>
                <a:srgbClr val="00B050"/>
              </a:solidFill>
            </a:endParaRPr>
          </a:p>
        </p:txBody>
      </p:sp>
      <p:sp>
        <p:nvSpPr>
          <p:cNvPr id="3" name="İçerik Yer Tutucusu 2"/>
          <p:cNvSpPr>
            <a:spLocks noGrp="1"/>
          </p:cNvSpPr>
          <p:nvPr>
            <p:ph idx="1"/>
          </p:nvPr>
        </p:nvSpPr>
        <p:spPr>
          <a:xfrm>
            <a:off x="838200" y="1366684"/>
            <a:ext cx="10515600" cy="5014451"/>
          </a:xfrm>
        </p:spPr>
        <p:txBody>
          <a:bodyPr/>
          <a:lstStyle/>
          <a:p>
            <a:pPr>
              <a:lnSpc>
                <a:spcPct val="130000"/>
              </a:lnSpc>
              <a:spcBef>
                <a:spcPts val="600"/>
              </a:spcBef>
            </a:pPr>
            <a:r>
              <a:rPr lang="tr-TR" dirty="0"/>
              <a:t>Son sırada diğer üç gruba hizmet etmekle görevli olan ve </a:t>
            </a:r>
            <a:r>
              <a:rPr lang="tr-TR" b="1" dirty="0" err="1">
                <a:solidFill>
                  <a:srgbClr val="00B050"/>
                </a:solidFill>
              </a:rPr>
              <a:t>Sudra</a:t>
            </a:r>
            <a:r>
              <a:rPr lang="tr-TR" b="1" dirty="0">
                <a:solidFill>
                  <a:srgbClr val="00B050"/>
                </a:solidFill>
              </a:rPr>
              <a:t> </a:t>
            </a:r>
            <a:r>
              <a:rPr lang="tr-TR" dirty="0"/>
              <a:t>denilen hizmetçi/işçi sınıfı yer alır. Hindu toplum yapısında bunlara dahil olmayan, hiçbir hakkı bulunmayan ve kast dışı olarak görülen Paryalar bulunur. Kast sistemi, dini bir yapıya dayandırıldığından ve kurtuluş kast görevlerini yerine getirmeye bağlandığından toplum nezdindeki itibarını korumuştur. Günümüzde kastlar arasındaki katı </a:t>
            </a:r>
            <a:r>
              <a:rPr lang="tr-TR" dirty="0" smtClean="0"/>
              <a:t>kuralların </a:t>
            </a:r>
            <a:r>
              <a:rPr lang="tr-TR" dirty="0"/>
              <a:t>kısmen de olsa esnediği bilinse de bu yapının hala devam ettiği </a:t>
            </a:r>
            <a:r>
              <a:rPr lang="tr-TR" dirty="0" smtClean="0"/>
              <a:t>bir vakıadır</a:t>
            </a:r>
            <a:r>
              <a:rPr lang="tr-TR" dirty="0"/>
              <a:t>.</a:t>
            </a:r>
          </a:p>
          <a:p>
            <a:pPr>
              <a:lnSpc>
                <a:spcPct val="130000"/>
              </a:lnSpc>
              <a:spcBef>
                <a:spcPts val="600"/>
              </a:spcBef>
            </a:pPr>
            <a:endParaRPr lang="tr-TR" b="1" dirty="0">
              <a:solidFill>
                <a:srgbClr val="00B050"/>
              </a:solidFill>
            </a:endParaRPr>
          </a:p>
        </p:txBody>
      </p:sp>
    </p:spTree>
    <p:extLst>
      <p:ext uri="{BB962C8B-B14F-4D97-AF65-F5344CB8AC3E}">
        <p14:creationId xmlns:p14="http://schemas.microsoft.com/office/powerpoint/2010/main" val="361075906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TotalTime>
  <Words>14296</Words>
  <Application>Microsoft Office PowerPoint</Application>
  <PresentationFormat>Geniş ekran</PresentationFormat>
  <Paragraphs>910</Paragraphs>
  <Slides>257</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257</vt:i4>
      </vt:variant>
    </vt:vector>
  </HeadingPairs>
  <TitlesOfParts>
    <vt:vector size="263" baseType="lpstr">
      <vt:lpstr>Adobe Caslon Pro</vt:lpstr>
      <vt:lpstr>Adobe Myungjo Std M</vt:lpstr>
      <vt:lpstr>Arial</vt:lpstr>
      <vt:lpstr>Calibri</vt:lpstr>
      <vt:lpstr>Calibri Light</vt:lpstr>
      <vt:lpstr>Office Teması</vt:lpstr>
      <vt:lpstr> </vt:lpstr>
      <vt:lpstr>PowerPoint Sunusu</vt:lpstr>
      <vt:lpstr>Bu derste neler öğreneceğiz?</vt:lpstr>
      <vt:lpstr>1. Dinler Tarihinin Tanımı</vt:lpstr>
      <vt:lpstr>1. Dinler Tarihinin Tanımı</vt:lpstr>
      <vt:lpstr>1. Dinler Tarihinin Tanımı</vt:lpstr>
      <vt:lpstr>Bilgi Notu... </vt:lpstr>
      <vt:lpstr>1. Dinler Tarihinin Tanımı</vt:lpstr>
      <vt:lpstr>1. Dinler Tarihinin Tanımı</vt:lpstr>
      <vt:lpstr>2. Din Bilimleri Arasındaki Yeri</vt:lpstr>
      <vt:lpstr>2. Din Bilimleri Arasındaki Yeri</vt:lpstr>
      <vt:lpstr>3. İslam Bilimleriyle İlişkisi</vt:lpstr>
      <vt:lpstr>3. İslam Bilimleriyle İlişkisi</vt:lpstr>
      <vt:lpstr>3. İslam Bilimleriyle İlişkisi</vt:lpstr>
      <vt:lpstr>3. İslam Bilimleriyle İlişkisi</vt:lpstr>
      <vt:lpstr>4. Diğer Dinleri Öğrenmenin İslam Açısından Önemi</vt:lpstr>
      <vt:lpstr>4. Diğer Dinleri Öğrenmenin İslam Açısından Önemi</vt:lpstr>
      <vt:lpstr>5. Ülkemizde Karşılaştırmalı Dinler Tarihinin Tarihi</vt:lpstr>
      <vt:lpstr> 5. Ülkemizde Karşılaştırmalı Dinler Tarihinin Tarihi</vt:lpstr>
      <vt:lpstr>5. Ülkemizde Karşılaştırmalı Dinler Tarihinin Tarihi</vt:lpstr>
      <vt:lpstr>5. Ülkemizde Karşılaştırmalı Dinler Tarihinin Tarihi</vt:lpstr>
      <vt:lpstr>Sıra Sizde… (1. Soru)</vt:lpstr>
      <vt:lpstr>Sıra Sizde… (2. Soru)</vt:lpstr>
      <vt:lpstr>PowerPoint Sunusu</vt:lpstr>
      <vt:lpstr> </vt:lpstr>
      <vt:lpstr>PowerPoint Sunusu</vt:lpstr>
      <vt:lpstr>Bu derste neler öğreneceğiz?</vt:lpstr>
      <vt:lpstr>1. Dinin Tanımı İle İlgili Görüşler</vt:lpstr>
      <vt:lpstr>1. Dinin Tanımı İle İlgili Görüşler</vt:lpstr>
      <vt:lpstr>1. Dinin Tanımı İle İlgili Görüşler</vt:lpstr>
      <vt:lpstr>1. Dinin Tanımı İle İlgili Görüşler</vt:lpstr>
      <vt:lpstr>1. Dinin Tanımı İle İlgili Görüşler</vt:lpstr>
      <vt:lpstr>2. Dinin Kaynağı Hakkındaki Görüşler</vt:lpstr>
      <vt:lpstr>2. Dinin Kaynağı Hakkındaki Görüşler</vt:lpstr>
      <vt:lpstr>Bilgi Notu…</vt:lpstr>
      <vt:lpstr>3. Din ve Mitoloji</vt:lpstr>
      <vt:lpstr>3. Din ve Mitoloji</vt:lpstr>
      <vt:lpstr>3. Din ve Mitoloji</vt:lpstr>
      <vt:lpstr>4. Din ve İnsan</vt:lpstr>
      <vt:lpstr>5. Vahye Dayalı Dinler</vt:lpstr>
      <vt:lpstr>Yahudilik</vt:lpstr>
      <vt:lpstr>Bilgi Notu…</vt:lpstr>
      <vt:lpstr> Bilgi Notu…</vt:lpstr>
      <vt:lpstr>Yahudilik’in Doğuşu ve Gelişimi</vt:lpstr>
      <vt:lpstr>Yahudilik’in Doğuşu ve Gelişimi</vt:lpstr>
      <vt:lpstr>Odaklanalım…</vt:lpstr>
      <vt:lpstr>Yahudiliğin Temel Özellikleri</vt:lpstr>
      <vt:lpstr>Yahudiliğin Temel Özellikleri</vt:lpstr>
      <vt:lpstr>On Emir</vt:lpstr>
      <vt:lpstr>On Emir</vt:lpstr>
      <vt:lpstr>Günümüzde Yahudilik</vt:lpstr>
      <vt:lpstr>Günümüzde Yahudilik</vt:lpstr>
      <vt:lpstr>Yahudilik’in Ötekine Bakışı</vt:lpstr>
      <vt:lpstr>Kur’an-ı Kerim Açısından Yahudilik ve Yahudiler</vt:lpstr>
      <vt:lpstr>Türkiye’de Yahudilik</vt:lpstr>
      <vt:lpstr>Sıra Sizde… (3. Soru)</vt:lpstr>
      <vt:lpstr>Sıra Sizde… (4. Soru)</vt:lpstr>
      <vt:lpstr>Sıra Sizde… (7. Soru)</vt:lpstr>
      <vt:lpstr>PowerPoint Sunusu</vt:lpstr>
      <vt:lpstr> </vt:lpstr>
      <vt:lpstr>PowerPoint Sunusu</vt:lpstr>
      <vt:lpstr>Bu derste neler öğreneceğiz?</vt:lpstr>
      <vt:lpstr>Hıristiyanlık</vt:lpstr>
      <vt:lpstr>Hıristiyanlık</vt:lpstr>
      <vt:lpstr>Hıristiyanlık</vt:lpstr>
      <vt:lpstr>Bilgi Notu…</vt:lpstr>
      <vt:lpstr>Odaklanalım!…</vt:lpstr>
      <vt:lpstr>Hıristiyanlık</vt:lpstr>
      <vt:lpstr>Hıristiyanlık</vt:lpstr>
      <vt:lpstr>Hıristiyanlık</vt:lpstr>
      <vt:lpstr>Hıristiyan Mezhepleri</vt:lpstr>
      <vt:lpstr>Hıristiyan Mezhepleri</vt:lpstr>
      <vt:lpstr>Hıristiyan Mezhepleri</vt:lpstr>
      <vt:lpstr>Hıristiyan Mezhepleri</vt:lpstr>
      <vt:lpstr>Hıristiyan Mezhepleri</vt:lpstr>
      <vt:lpstr>Hıristiyan Mezhepleri</vt:lpstr>
      <vt:lpstr>Sakramentler</vt:lpstr>
      <vt:lpstr> Sakramentler</vt:lpstr>
      <vt:lpstr>Sakramentler</vt:lpstr>
      <vt:lpstr>Hıristiyanlık’ın Ötekine Bakışı</vt:lpstr>
      <vt:lpstr>Kur’an’da Hıristiyanlık ve Hıristiyanlar</vt:lpstr>
      <vt:lpstr>Bilgi Notu…</vt:lpstr>
      <vt:lpstr>İslamiyet</vt:lpstr>
      <vt:lpstr>İslamiyet</vt:lpstr>
      <vt:lpstr>İslamiyet</vt:lpstr>
      <vt:lpstr>İslamiyet</vt:lpstr>
      <vt:lpstr>Sıra Sizde… (5. Soru)</vt:lpstr>
      <vt:lpstr>Sıra Sizde… (6. Soru)</vt:lpstr>
      <vt:lpstr>Sıra Sizde… (8. Soru)</vt:lpstr>
      <vt:lpstr>Sıra Sizde… (Konu Testi 2, 28. Soru)</vt:lpstr>
      <vt:lpstr>Sıra Sizde… (Konu Testi 2, 30. Soru)</vt:lpstr>
      <vt:lpstr>PowerPoint Sunusu</vt:lpstr>
      <vt:lpstr> </vt:lpstr>
      <vt:lpstr>PowerPoint Sunusu</vt:lpstr>
      <vt:lpstr>Bu derste neler öğreneceğiz?</vt:lpstr>
      <vt:lpstr>Hint Dinleri</vt:lpstr>
      <vt:lpstr>Hinduizm</vt:lpstr>
      <vt:lpstr>Hinduizm</vt:lpstr>
      <vt:lpstr>Hinduizm</vt:lpstr>
      <vt:lpstr>Hinduizm</vt:lpstr>
      <vt:lpstr>Bilgi Notu…</vt:lpstr>
      <vt:lpstr>Budizm</vt:lpstr>
      <vt:lpstr>Budizm</vt:lpstr>
      <vt:lpstr>Budizm</vt:lpstr>
      <vt:lpstr>Sekiz Dilimli Yol</vt:lpstr>
      <vt:lpstr>Sekiz Dilimli Yol</vt:lpstr>
      <vt:lpstr>Sekiz Dilimli Yol</vt:lpstr>
      <vt:lpstr>Sihizm</vt:lpstr>
      <vt:lpstr>Sihizm</vt:lpstr>
      <vt:lpstr>Sihizm</vt:lpstr>
      <vt:lpstr>Bilgi Notu…</vt:lpstr>
      <vt:lpstr>Caynizm</vt:lpstr>
      <vt:lpstr>Caynizm</vt:lpstr>
      <vt:lpstr> Caynizm</vt:lpstr>
      <vt:lpstr>Caynizm</vt:lpstr>
      <vt:lpstr>Bilgi Notu…</vt:lpstr>
      <vt:lpstr>Sıra Sizde… (9. Soru)</vt:lpstr>
      <vt:lpstr>Sıra Sizde… (10. Soru)</vt:lpstr>
      <vt:lpstr>Sıra Sizde… (Konu Testi 1, 7. Soru)</vt:lpstr>
      <vt:lpstr>Sıra Sizde… (Konu Testi 1, 11. Soru)</vt:lpstr>
      <vt:lpstr>Sıra Sizde… (Konu Testi 1, 12. Soru)</vt:lpstr>
      <vt:lpstr>Sıra Sizde… (Konu Testi 2, 37. Soru)</vt:lpstr>
      <vt:lpstr>Sıra Sizde… (Konu Testi 2, 38. Soru)</vt:lpstr>
      <vt:lpstr>Sıra Sizde… (Konu Testi 2, 39. Soru)</vt:lpstr>
      <vt:lpstr>Sıra Sizde… (Konu Testi 2, 40. Soru)</vt:lpstr>
      <vt:lpstr>Sıra Sizde… (Deneme Testi 1, 57. Soru)</vt:lpstr>
      <vt:lpstr>Sıra Sizde… (Deneme Testi 3, 56. Soru)</vt:lpstr>
      <vt:lpstr>PowerPoint Sunusu</vt:lpstr>
      <vt:lpstr> </vt:lpstr>
      <vt:lpstr>PowerPoint Sunusu</vt:lpstr>
      <vt:lpstr>Bu derste neler öğreneceğiz?</vt:lpstr>
      <vt:lpstr>Çin ve Japon Dinleri</vt:lpstr>
      <vt:lpstr>Konfüçyanizm</vt:lpstr>
      <vt:lpstr>Konfüçyanizm</vt:lpstr>
      <vt:lpstr>Konfüçyanizm</vt:lpstr>
      <vt:lpstr>Taoizm</vt:lpstr>
      <vt:lpstr>Taoizm</vt:lpstr>
      <vt:lpstr>Şintoizm</vt:lpstr>
      <vt:lpstr>Şintoizm</vt:lpstr>
      <vt:lpstr>Diğer Dinler</vt:lpstr>
      <vt:lpstr>Zerdüştlük</vt:lpstr>
      <vt:lpstr>Kabile Dinleri</vt:lpstr>
      <vt:lpstr>Kabile Dinleri</vt:lpstr>
      <vt:lpstr>Bilgi Notu…</vt:lpstr>
      <vt:lpstr>Eski Türk İnançları</vt:lpstr>
      <vt:lpstr>Eski Türk İnançları</vt:lpstr>
      <vt:lpstr> Bilgi Notu…</vt:lpstr>
      <vt:lpstr>Sıra Sizde… (Konu Testi 1, 2. Soru)</vt:lpstr>
      <vt:lpstr>Sıra Sizde… (Konu Testi 1, 4. Soru)</vt:lpstr>
      <vt:lpstr>Sıra Sizde… (Konu Testi 1, 5. Soru)</vt:lpstr>
      <vt:lpstr>Sıra Sizde… (Deneme Testi 1, 58. Soru)</vt:lpstr>
      <vt:lpstr>Sıra Sizde… (Deneme Testi 1, 60. Soru)</vt:lpstr>
      <vt:lpstr>PowerPoint Sunusu</vt:lpstr>
      <vt:lpstr> </vt:lpstr>
      <vt:lpstr>PowerPoint Sunusu</vt:lpstr>
      <vt:lpstr>Bu derste neler öğreneceğiz?</vt:lpstr>
      <vt:lpstr>Tanrı İnancı</vt:lpstr>
      <vt:lpstr>Tanrı İnancı</vt:lpstr>
      <vt:lpstr>Tanrı İnancı</vt:lpstr>
      <vt:lpstr>Tanrı İnancı</vt:lpstr>
      <vt:lpstr>Tanrı İnancı</vt:lpstr>
      <vt:lpstr>Tanrı İnancı</vt:lpstr>
      <vt:lpstr>Tanrı İnancı</vt:lpstr>
      <vt:lpstr>Odaklanalım!...</vt:lpstr>
      <vt:lpstr>Peygamber ve Din Kurucusu İnancı</vt:lpstr>
      <vt:lpstr>Peygamber ve Din Kurucusu İnancı</vt:lpstr>
      <vt:lpstr>Peygamber ve Din Kurucusu İnancı</vt:lpstr>
      <vt:lpstr>Peygamber ve Din Kurucusu İnancı</vt:lpstr>
      <vt:lpstr>Bilgi Notu…</vt:lpstr>
      <vt:lpstr>Peygamber ve Din Kurucusu İnancı</vt:lpstr>
      <vt:lpstr>Peygamber ve Din Kurucusu İnancı</vt:lpstr>
      <vt:lpstr> Peygamber ve Din Kurucusu İnancı</vt:lpstr>
      <vt:lpstr>Peygamber ve Din Kurucusu İnancı</vt:lpstr>
      <vt:lpstr>Ahiret İnancı</vt:lpstr>
      <vt:lpstr>Ahiret İnancı</vt:lpstr>
      <vt:lpstr>Ahiret İnancı</vt:lpstr>
      <vt:lpstr>Ahiret İnancı</vt:lpstr>
      <vt:lpstr>Ahiret İnancı</vt:lpstr>
      <vt:lpstr>Mehdi-Mesih İnancı</vt:lpstr>
      <vt:lpstr>Mehdi-Mesih İnancı</vt:lpstr>
      <vt:lpstr>Bilgi Notu…</vt:lpstr>
      <vt:lpstr>Mehdi-Mesih İnancı</vt:lpstr>
      <vt:lpstr>Kutsal Kitap İnancı</vt:lpstr>
      <vt:lpstr>Kutsal Kitap İnancı</vt:lpstr>
      <vt:lpstr>PowerPoint Sunusu</vt:lpstr>
      <vt:lpstr>Kutsal Kitap İnancı</vt:lpstr>
      <vt:lpstr>Kutsal Kitap İnancı</vt:lpstr>
      <vt:lpstr>Kutsal Kitap İnancı</vt:lpstr>
      <vt:lpstr>PowerPoint Sunusu</vt:lpstr>
      <vt:lpstr>PowerPoint Sunusu</vt:lpstr>
      <vt:lpstr> </vt:lpstr>
      <vt:lpstr>PowerPoint Sunusu</vt:lpstr>
      <vt:lpstr>Bu derste neler öğreneceğiz?</vt:lpstr>
      <vt:lpstr>Dinlerde İbadet</vt:lpstr>
      <vt:lpstr>Dua ve Namaz</vt:lpstr>
      <vt:lpstr>Dua ve Namaz</vt:lpstr>
      <vt:lpstr>Dua ve Namaz</vt:lpstr>
      <vt:lpstr>Dua ve Namaz</vt:lpstr>
      <vt:lpstr>Dua ve Namaz</vt:lpstr>
      <vt:lpstr>Dua ve Namaz</vt:lpstr>
      <vt:lpstr>Oruç</vt:lpstr>
      <vt:lpstr>Oruç</vt:lpstr>
      <vt:lpstr>Oruç</vt:lpstr>
      <vt:lpstr>Oruç</vt:lpstr>
      <vt:lpstr>Hac</vt:lpstr>
      <vt:lpstr>Hac</vt:lpstr>
      <vt:lpstr>Hac</vt:lpstr>
      <vt:lpstr> Kutsal Mekanlar</vt:lpstr>
      <vt:lpstr>Sadaka</vt:lpstr>
      <vt:lpstr>Kurban</vt:lpstr>
      <vt:lpstr>Bilgi Notu…</vt:lpstr>
      <vt:lpstr>Kurban</vt:lpstr>
      <vt:lpstr>Kurban</vt:lpstr>
      <vt:lpstr>Kurban</vt:lpstr>
      <vt:lpstr>Kurban</vt:lpstr>
      <vt:lpstr>Odaklanalım!...</vt:lpstr>
      <vt:lpstr>Kutsal Günler ve Bayramlar</vt:lpstr>
      <vt:lpstr>Kutsal Günler ve Bayramlar</vt:lpstr>
      <vt:lpstr>Kutsal Günler ve Bayramlar</vt:lpstr>
      <vt:lpstr>Kutsal Günler ve Bayramlar</vt:lpstr>
      <vt:lpstr>Dinlerde İbadet Yerleri</vt:lpstr>
      <vt:lpstr>Dinlerde İbadet Yerleri</vt:lpstr>
      <vt:lpstr>Dinlerde İbadet Yerleri</vt:lpstr>
      <vt:lpstr>Dinlerde İbadet Yerleri</vt:lpstr>
      <vt:lpstr>Sıra Sizde… (Deneme Sınavı 3, 58. Soru)</vt:lpstr>
      <vt:lpstr>Sıra Sizde… (Deneme Sınavı 3, 58. Soru)</vt:lpstr>
      <vt:lpstr>PowerPoint Sunusu</vt:lpstr>
      <vt:lpstr> </vt:lpstr>
      <vt:lpstr>PowerPoint Sunusu</vt:lpstr>
      <vt:lpstr>Bu derste neler öğreneceğiz?</vt:lpstr>
      <vt:lpstr>Dinlerde Ahlak İlkeleri</vt:lpstr>
      <vt:lpstr>Doğruluk</vt:lpstr>
      <vt:lpstr>Temizlik</vt:lpstr>
      <vt:lpstr>Temizlik</vt:lpstr>
      <vt:lpstr>İyilik ve Yardımseverlik</vt:lpstr>
      <vt:lpstr>İyilik ve Yardımseverlik</vt:lpstr>
      <vt:lpstr>Büyüklere Saygı</vt:lpstr>
      <vt:lpstr>Başkalarına Zarar Vermemek</vt:lpstr>
      <vt:lpstr>Yalancı Şahitlik Yapmamak</vt:lpstr>
      <vt:lpstr>Dinlerde Ahlak İlkeleri</vt:lpstr>
      <vt:lpstr>Dinlerde Ahlak İlkeleri</vt:lpstr>
      <vt:lpstr>Dinlerde Ahlak İlkeleri</vt:lpstr>
      <vt:lpstr>Dini Çoğulculuk</vt:lpstr>
      <vt:lpstr>Türkiye’de Dini Gruplar</vt:lpstr>
      <vt:lpstr>Türkiye’de Dini Gruplar</vt:lpstr>
      <vt:lpstr>Bilgi Notu…</vt:lpstr>
      <vt:lpstr>Misyonerlik</vt:lpstr>
      <vt:lpstr>Misyonerlik</vt:lpstr>
      <vt:lpstr>Türkiye’de Faaliyet Yürüten Misyoner Gruplar</vt:lpstr>
      <vt:lpstr>Türkiye’de Faaliyet Yürüten Misyoner Gruplar</vt:lpstr>
      <vt:lpstr>Türkiye’de Faaliyet Yürüten Misyoner Gruplar</vt:lpstr>
      <vt:lpstr>Türkiye’de Faaliyet Yürüten Misyoner Gruplar</vt:lpstr>
      <vt:lpstr>Türkiye’de Faaliyet Yürüten Misyoner Gruplar</vt:lpstr>
      <vt:lpstr>Türkiye’de Faaliyet Yürüten Misyoner Gruplar</vt:lpstr>
      <vt:lpstr>Türkiye’de Faaliyet Yürüten Misyoner Gruplar</vt:lpstr>
      <vt:lpstr>Odaklanalım!...</vt:lpstr>
      <vt:lpstr>Sıra Sizde… (Konu Testi 1, 6. Soru)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oguzkaan ekmekçi</dc:creator>
  <cp:lastModifiedBy>Sinif06</cp:lastModifiedBy>
  <cp:revision>37</cp:revision>
  <dcterms:created xsi:type="dcterms:W3CDTF">2020-11-30T19:20:16Z</dcterms:created>
  <dcterms:modified xsi:type="dcterms:W3CDTF">2021-01-14T07:35:21Z</dcterms:modified>
</cp:coreProperties>
</file>