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59" r:id="rId5"/>
    <p:sldId id="260" r:id="rId6"/>
    <p:sldId id="262" r:id="rId7"/>
    <p:sldId id="261" r:id="rId8"/>
    <p:sldId id="263" r:id="rId9"/>
    <p:sldId id="281" r:id="rId10"/>
    <p:sldId id="282" r:id="rId11"/>
    <p:sldId id="264" r:id="rId12"/>
    <p:sldId id="265" r:id="rId13"/>
    <p:sldId id="308" r:id="rId14"/>
    <p:sldId id="309" r:id="rId15"/>
    <p:sldId id="310" r:id="rId16"/>
    <p:sldId id="266" r:id="rId17"/>
    <p:sldId id="267" r:id="rId18"/>
    <p:sldId id="286" r:id="rId19"/>
    <p:sldId id="287" r:id="rId20"/>
    <p:sldId id="268" r:id="rId21"/>
    <p:sldId id="269" r:id="rId22"/>
    <p:sldId id="270" r:id="rId23"/>
    <p:sldId id="271" r:id="rId24"/>
    <p:sldId id="288" r:id="rId25"/>
    <p:sldId id="290" r:id="rId26"/>
    <p:sldId id="298" r:id="rId27"/>
    <p:sldId id="301" r:id="rId28"/>
    <p:sldId id="299" r:id="rId29"/>
    <p:sldId id="300" r:id="rId30"/>
    <p:sldId id="302" r:id="rId31"/>
    <p:sldId id="303" r:id="rId32"/>
    <p:sldId id="304" r:id="rId33"/>
    <p:sldId id="305" r:id="rId34"/>
    <p:sldId id="306" r:id="rId35"/>
    <p:sldId id="307"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13.01.2021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13.01.2021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13.01.2021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13.01.2021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13.01.2021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13.01.2021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13.01.2021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DİNLER TARİHİ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r>
              <a:rPr lang="tr-TR" b="1" dirty="0" smtClean="0">
                <a:solidFill>
                  <a:srgbClr val="C00000"/>
                </a:solidFill>
              </a:rPr>
              <a:t>Budizm</a:t>
            </a:r>
            <a:endParaRPr lang="tr-TR" dirty="0">
              <a:solidFill>
                <a:srgbClr val="C00000"/>
              </a:solidFill>
            </a:endParaRPr>
          </a:p>
        </p:txBody>
      </p:sp>
      <p:sp>
        <p:nvSpPr>
          <p:cNvPr id="3" name="İçerik Yer Tutucusu 2"/>
          <p:cNvSpPr>
            <a:spLocks noGrp="1"/>
          </p:cNvSpPr>
          <p:nvPr>
            <p:ph idx="1"/>
          </p:nvPr>
        </p:nvSpPr>
        <p:spPr>
          <a:xfrm>
            <a:off x="838200" y="1120877"/>
            <a:ext cx="10515600" cy="5056086"/>
          </a:xfrm>
        </p:spPr>
        <p:txBody>
          <a:bodyPr>
            <a:normAutofit/>
          </a:bodyPr>
          <a:lstStyle/>
          <a:p>
            <a:pPr>
              <a:lnSpc>
                <a:spcPct val="120000"/>
              </a:lnSpc>
              <a:spcBef>
                <a:spcPts val="600"/>
              </a:spcBef>
            </a:pPr>
            <a:r>
              <a:rPr lang="tr-TR" dirty="0"/>
              <a:t>Budizm, M.Ö. 6. asırda Hindistan’da Hinduizm’deki bazı inanç ve uygulamalara tepkisel bir hareket olarak ortaya çıkmıştır. Kurucusu </a:t>
            </a:r>
            <a:r>
              <a:rPr lang="tr-TR" b="1" dirty="0" err="1">
                <a:solidFill>
                  <a:srgbClr val="00B050"/>
                </a:solidFill>
              </a:rPr>
              <a:t>Siddharta</a:t>
            </a:r>
            <a:r>
              <a:rPr lang="tr-TR" b="1" dirty="0">
                <a:solidFill>
                  <a:srgbClr val="00B050"/>
                </a:solidFill>
              </a:rPr>
              <a:t> </a:t>
            </a:r>
            <a:r>
              <a:rPr lang="tr-TR" b="1" dirty="0" err="1">
                <a:solidFill>
                  <a:srgbClr val="00B050"/>
                </a:solidFill>
              </a:rPr>
              <a:t>Gautama</a:t>
            </a:r>
            <a:r>
              <a:rPr lang="tr-TR" dirty="0" err="1"/>
              <a:t>’ya</a:t>
            </a:r>
            <a:r>
              <a:rPr lang="tr-TR" dirty="0"/>
              <a:t>, “aydınlanmış” anlamına gelen “Buda” ismi sonradan verilmiştir. </a:t>
            </a:r>
            <a:r>
              <a:rPr lang="tr-TR" dirty="0" err="1"/>
              <a:t>Budda’nın</a:t>
            </a:r>
            <a:r>
              <a:rPr lang="tr-TR" dirty="0"/>
              <a:t> kurduğu “</a:t>
            </a:r>
            <a:r>
              <a:rPr lang="tr-TR" b="1" dirty="0" err="1">
                <a:solidFill>
                  <a:srgbClr val="00B050"/>
                </a:solidFill>
              </a:rPr>
              <a:t>sangha</a:t>
            </a:r>
            <a:r>
              <a:rPr lang="tr-TR" b="1" dirty="0">
                <a:solidFill>
                  <a:srgbClr val="00B050"/>
                </a:solidFill>
              </a:rPr>
              <a:t> teşkilatı</a:t>
            </a:r>
            <a:r>
              <a:rPr lang="tr-TR" dirty="0"/>
              <a:t>” (keşişler topluluğu), ölümünden sonra hem Budist düşünceyi yaymış hem de </a:t>
            </a:r>
            <a:r>
              <a:rPr lang="tr-TR" dirty="0" err="1"/>
              <a:t>Budda’nın</a:t>
            </a:r>
            <a:r>
              <a:rPr lang="tr-TR" dirty="0"/>
              <a:t> öğretilerini kayıt altına almıştır. Zaman içerisinde Budizm Çin, Burma, Nepal, Taylan ve Japonya gibi yerlere ulaşmıştır. </a:t>
            </a:r>
          </a:p>
        </p:txBody>
      </p:sp>
    </p:spTree>
    <p:extLst>
      <p:ext uri="{BB962C8B-B14F-4D97-AF65-F5344CB8AC3E}">
        <p14:creationId xmlns:p14="http://schemas.microsoft.com/office/powerpoint/2010/main" val="82646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32733"/>
          </a:xfrm>
        </p:spPr>
        <p:txBody>
          <a:bodyPr/>
          <a:lstStyle/>
          <a:p>
            <a:r>
              <a:rPr lang="tr-TR" b="1" dirty="0">
                <a:solidFill>
                  <a:srgbClr val="C00000"/>
                </a:solidFill>
              </a:rPr>
              <a:t>Budizm</a:t>
            </a:r>
            <a:endParaRPr lang="tr-TR" dirty="0">
              <a:solidFill>
                <a:srgbClr val="00B050"/>
              </a:solidFill>
            </a:endParaRPr>
          </a:p>
        </p:txBody>
      </p:sp>
      <p:sp>
        <p:nvSpPr>
          <p:cNvPr id="3" name="İçerik Yer Tutucusu 2"/>
          <p:cNvSpPr>
            <a:spLocks noGrp="1"/>
          </p:cNvSpPr>
          <p:nvPr>
            <p:ph idx="1"/>
          </p:nvPr>
        </p:nvSpPr>
        <p:spPr>
          <a:xfrm>
            <a:off x="838200" y="1563329"/>
            <a:ext cx="10515600" cy="4613634"/>
          </a:xfrm>
        </p:spPr>
        <p:txBody>
          <a:bodyPr>
            <a:normAutofit/>
          </a:bodyPr>
          <a:lstStyle/>
          <a:p>
            <a:pPr>
              <a:lnSpc>
                <a:spcPct val="120000"/>
              </a:lnSpc>
              <a:spcBef>
                <a:spcPts val="600"/>
              </a:spcBef>
            </a:pPr>
            <a:r>
              <a:rPr lang="tr-TR" dirty="0" err="1"/>
              <a:t>Budda</a:t>
            </a:r>
            <a:r>
              <a:rPr lang="tr-TR" dirty="0"/>
              <a:t>, ilk vaazını “kanun tekerleğini döndürmek” şeklinde açıkladığı için </a:t>
            </a:r>
            <a:r>
              <a:rPr lang="tr-TR" b="1" dirty="0">
                <a:solidFill>
                  <a:srgbClr val="00B050"/>
                </a:solidFill>
              </a:rPr>
              <a:t>tekerlek</a:t>
            </a:r>
            <a:r>
              <a:rPr lang="tr-TR" dirty="0"/>
              <a:t>, Budizm’in sembolü olmuştur. </a:t>
            </a:r>
            <a:r>
              <a:rPr lang="tr-TR" dirty="0" err="1" smtClean="0"/>
              <a:t>Budda</a:t>
            </a:r>
            <a:r>
              <a:rPr lang="tr-TR" dirty="0"/>
              <a:t>, iki aşırılık arasında orta yolu telkin etmiştir. Bu orta yol, kişiyi hakiki bilgiye, yani kurtuluşa (</a:t>
            </a:r>
            <a:r>
              <a:rPr lang="tr-TR" b="1" dirty="0">
                <a:solidFill>
                  <a:srgbClr val="00B050"/>
                </a:solidFill>
              </a:rPr>
              <a:t>Nirvana</a:t>
            </a:r>
            <a:r>
              <a:rPr lang="tr-TR" dirty="0"/>
              <a:t>) </a:t>
            </a:r>
            <a:r>
              <a:rPr lang="tr-TR" dirty="0" smtClean="0"/>
              <a:t>ulaştırır.</a:t>
            </a:r>
          </a:p>
          <a:p>
            <a:pPr>
              <a:lnSpc>
                <a:spcPct val="120000"/>
              </a:lnSpc>
              <a:spcBef>
                <a:spcPts val="600"/>
              </a:spcBef>
            </a:pPr>
            <a:r>
              <a:rPr lang="tr-TR" b="1" dirty="0" smtClean="0">
                <a:solidFill>
                  <a:srgbClr val="00B050"/>
                </a:solidFill>
              </a:rPr>
              <a:t>Budizm’in </a:t>
            </a:r>
            <a:r>
              <a:rPr lang="tr-TR" b="1" dirty="0">
                <a:solidFill>
                  <a:srgbClr val="00B050"/>
                </a:solidFill>
              </a:rPr>
              <a:t>özü, şu dört temel kutsal hakikat öğretisine dayanır:</a:t>
            </a:r>
          </a:p>
        </p:txBody>
      </p:sp>
    </p:spTree>
    <p:extLst>
      <p:ext uri="{BB962C8B-B14F-4D97-AF65-F5344CB8AC3E}">
        <p14:creationId xmlns:p14="http://schemas.microsoft.com/office/powerpoint/2010/main" val="3381936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1"/>
          </a:xfrm>
        </p:spPr>
        <p:txBody>
          <a:bodyPr/>
          <a:lstStyle/>
          <a:p>
            <a:r>
              <a:rPr lang="tr-TR" b="1" dirty="0">
                <a:solidFill>
                  <a:srgbClr val="C00000"/>
                </a:solidFill>
              </a:rPr>
              <a:t>Budizm</a:t>
            </a:r>
          </a:p>
        </p:txBody>
      </p:sp>
      <p:sp>
        <p:nvSpPr>
          <p:cNvPr id="3" name="İçerik Yer Tutucusu 2"/>
          <p:cNvSpPr>
            <a:spLocks noGrp="1"/>
          </p:cNvSpPr>
          <p:nvPr>
            <p:ph idx="1"/>
          </p:nvPr>
        </p:nvSpPr>
        <p:spPr>
          <a:xfrm>
            <a:off x="838200" y="1307690"/>
            <a:ext cx="10515600" cy="4869273"/>
          </a:xfrm>
        </p:spPr>
        <p:txBody>
          <a:bodyPr>
            <a:normAutofit/>
          </a:bodyPr>
          <a:lstStyle/>
          <a:p>
            <a:pPr>
              <a:lnSpc>
                <a:spcPct val="130000"/>
              </a:lnSpc>
            </a:pPr>
            <a:r>
              <a:rPr lang="tr-TR" dirty="0"/>
              <a:t>1. Hayat acı ve ıstıraplarla doludur. Bunlar dünyevi var oluşun temel </a:t>
            </a:r>
            <a:r>
              <a:rPr lang="tr-TR" dirty="0" smtClean="0"/>
              <a:t>özelliğidir.</a:t>
            </a:r>
          </a:p>
          <a:p>
            <a:pPr>
              <a:lnSpc>
                <a:spcPct val="130000"/>
              </a:lnSpc>
            </a:pPr>
            <a:r>
              <a:rPr lang="tr-TR" dirty="0" smtClean="0"/>
              <a:t>2</a:t>
            </a:r>
            <a:r>
              <a:rPr lang="tr-TR" dirty="0"/>
              <a:t>. Acı ve sıkıntıların nedeni </a:t>
            </a:r>
            <a:r>
              <a:rPr lang="tr-TR" dirty="0" smtClean="0"/>
              <a:t>arzulardır.</a:t>
            </a:r>
          </a:p>
          <a:p>
            <a:pPr>
              <a:lnSpc>
                <a:spcPct val="130000"/>
              </a:lnSpc>
            </a:pPr>
            <a:r>
              <a:rPr lang="tr-TR" dirty="0" smtClean="0"/>
              <a:t>3</a:t>
            </a:r>
            <a:r>
              <a:rPr lang="tr-TR" dirty="0"/>
              <a:t>. Acı ve sıkıntıları sona erdirmek, arzu ve isteklerden vazgeçmeye </a:t>
            </a:r>
            <a:r>
              <a:rPr lang="tr-TR" dirty="0" smtClean="0"/>
              <a:t>bağlıdır.</a:t>
            </a:r>
          </a:p>
          <a:p>
            <a:pPr>
              <a:lnSpc>
                <a:spcPct val="130000"/>
              </a:lnSpc>
            </a:pPr>
            <a:r>
              <a:rPr lang="tr-TR" dirty="0" smtClean="0"/>
              <a:t>4</a:t>
            </a:r>
            <a:r>
              <a:rPr lang="tr-TR" dirty="0"/>
              <a:t>. Arzu ve isteklerin üstesinden gelmek için </a:t>
            </a:r>
            <a:r>
              <a:rPr lang="tr-TR" b="1" dirty="0">
                <a:solidFill>
                  <a:srgbClr val="00B050"/>
                </a:solidFill>
              </a:rPr>
              <a:t>‘‘sekiz dilimli </a:t>
            </a:r>
            <a:r>
              <a:rPr lang="tr-TR" b="1" dirty="0" err="1">
                <a:solidFill>
                  <a:srgbClr val="00B050"/>
                </a:solidFill>
              </a:rPr>
              <a:t>yol’</a:t>
            </a:r>
            <a:r>
              <a:rPr lang="tr-TR" dirty="0" err="1"/>
              <a:t>’u</a:t>
            </a:r>
            <a:r>
              <a:rPr lang="tr-TR" dirty="0"/>
              <a:t> takip etmek gerekir.</a:t>
            </a:r>
            <a:endParaRPr lang="tr-TR" dirty="0" smtClean="0"/>
          </a:p>
        </p:txBody>
      </p:sp>
    </p:spTree>
    <p:extLst>
      <p:ext uri="{BB962C8B-B14F-4D97-AF65-F5344CB8AC3E}">
        <p14:creationId xmlns:p14="http://schemas.microsoft.com/office/powerpoint/2010/main" val="215068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73740"/>
          </a:xfrm>
        </p:spPr>
        <p:txBody>
          <a:bodyPr/>
          <a:lstStyle/>
          <a:p>
            <a:r>
              <a:rPr lang="tr-TR" b="1" dirty="0" smtClean="0">
                <a:solidFill>
                  <a:srgbClr val="C00000"/>
                </a:solidFill>
              </a:rPr>
              <a:t>Sekiz Dilimli Yol</a:t>
            </a:r>
            <a:endParaRPr lang="tr-TR" b="1" dirty="0">
              <a:solidFill>
                <a:srgbClr val="C00000"/>
              </a:solidFill>
            </a:endParaRPr>
          </a:p>
        </p:txBody>
      </p:sp>
      <p:sp>
        <p:nvSpPr>
          <p:cNvPr id="3" name="İçerik Yer Tutucusu 2"/>
          <p:cNvSpPr>
            <a:spLocks noGrp="1"/>
          </p:cNvSpPr>
          <p:nvPr>
            <p:ph idx="1"/>
          </p:nvPr>
        </p:nvSpPr>
        <p:spPr>
          <a:xfrm>
            <a:off x="838200" y="1366684"/>
            <a:ext cx="10515600" cy="4810279"/>
          </a:xfrm>
        </p:spPr>
        <p:txBody>
          <a:bodyPr>
            <a:normAutofit/>
          </a:bodyPr>
          <a:lstStyle/>
          <a:p>
            <a:r>
              <a:rPr lang="tr-TR" dirty="0"/>
              <a:t>Budizm'de "</a:t>
            </a:r>
            <a:r>
              <a:rPr lang="tr-TR" b="1" dirty="0"/>
              <a:t>Sekiz </a:t>
            </a:r>
            <a:r>
              <a:rPr lang="tr-TR" b="1" dirty="0" smtClean="0"/>
              <a:t>Dilimli Yol</a:t>
            </a:r>
            <a:r>
              <a:rPr lang="tr-TR" dirty="0" smtClean="0"/>
              <a:t>" </a:t>
            </a:r>
            <a:r>
              <a:rPr lang="tr-TR" dirty="0"/>
              <a:t>öğretisindeki sekiz yöntem aşağıdaki </a:t>
            </a:r>
            <a:r>
              <a:rPr lang="tr-TR" dirty="0" smtClean="0"/>
              <a:t>gibidir:</a:t>
            </a:r>
            <a:endParaRPr lang="tr-TR" dirty="0"/>
          </a:p>
          <a:p>
            <a:r>
              <a:rPr lang="tr-TR" b="1" dirty="0"/>
              <a:t>Bilgelik</a:t>
            </a:r>
            <a:endParaRPr lang="tr-TR" dirty="0"/>
          </a:p>
          <a:p>
            <a:r>
              <a:rPr lang="tr-TR" b="1" dirty="0"/>
              <a:t>1-Doğru Bakış ve </a:t>
            </a:r>
            <a:r>
              <a:rPr lang="tr-TR" b="1" dirty="0" smtClean="0"/>
              <a:t>Kavrama</a:t>
            </a:r>
            <a:r>
              <a:rPr lang="tr-TR" dirty="0" smtClean="0"/>
              <a:t>: </a:t>
            </a:r>
            <a:r>
              <a:rPr lang="tr-TR" dirty="0"/>
              <a:t>Gerçeği</a:t>
            </a:r>
            <a:r>
              <a:rPr lang="tr-TR" dirty="0" smtClean="0"/>
              <a:t>, doğruyu </a:t>
            </a:r>
            <a:r>
              <a:rPr lang="tr-TR" dirty="0"/>
              <a:t>olduğu gibi görme</a:t>
            </a:r>
            <a:r>
              <a:rPr lang="tr-TR" dirty="0" smtClean="0"/>
              <a:t>, bilme </a:t>
            </a:r>
            <a:r>
              <a:rPr lang="tr-TR" dirty="0"/>
              <a:t>veya kavrama</a:t>
            </a:r>
          </a:p>
          <a:p>
            <a:r>
              <a:rPr lang="tr-TR" b="1" dirty="0"/>
              <a:t>2-Doğru Düşünce ve </a:t>
            </a:r>
            <a:r>
              <a:rPr lang="tr-TR" b="1" dirty="0" smtClean="0"/>
              <a:t>Niyet</a:t>
            </a:r>
            <a:r>
              <a:rPr lang="tr-TR" dirty="0" smtClean="0"/>
              <a:t>: </a:t>
            </a:r>
            <a:r>
              <a:rPr lang="tr-TR" dirty="0"/>
              <a:t>Arzuya direnme, iyi </a:t>
            </a:r>
            <a:r>
              <a:rPr lang="tr-TR" dirty="0" smtClean="0"/>
              <a:t>niyet, </a:t>
            </a:r>
            <a:r>
              <a:rPr lang="tr-TR" dirty="0"/>
              <a:t>öfke ve nefrete direnme, zarar vermeme niyeti, merhametli </a:t>
            </a:r>
            <a:r>
              <a:rPr lang="tr-TR" dirty="0" smtClean="0"/>
              <a:t>olma</a:t>
            </a:r>
            <a:endParaRPr lang="tr-TR" dirty="0"/>
          </a:p>
        </p:txBody>
      </p:sp>
    </p:spTree>
    <p:extLst>
      <p:ext uri="{BB962C8B-B14F-4D97-AF65-F5344CB8AC3E}">
        <p14:creationId xmlns:p14="http://schemas.microsoft.com/office/powerpoint/2010/main" val="432399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11391"/>
          </a:xfrm>
        </p:spPr>
        <p:txBody>
          <a:bodyPr/>
          <a:lstStyle/>
          <a:p>
            <a:r>
              <a:rPr lang="tr-TR" b="1" dirty="0">
                <a:solidFill>
                  <a:srgbClr val="C00000"/>
                </a:solidFill>
              </a:rPr>
              <a:t>Sekiz Dilimli Yol</a:t>
            </a:r>
            <a:endParaRPr lang="tr-TR" dirty="0"/>
          </a:p>
        </p:txBody>
      </p:sp>
      <p:sp>
        <p:nvSpPr>
          <p:cNvPr id="3" name="İçerik Yer Tutucusu 2"/>
          <p:cNvSpPr>
            <a:spLocks noGrp="1"/>
          </p:cNvSpPr>
          <p:nvPr>
            <p:ph idx="1"/>
          </p:nvPr>
        </p:nvSpPr>
        <p:spPr/>
        <p:txBody>
          <a:bodyPr>
            <a:normAutofit/>
          </a:bodyPr>
          <a:lstStyle/>
          <a:p>
            <a:r>
              <a:rPr lang="tr-TR" b="1" dirty="0"/>
              <a:t>Etik (Ahlaki) ve Doğru Davranış</a:t>
            </a:r>
            <a:endParaRPr lang="tr-TR" dirty="0"/>
          </a:p>
          <a:p>
            <a:r>
              <a:rPr lang="tr-TR" b="1" dirty="0"/>
              <a:t>3-Doğru </a:t>
            </a:r>
            <a:r>
              <a:rPr lang="tr-TR" b="1" dirty="0" smtClean="0"/>
              <a:t>Konuşma</a:t>
            </a:r>
            <a:r>
              <a:rPr lang="tr-TR" dirty="0" smtClean="0"/>
              <a:t>: </a:t>
            </a:r>
            <a:r>
              <a:rPr lang="tr-TR" dirty="0"/>
              <a:t>Yalan ve yanlış konuşmamak , kötü söz söylememe, incitici söz söylememe, boş sözler söylememe</a:t>
            </a:r>
          </a:p>
          <a:p>
            <a:r>
              <a:rPr lang="tr-TR" b="1" dirty="0"/>
              <a:t>4-Doğru </a:t>
            </a:r>
            <a:r>
              <a:rPr lang="tr-TR" b="1" dirty="0" smtClean="0"/>
              <a:t>Davranma</a:t>
            </a:r>
            <a:r>
              <a:rPr lang="tr-TR" dirty="0" smtClean="0"/>
              <a:t>: </a:t>
            </a:r>
            <a:r>
              <a:rPr lang="tr-TR" dirty="0"/>
              <a:t>Can almamak, canlılara zarar vermemek, hırsızlık-kandırma gibi şeylerden uzak durmak, merhametli </a:t>
            </a:r>
            <a:r>
              <a:rPr lang="tr-TR" dirty="0" smtClean="0"/>
              <a:t>davranmak, </a:t>
            </a:r>
            <a:r>
              <a:rPr lang="tr-TR" dirty="0"/>
              <a:t>dürüst olmak</a:t>
            </a:r>
          </a:p>
          <a:p>
            <a:r>
              <a:rPr lang="tr-TR" b="1" dirty="0"/>
              <a:t>5-Doğru Geçim (Doğru Yaşama Biçimi-Geçinme</a:t>
            </a:r>
            <a:r>
              <a:rPr lang="tr-TR" b="1" dirty="0" smtClean="0"/>
              <a:t>)</a:t>
            </a:r>
            <a:r>
              <a:rPr lang="tr-TR" dirty="0" smtClean="0"/>
              <a:t>: </a:t>
            </a:r>
            <a:r>
              <a:rPr lang="tr-TR" dirty="0"/>
              <a:t>Gelirini düzgün şekilde sağlamak ve doğru işlerde </a:t>
            </a:r>
            <a:r>
              <a:rPr lang="tr-TR" dirty="0" smtClean="0"/>
              <a:t>çalışmak</a:t>
            </a:r>
            <a:endParaRPr lang="tr-TR" dirty="0"/>
          </a:p>
        </p:txBody>
      </p:sp>
    </p:spTree>
    <p:extLst>
      <p:ext uri="{BB962C8B-B14F-4D97-AF65-F5344CB8AC3E}">
        <p14:creationId xmlns:p14="http://schemas.microsoft.com/office/powerpoint/2010/main" val="1676619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31056"/>
          </a:xfrm>
        </p:spPr>
        <p:txBody>
          <a:bodyPr/>
          <a:lstStyle/>
          <a:p>
            <a:r>
              <a:rPr lang="tr-TR" b="1" dirty="0">
                <a:solidFill>
                  <a:srgbClr val="C00000"/>
                </a:solidFill>
              </a:rPr>
              <a:t>Sekiz Dilimli Yol</a:t>
            </a:r>
            <a:endParaRPr lang="tr-TR" dirty="0"/>
          </a:p>
        </p:txBody>
      </p:sp>
      <p:sp>
        <p:nvSpPr>
          <p:cNvPr id="3" name="İçerik Yer Tutucusu 2"/>
          <p:cNvSpPr>
            <a:spLocks noGrp="1"/>
          </p:cNvSpPr>
          <p:nvPr>
            <p:ph idx="1"/>
          </p:nvPr>
        </p:nvSpPr>
        <p:spPr/>
        <p:txBody>
          <a:bodyPr>
            <a:normAutofit/>
          </a:bodyPr>
          <a:lstStyle/>
          <a:p>
            <a:r>
              <a:rPr lang="tr-TR" b="1" dirty="0" err="1" smtClean="0"/>
              <a:t>Konstanstrasyon</a:t>
            </a:r>
            <a:r>
              <a:rPr lang="tr-TR" b="1" dirty="0" smtClean="0"/>
              <a:t>-Disiplin </a:t>
            </a:r>
            <a:r>
              <a:rPr lang="tr-TR" b="1" dirty="0"/>
              <a:t>veya Zihinsel Gelişim</a:t>
            </a:r>
            <a:endParaRPr lang="tr-TR" dirty="0"/>
          </a:p>
          <a:p>
            <a:r>
              <a:rPr lang="tr-TR" b="1" dirty="0"/>
              <a:t>6-Kendini Geliştirmek İçin </a:t>
            </a:r>
            <a:r>
              <a:rPr lang="tr-TR" b="1" dirty="0" smtClean="0"/>
              <a:t>Çaba</a:t>
            </a:r>
            <a:r>
              <a:rPr lang="tr-TR" dirty="0" smtClean="0"/>
              <a:t>: </a:t>
            </a:r>
            <a:r>
              <a:rPr lang="tr-TR" dirty="0"/>
              <a:t>Doğru olmayan halleri engellemek, doğru olmayan durumları </a:t>
            </a:r>
            <a:r>
              <a:rPr lang="tr-TR" dirty="0" err="1"/>
              <a:t>terketmek</a:t>
            </a:r>
            <a:r>
              <a:rPr lang="tr-TR" dirty="0"/>
              <a:t>, doğru hallerin ortaya çıkmasını sağlama ve onları koruma</a:t>
            </a:r>
          </a:p>
          <a:p>
            <a:r>
              <a:rPr lang="tr-TR" b="1" dirty="0"/>
              <a:t>7-Doğru Farkındalık - </a:t>
            </a:r>
            <a:r>
              <a:rPr lang="tr-TR" b="1" dirty="0" smtClean="0"/>
              <a:t>Düşüncelilik</a:t>
            </a:r>
            <a:r>
              <a:rPr lang="tr-TR" dirty="0" smtClean="0"/>
              <a:t>: </a:t>
            </a:r>
            <a:r>
              <a:rPr lang="tr-TR" dirty="0"/>
              <a:t>Bedenin, hislerin, zihnin anlaşılması</a:t>
            </a:r>
          </a:p>
          <a:p>
            <a:r>
              <a:rPr lang="tr-TR" b="1" dirty="0"/>
              <a:t>8-Doğru </a:t>
            </a:r>
            <a:r>
              <a:rPr lang="tr-TR" b="1" dirty="0" smtClean="0"/>
              <a:t>Konsantrasyon</a:t>
            </a:r>
            <a:r>
              <a:rPr lang="tr-TR" dirty="0" smtClean="0"/>
              <a:t>: </a:t>
            </a:r>
            <a:r>
              <a:rPr lang="tr-TR" dirty="0"/>
              <a:t>Belirli bir noktaya zihnin yönlenebilmesi. (Meditasyon bu amaçla kullanılır)</a:t>
            </a:r>
          </a:p>
          <a:p>
            <a:endParaRPr lang="tr-TR" dirty="0"/>
          </a:p>
        </p:txBody>
      </p:sp>
    </p:spTree>
    <p:extLst>
      <p:ext uri="{BB962C8B-B14F-4D97-AF65-F5344CB8AC3E}">
        <p14:creationId xmlns:p14="http://schemas.microsoft.com/office/powerpoint/2010/main" val="163682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err="1" smtClean="0">
                <a:solidFill>
                  <a:srgbClr val="C00000"/>
                </a:solidFill>
              </a:rPr>
              <a:t>Sihizm</a:t>
            </a:r>
            <a:endParaRPr lang="tr-TR" dirty="0"/>
          </a:p>
        </p:txBody>
      </p:sp>
      <p:sp>
        <p:nvSpPr>
          <p:cNvPr id="3" name="İçerik Yer Tutucusu 2"/>
          <p:cNvSpPr>
            <a:spLocks noGrp="1"/>
          </p:cNvSpPr>
          <p:nvPr>
            <p:ph idx="1"/>
          </p:nvPr>
        </p:nvSpPr>
        <p:spPr>
          <a:xfrm>
            <a:off x="838200" y="1248698"/>
            <a:ext cx="10515600" cy="4928266"/>
          </a:xfrm>
        </p:spPr>
        <p:txBody>
          <a:bodyPr>
            <a:normAutofit/>
          </a:bodyPr>
          <a:lstStyle/>
          <a:p>
            <a:pPr>
              <a:lnSpc>
                <a:spcPct val="130000"/>
              </a:lnSpc>
              <a:spcBef>
                <a:spcPts val="600"/>
              </a:spcBef>
            </a:pPr>
            <a:r>
              <a:rPr lang="tr-TR" b="1" dirty="0">
                <a:solidFill>
                  <a:srgbClr val="00B050"/>
                </a:solidFill>
              </a:rPr>
              <a:t>Gurur </a:t>
            </a:r>
            <a:r>
              <a:rPr lang="tr-TR" b="1" dirty="0" err="1">
                <a:solidFill>
                  <a:srgbClr val="00B050"/>
                </a:solidFill>
              </a:rPr>
              <a:t>Nanak</a:t>
            </a:r>
            <a:r>
              <a:rPr lang="tr-TR" dirty="0" err="1"/>
              <a:t>’ın</a:t>
            </a:r>
            <a:r>
              <a:rPr lang="tr-TR" dirty="0"/>
              <a:t> görüşleri etrafında oluşan Sih </a:t>
            </a:r>
            <a:r>
              <a:rPr lang="tr-TR" dirty="0" smtClean="0"/>
              <a:t>dini </a:t>
            </a:r>
            <a:r>
              <a:rPr lang="tr-TR" dirty="0"/>
              <a:t>16. Yüzyılda Hindistan’da ortaya çıkmıştır. </a:t>
            </a:r>
            <a:r>
              <a:rPr lang="tr-TR" dirty="0" err="1"/>
              <a:t>Sihizm</a:t>
            </a:r>
            <a:r>
              <a:rPr lang="tr-TR" dirty="0"/>
              <a:t>, tevhit ve eşitlik anlayışı hususunda İslam’dan etkilenmiş, öte taraftan Hinduizm’deki çok tanrıcılığa, putperestliğe ve kast sistemine karşı çıkmıştır. “</a:t>
            </a:r>
            <a:r>
              <a:rPr lang="tr-TR" b="1" dirty="0" err="1">
                <a:solidFill>
                  <a:srgbClr val="00B050"/>
                </a:solidFill>
              </a:rPr>
              <a:t>Sinkretist</a:t>
            </a:r>
            <a:r>
              <a:rPr lang="tr-TR" dirty="0"/>
              <a:t>” (</a:t>
            </a:r>
            <a:r>
              <a:rPr lang="tr-TR" b="1" dirty="0">
                <a:solidFill>
                  <a:srgbClr val="00B050"/>
                </a:solidFill>
              </a:rPr>
              <a:t>uzlaşmacı</a:t>
            </a:r>
            <a:r>
              <a:rPr lang="tr-TR" dirty="0"/>
              <a:t>) ve milli bir karakter taşıyan </a:t>
            </a:r>
            <a:r>
              <a:rPr lang="tr-TR" dirty="0" err="1"/>
              <a:t>Sihizm</a:t>
            </a:r>
            <a:r>
              <a:rPr lang="tr-TR" dirty="0"/>
              <a:t>, </a:t>
            </a:r>
            <a:r>
              <a:rPr lang="tr-TR" b="1" dirty="0">
                <a:solidFill>
                  <a:srgbClr val="00B050"/>
                </a:solidFill>
              </a:rPr>
              <a:t>İslam ile Hinduizm karışımı bir dindir. </a:t>
            </a:r>
            <a:r>
              <a:rPr lang="tr-TR" dirty="0"/>
              <a:t>Sih öğretisinin sistemleşmesinde ve yayılmasında </a:t>
            </a:r>
            <a:r>
              <a:rPr lang="tr-TR" b="1" dirty="0" err="1">
                <a:solidFill>
                  <a:srgbClr val="00B050"/>
                </a:solidFill>
              </a:rPr>
              <a:t>Nanak</a:t>
            </a:r>
            <a:r>
              <a:rPr lang="tr-TR" b="1" dirty="0">
                <a:solidFill>
                  <a:srgbClr val="00B050"/>
                </a:solidFill>
              </a:rPr>
              <a:t> ile başlayıp </a:t>
            </a:r>
            <a:r>
              <a:rPr lang="tr-TR" b="1" dirty="0" err="1">
                <a:solidFill>
                  <a:srgbClr val="00B050"/>
                </a:solidFill>
              </a:rPr>
              <a:t>Gobind</a:t>
            </a:r>
            <a:r>
              <a:rPr lang="tr-TR" b="1" dirty="0">
                <a:solidFill>
                  <a:srgbClr val="00B050"/>
                </a:solidFill>
              </a:rPr>
              <a:t> </a:t>
            </a:r>
            <a:r>
              <a:rPr lang="tr-TR" b="1" dirty="0" err="1">
                <a:solidFill>
                  <a:srgbClr val="00B050"/>
                </a:solidFill>
              </a:rPr>
              <a:t>Sing</a:t>
            </a:r>
            <a:r>
              <a:rPr lang="tr-TR" b="1" dirty="0">
                <a:solidFill>
                  <a:srgbClr val="00B050"/>
                </a:solidFill>
              </a:rPr>
              <a:t> (ö. 1708) ile tamamlanan on gurunun etkisi </a:t>
            </a:r>
            <a:r>
              <a:rPr lang="tr-TR" b="1" dirty="0" smtClean="0">
                <a:solidFill>
                  <a:srgbClr val="00B050"/>
                </a:solidFill>
              </a:rPr>
              <a:t>olmuştur.</a:t>
            </a:r>
            <a:endParaRPr lang="tr-TR" b="1" dirty="0">
              <a:solidFill>
                <a:srgbClr val="00B050"/>
              </a:solidFill>
            </a:endParaRPr>
          </a:p>
        </p:txBody>
      </p:sp>
    </p:spTree>
    <p:extLst>
      <p:ext uri="{BB962C8B-B14F-4D97-AF65-F5344CB8AC3E}">
        <p14:creationId xmlns:p14="http://schemas.microsoft.com/office/powerpoint/2010/main" val="326552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14746"/>
          </a:xfrm>
        </p:spPr>
        <p:txBody>
          <a:bodyPr/>
          <a:lstStyle/>
          <a:p>
            <a:r>
              <a:rPr lang="tr-TR" b="1" dirty="0" err="1" smtClean="0">
                <a:solidFill>
                  <a:srgbClr val="C00000"/>
                </a:solidFill>
              </a:rPr>
              <a:t>Sihizm</a:t>
            </a:r>
            <a:endParaRPr lang="tr-TR" dirty="0"/>
          </a:p>
        </p:txBody>
      </p:sp>
      <p:sp>
        <p:nvSpPr>
          <p:cNvPr id="3" name="İçerik Yer Tutucusu 2"/>
          <p:cNvSpPr>
            <a:spLocks noGrp="1"/>
          </p:cNvSpPr>
          <p:nvPr>
            <p:ph idx="1"/>
          </p:nvPr>
        </p:nvSpPr>
        <p:spPr>
          <a:xfrm>
            <a:off x="838200" y="1179872"/>
            <a:ext cx="10515600" cy="4997091"/>
          </a:xfrm>
        </p:spPr>
        <p:txBody>
          <a:bodyPr>
            <a:normAutofit/>
          </a:bodyPr>
          <a:lstStyle/>
          <a:p>
            <a:pPr>
              <a:lnSpc>
                <a:spcPct val="130000"/>
              </a:lnSpc>
              <a:spcBef>
                <a:spcPts val="600"/>
              </a:spcBef>
            </a:pPr>
            <a:r>
              <a:rPr lang="tr-TR" dirty="0"/>
              <a:t>Her bir guru, tenasüh inancının bir sonucu olarak </a:t>
            </a:r>
            <a:r>
              <a:rPr lang="tr-TR" dirty="0" err="1"/>
              <a:t>Nanak’ın</a:t>
            </a:r>
            <a:r>
              <a:rPr lang="tr-TR" dirty="0"/>
              <a:t> yeni tezahürleri olarak telakki edilmiştir. Kutsal metinleri </a:t>
            </a:r>
            <a:r>
              <a:rPr lang="tr-TR" b="1" dirty="0">
                <a:solidFill>
                  <a:srgbClr val="00B050"/>
                </a:solidFill>
              </a:rPr>
              <a:t>“Adi </a:t>
            </a:r>
            <a:r>
              <a:rPr lang="tr-TR" b="1" dirty="0" err="1">
                <a:solidFill>
                  <a:srgbClr val="00B050"/>
                </a:solidFill>
              </a:rPr>
              <a:t>Granth</a:t>
            </a:r>
            <a:r>
              <a:rPr lang="tr-TR" b="1" dirty="0">
                <a:solidFill>
                  <a:srgbClr val="00B050"/>
                </a:solidFill>
              </a:rPr>
              <a:t>/Guru </a:t>
            </a:r>
            <a:r>
              <a:rPr lang="tr-TR" b="1" dirty="0" err="1">
                <a:solidFill>
                  <a:srgbClr val="00B050"/>
                </a:solidFill>
              </a:rPr>
              <a:t>Granth</a:t>
            </a:r>
            <a:r>
              <a:rPr lang="tr-TR" b="1" dirty="0">
                <a:solidFill>
                  <a:srgbClr val="00B050"/>
                </a:solidFill>
              </a:rPr>
              <a:t> </a:t>
            </a:r>
            <a:r>
              <a:rPr lang="tr-TR" b="1" dirty="0" err="1">
                <a:solidFill>
                  <a:srgbClr val="00B050"/>
                </a:solidFill>
              </a:rPr>
              <a:t>Sahib</a:t>
            </a:r>
            <a:r>
              <a:rPr lang="tr-TR" b="1" dirty="0">
                <a:solidFill>
                  <a:srgbClr val="00B050"/>
                </a:solidFill>
              </a:rPr>
              <a:t>”</a:t>
            </a:r>
            <a:r>
              <a:rPr lang="tr-TR" dirty="0"/>
              <a:t>, </a:t>
            </a:r>
            <a:r>
              <a:rPr lang="tr-TR" dirty="0" err="1"/>
              <a:t>Gobind</a:t>
            </a:r>
            <a:r>
              <a:rPr lang="tr-TR" dirty="0"/>
              <a:t> </a:t>
            </a:r>
            <a:r>
              <a:rPr lang="tr-TR" dirty="0" err="1"/>
              <a:t>Sing’ten</a:t>
            </a:r>
            <a:r>
              <a:rPr lang="tr-TR" dirty="0"/>
              <a:t> sonra Sihler arasında guru (rehber) olarak kabul edilmiştir. Günümüzde sayıları az da olsa Sihler; siyaset, ekonomi, eğitim, spor ve özellikle askeri alanda </a:t>
            </a:r>
            <a:r>
              <a:rPr lang="tr-TR" dirty="0" smtClean="0"/>
              <a:t>güçlüdürler.</a:t>
            </a:r>
          </a:p>
        </p:txBody>
      </p:sp>
    </p:spTree>
    <p:extLst>
      <p:ext uri="{BB962C8B-B14F-4D97-AF65-F5344CB8AC3E}">
        <p14:creationId xmlns:p14="http://schemas.microsoft.com/office/powerpoint/2010/main" val="1105055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7811"/>
            <a:ext cx="10515600" cy="922899"/>
          </a:xfrm>
        </p:spPr>
        <p:txBody>
          <a:bodyPr/>
          <a:lstStyle/>
          <a:p>
            <a:r>
              <a:rPr lang="tr-TR" b="1" dirty="0" err="1" smtClean="0">
                <a:solidFill>
                  <a:srgbClr val="C00000"/>
                </a:solidFill>
              </a:rPr>
              <a:t>Sihizm</a:t>
            </a:r>
            <a:endParaRPr lang="tr-TR" dirty="0"/>
          </a:p>
        </p:txBody>
      </p:sp>
      <p:sp>
        <p:nvSpPr>
          <p:cNvPr id="3" name="İçerik Yer Tutucusu 2"/>
          <p:cNvSpPr>
            <a:spLocks noGrp="1"/>
          </p:cNvSpPr>
          <p:nvPr>
            <p:ph idx="1"/>
          </p:nvPr>
        </p:nvSpPr>
        <p:spPr>
          <a:xfrm>
            <a:off x="838200" y="1130710"/>
            <a:ext cx="10515600" cy="5046254"/>
          </a:xfrm>
        </p:spPr>
        <p:txBody>
          <a:bodyPr>
            <a:normAutofit/>
          </a:bodyPr>
          <a:lstStyle/>
          <a:p>
            <a:pPr>
              <a:lnSpc>
                <a:spcPct val="130000"/>
              </a:lnSpc>
              <a:spcBef>
                <a:spcPts val="600"/>
              </a:spcBef>
            </a:pPr>
            <a:r>
              <a:rPr lang="tr-TR" b="1" dirty="0">
                <a:solidFill>
                  <a:srgbClr val="00B050"/>
                </a:solidFill>
              </a:rPr>
              <a:t>Temel </a:t>
            </a:r>
            <a:r>
              <a:rPr lang="tr-TR" b="1" dirty="0" smtClean="0">
                <a:solidFill>
                  <a:srgbClr val="00B050"/>
                </a:solidFill>
              </a:rPr>
              <a:t>özellikleri şunlardır:</a:t>
            </a:r>
          </a:p>
          <a:p>
            <a:pPr>
              <a:lnSpc>
                <a:spcPct val="130000"/>
              </a:lnSpc>
              <a:spcBef>
                <a:spcPts val="600"/>
              </a:spcBef>
            </a:pPr>
            <a:r>
              <a:rPr lang="tr-TR" dirty="0"/>
              <a:t>a. Tanrı, her yerde hazır ve nazırdır. O, tektir, </a:t>
            </a:r>
            <a:r>
              <a:rPr lang="tr-TR" dirty="0" smtClean="0"/>
              <a:t>ebedidir.</a:t>
            </a:r>
          </a:p>
          <a:p>
            <a:pPr>
              <a:lnSpc>
                <a:spcPct val="130000"/>
              </a:lnSpc>
              <a:spcBef>
                <a:spcPts val="600"/>
              </a:spcBef>
            </a:pPr>
            <a:r>
              <a:rPr lang="tr-TR" dirty="0" smtClean="0"/>
              <a:t>b</a:t>
            </a:r>
            <a:r>
              <a:rPr lang="tr-TR" dirty="0"/>
              <a:t>. Tenasüh (ruh göçü) ve kurtuluş (</a:t>
            </a:r>
            <a:r>
              <a:rPr lang="tr-TR" dirty="0" err="1"/>
              <a:t>mokşa</a:t>
            </a:r>
            <a:r>
              <a:rPr lang="tr-TR" dirty="0"/>
              <a:t>) </a:t>
            </a:r>
            <a:r>
              <a:rPr lang="tr-TR" dirty="0" smtClean="0"/>
              <a:t>geçerlidir.</a:t>
            </a:r>
          </a:p>
          <a:p>
            <a:pPr>
              <a:lnSpc>
                <a:spcPct val="130000"/>
              </a:lnSpc>
              <a:spcBef>
                <a:spcPts val="600"/>
              </a:spcBef>
            </a:pPr>
            <a:r>
              <a:rPr lang="tr-TR" dirty="0" smtClean="0"/>
              <a:t>c</a:t>
            </a:r>
            <a:r>
              <a:rPr lang="tr-TR" dirty="0"/>
              <a:t>. Herkes eşittir, sevgi esastır. Kurtuluş için rehbere (guru) ihtiyaç </a:t>
            </a:r>
            <a:r>
              <a:rPr lang="tr-TR" dirty="0" smtClean="0"/>
              <a:t>vardır.</a:t>
            </a:r>
          </a:p>
          <a:p>
            <a:pPr>
              <a:lnSpc>
                <a:spcPct val="130000"/>
              </a:lnSpc>
              <a:spcBef>
                <a:spcPts val="600"/>
              </a:spcBef>
            </a:pPr>
            <a:r>
              <a:rPr lang="tr-TR" dirty="0" smtClean="0"/>
              <a:t>d</a:t>
            </a:r>
            <a:r>
              <a:rPr lang="tr-TR" dirty="0"/>
              <a:t>. Putlara ve </a:t>
            </a:r>
            <a:r>
              <a:rPr lang="tr-TR" b="1" dirty="0" err="1">
                <a:solidFill>
                  <a:srgbClr val="00B050"/>
                </a:solidFill>
              </a:rPr>
              <a:t>avatarlara</a:t>
            </a:r>
            <a:r>
              <a:rPr lang="tr-TR" dirty="0"/>
              <a:t> tapınmak yasaktır. Tanrının adını zikretmek önemlidir.</a:t>
            </a:r>
            <a:endParaRPr lang="tr-TR" b="1" dirty="0">
              <a:solidFill>
                <a:srgbClr val="00B050"/>
              </a:solidFill>
            </a:endParaRPr>
          </a:p>
        </p:txBody>
      </p:sp>
    </p:spTree>
    <p:extLst>
      <p:ext uri="{BB962C8B-B14F-4D97-AF65-F5344CB8AC3E}">
        <p14:creationId xmlns:p14="http://schemas.microsoft.com/office/powerpoint/2010/main" val="3828142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400071" cy="854075"/>
          </a:xfrm>
        </p:spPr>
        <p:txBody>
          <a:bodyPr/>
          <a:lstStyle/>
          <a:p>
            <a:r>
              <a:rPr lang="tr-TR" b="1" dirty="0" smtClean="0">
                <a:solidFill>
                  <a:srgbClr val="00B050"/>
                </a:solidFill>
              </a:rPr>
              <a:t>Bilgi Notu…</a:t>
            </a:r>
            <a:endParaRPr lang="tr-TR" dirty="0">
              <a:solidFill>
                <a:srgbClr val="00B050"/>
              </a:solidFill>
            </a:endParaRPr>
          </a:p>
        </p:txBody>
      </p:sp>
      <p:sp>
        <p:nvSpPr>
          <p:cNvPr id="3" name="İçerik Yer Tutucusu 2"/>
          <p:cNvSpPr>
            <a:spLocks noGrp="1"/>
          </p:cNvSpPr>
          <p:nvPr>
            <p:ph idx="1"/>
          </p:nvPr>
        </p:nvSpPr>
        <p:spPr>
          <a:xfrm>
            <a:off x="838200" y="1219200"/>
            <a:ext cx="10515600" cy="4957763"/>
          </a:xfrm>
        </p:spPr>
        <p:txBody>
          <a:bodyPr>
            <a:normAutofit/>
          </a:bodyPr>
          <a:lstStyle/>
          <a:p>
            <a:pPr>
              <a:lnSpc>
                <a:spcPct val="120000"/>
              </a:lnSpc>
              <a:spcBef>
                <a:spcPts val="600"/>
              </a:spcBef>
            </a:pPr>
            <a:r>
              <a:rPr lang="tr-TR" b="1" dirty="0">
                <a:solidFill>
                  <a:srgbClr val="00B050"/>
                </a:solidFill>
              </a:rPr>
              <a:t>“</a:t>
            </a:r>
            <a:r>
              <a:rPr lang="tr-TR" b="1" dirty="0" err="1">
                <a:solidFill>
                  <a:srgbClr val="00B050"/>
                </a:solidFill>
              </a:rPr>
              <a:t>Khalsa</a:t>
            </a:r>
            <a:r>
              <a:rPr lang="tr-TR" b="1" dirty="0">
                <a:solidFill>
                  <a:srgbClr val="00B050"/>
                </a:solidFill>
              </a:rPr>
              <a:t>” </a:t>
            </a:r>
            <a:r>
              <a:rPr lang="tr-TR" dirty="0"/>
              <a:t>olarak adlandırılan Sih cemaatinin/teşkilatının temel esasları </a:t>
            </a:r>
            <a:r>
              <a:rPr lang="tr-TR" dirty="0" smtClean="0"/>
              <a:t>şunlardır:</a:t>
            </a:r>
          </a:p>
          <a:p>
            <a:pPr>
              <a:lnSpc>
                <a:spcPct val="120000"/>
              </a:lnSpc>
              <a:spcBef>
                <a:spcPts val="600"/>
              </a:spcBef>
            </a:pPr>
            <a:r>
              <a:rPr lang="tr-TR" dirty="0" smtClean="0"/>
              <a:t>1</a:t>
            </a:r>
            <a:r>
              <a:rPr lang="tr-TR" dirty="0"/>
              <a:t>. Saç ve sakal </a:t>
            </a:r>
            <a:r>
              <a:rPr lang="tr-TR" dirty="0" smtClean="0"/>
              <a:t>kesilmemesi</a:t>
            </a:r>
          </a:p>
          <a:p>
            <a:pPr>
              <a:lnSpc>
                <a:spcPct val="120000"/>
              </a:lnSpc>
              <a:spcBef>
                <a:spcPts val="600"/>
              </a:spcBef>
            </a:pPr>
            <a:r>
              <a:rPr lang="tr-TR" dirty="0" smtClean="0"/>
              <a:t>2</a:t>
            </a:r>
            <a:r>
              <a:rPr lang="tr-TR" dirty="0"/>
              <a:t>. Bunların tarak takılarak toplanması ve sarıkla </a:t>
            </a:r>
            <a:r>
              <a:rPr lang="tr-TR" dirty="0" smtClean="0"/>
              <a:t>örtülmesi</a:t>
            </a:r>
          </a:p>
          <a:p>
            <a:pPr>
              <a:lnSpc>
                <a:spcPct val="120000"/>
              </a:lnSpc>
              <a:spcBef>
                <a:spcPts val="600"/>
              </a:spcBef>
            </a:pPr>
            <a:r>
              <a:rPr lang="tr-TR" dirty="0" smtClean="0"/>
              <a:t>3</a:t>
            </a:r>
            <a:r>
              <a:rPr lang="tr-TR" dirty="0"/>
              <a:t>. Diz altında bağlanan kısa pantolon </a:t>
            </a:r>
            <a:r>
              <a:rPr lang="tr-TR" dirty="0" smtClean="0"/>
              <a:t>giyilmesi</a:t>
            </a:r>
          </a:p>
          <a:p>
            <a:pPr>
              <a:lnSpc>
                <a:spcPct val="120000"/>
              </a:lnSpc>
              <a:spcBef>
                <a:spcPts val="600"/>
              </a:spcBef>
            </a:pPr>
            <a:r>
              <a:rPr lang="tr-TR" dirty="0" smtClean="0"/>
              <a:t>4</a:t>
            </a:r>
            <a:r>
              <a:rPr lang="tr-TR" dirty="0"/>
              <a:t>. Sağ bilek üzerine çelik bilezik </a:t>
            </a:r>
            <a:r>
              <a:rPr lang="tr-TR" dirty="0" smtClean="0"/>
              <a:t>takılması</a:t>
            </a:r>
          </a:p>
          <a:p>
            <a:pPr>
              <a:lnSpc>
                <a:spcPct val="120000"/>
              </a:lnSpc>
              <a:spcBef>
                <a:spcPts val="600"/>
              </a:spcBef>
            </a:pPr>
            <a:r>
              <a:rPr lang="tr-TR" dirty="0" smtClean="0"/>
              <a:t>5</a:t>
            </a:r>
            <a:r>
              <a:rPr lang="tr-TR" dirty="0"/>
              <a:t>. Kama taşınması</a:t>
            </a:r>
          </a:p>
        </p:txBody>
      </p:sp>
    </p:spTree>
    <p:extLst>
      <p:ext uri="{BB962C8B-B14F-4D97-AF65-F5344CB8AC3E}">
        <p14:creationId xmlns:p14="http://schemas.microsoft.com/office/powerpoint/2010/main" val="178661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smtClean="0">
                <a:latin typeface="Adobe Caslon Pro" panose="0205050205050A020403" pitchFamily="18" charset="-94"/>
                <a:ea typeface="Adobe Myungjo Std M" panose="02020600000000000000" pitchFamily="18" charset="-128"/>
              </a:rPr>
              <a:t>DERS </a:t>
            </a:r>
            <a:r>
              <a:rPr lang="tr-TR" sz="4400" b="1" dirty="0">
                <a:latin typeface="Adobe Caslon Pro" panose="0205050205050A020403" pitchFamily="18" charset="-94"/>
                <a:ea typeface="Adobe Myungjo Std M" panose="02020600000000000000" pitchFamily="18" charset="-128"/>
              </a:rPr>
              <a:t>4</a:t>
            </a:r>
            <a:r>
              <a:rPr lang="tr-TR" sz="4400" b="1" smtClean="0">
                <a:latin typeface="Adobe Caslon Pro" panose="0205050205050A020403" pitchFamily="18" charset="-94"/>
                <a:ea typeface="Adobe Myungjo Std M" panose="02020600000000000000" pitchFamily="18" charset="-128"/>
              </a:rPr>
              <a:t>:</a:t>
            </a:r>
            <a:endParaRPr lang="tr-TR" sz="4400" b="1" dirty="0" smtClean="0">
              <a:latin typeface="Adobe Caslon Pro" panose="0205050205050A020403" pitchFamily="18" charset="-94"/>
              <a:ea typeface="Adobe Myungjo Std M" panose="02020600000000000000" pitchFamily="18" charset="-128"/>
            </a:endParaRPr>
          </a:p>
          <a:p>
            <a:r>
              <a:rPr lang="tr-TR" sz="4400" b="1" dirty="0" smtClean="0">
                <a:solidFill>
                  <a:srgbClr val="C00000"/>
                </a:solidFill>
                <a:latin typeface="Adobe Caslon Pro" panose="0205050205050A020403" pitchFamily="18" charset="-94"/>
                <a:ea typeface="Adobe Myungjo Std M" panose="02020600000000000000" pitchFamily="18" charset="-128"/>
              </a:rPr>
              <a:t>HİNT DİNLERİ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370574" cy="726255"/>
          </a:xfrm>
        </p:spPr>
        <p:txBody>
          <a:bodyPr/>
          <a:lstStyle/>
          <a:p>
            <a:r>
              <a:rPr lang="tr-TR" b="1" dirty="0" err="1" smtClean="0">
                <a:solidFill>
                  <a:srgbClr val="C00000"/>
                </a:solidFill>
              </a:rPr>
              <a:t>Caynizm</a:t>
            </a:r>
            <a:endParaRPr lang="tr-TR" b="1" dirty="0">
              <a:solidFill>
                <a:srgbClr val="C00000"/>
              </a:solidFill>
            </a:endParaRPr>
          </a:p>
        </p:txBody>
      </p:sp>
      <p:sp>
        <p:nvSpPr>
          <p:cNvPr id="3" name="İçerik Yer Tutucusu 2"/>
          <p:cNvSpPr>
            <a:spLocks noGrp="1"/>
          </p:cNvSpPr>
          <p:nvPr>
            <p:ph idx="1"/>
          </p:nvPr>
        </p:nvSpPr>
        <p:spPr>
          <a:xfrm>
            <a:off x="838200" y="1091382"/>
            <a:ext cx="10515600" cy="5085582"/>
          </a:xfrm>
        </p:spPr>
        <p:txBody>
          <a:bodyPr>
            <a:normAutofit/>
          </a:bodyPr>
          <a:lstStyle/>
          <a:p>
            <a:pPr>
              <a:lnSpc>
                <a:spcPct val="120000"/>
              </a:lnSpc>
              <a:spcBef>
                <a:spcPts val="600"/>
              </a:spcBef>
            </a:pPr>
            <a:r>
              <a:rPr lang="tr-TR" dirty="0" err="1"/>
              <a:t>Caynizm’in</a:t>
            </a:r>
            <a:r>
              <a:rPr lang="tr-TR" dirty="0"/>
              <a:t> M.Ö. 6. yüzyılda ortaya çıktığı düşünülse de </a:t>
            </a:r>
            <a:r>
              <a:rPr lang="tr-TR" dirty="0" err="1"/>
              <a:t>Caynistler</a:t>
            </a:r>
            <a:r>
              <a:rPr lang="tr-TR" dirty="0"/>
              <a:t>, kendi dini geleneklerinin çok daha eski dönemlere dayandığını </a:t>
            </a:r>
            <a:r>
              <a:rPr lang="tr-TR" dirty="0" smtClean="0"/>
              <a:t>varsayarlar.</a:t>
            </a:r>
          </a:p>
          <a:p>
            <a:pPr>
              <a:lnSpc>
                <a:spcPct val="120000"/>
              </a:lnSpc>
              <a:spcBef>
                <a:spcPts val="600"/>
              </a:spcBef>
            </a:pPr>
            <a:r>
              <a:rPr lang="tr-TR" dirty="0" err="1" smtClean="0"/>
              <a:t>Caynist</a:t>
            </a:r>
            <a:r>
              <a:rPr lang="tr-TR" dirty="0" smtClean="0"/>
              <a:t> </a:t>
            </a:r>
            <a:r>
              <a:rPr lang="tr-TR" dirty="0"/>
              <a:t>öğretiyi geliştirip sistemleşirken </a:t>
            </a:r>
            <a:r>
              <a:rPr lang="tr-TR" b="1" dirty="0" err="1">
                <a:solidFill>
                  <a:srgbClr val="00B050"/>
                </a:solidFill>
              </a:rPr>
              <a:t>Mahavira</a:t>
            </a:r>
            <a:r>
              <a:rPr lang="tr-TR" b="1" dirty="0">
                <a:solidFill>
                  <a:srgbClr val="00B050"/>
                </a:solidFill>
              </a:rPr>
              <a:t> </a:t>
            </a:r>
            <a:r>
              <a:rPr lang="tr-TR" b="1" dirty="0" err="1">
                <a:solidFill>
                  <a:srgbClr val="00B050"/>
                </a:solidFill>
              </a:rPr>
              <a:t>Vardhamana</a:t>
            </a:r>
            <a:r>
              <a:rPr lang="tr-TR" dirty="0" err="1"/>
              <a:t>’dır</a:t>
            </a:r>
            <a:r>
              <a:rPr lang="tr-TR" dirty="0"/>
              <a:t>. Aydınlanmaya kavuştuktan sonra kendisine “</a:t>
            </a:r>
            <a:r>
              <a:rPr lang="tr-TR" b="1" dirty="0">
                <a:solidFill>
                  <a:srgbClr val="00B050"/>
                </a:solidFill>
              </a:rPr>
              <a:t>muzaffer</a:t>
            </a:r>
            <a:r>
              <a:rPr lang="tr-TR" dirty="0"/>
              <a:t>” anlamında </a:t>
            </a:r>
            <a:r>
              <a:rPr lang="tr-TR" b="1" dirty="0" err="1">
                <a:solidFill>
                  <a:srgbClr val="00B050"/>
                </a:solidFill>
              </a:rPr>
              <a:t>Cina</a:t>
            </a:r>
            <a:r>
              <a:rPr lang="tr-TR" dirty="0"/>
              <a:t> unvanı verilmiştir.</a:t>
            </a:r>
          </a:p>
        </p:txBody>
      </p:sp>
    </p:spTree>
    <p:extLst>
      <p:ext uri="{BB962C8B-B14F-4D97-AF65-F5344CB8AC3E}">
        <p14:creationId xmlns:p14="http://schemas.microsoft.com/office/powerpoint/2010/main" val="152303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44243"/>
          </a:xfrm>
        </p:spPr>
        <p:txBody>
          <a:bodyPr/>
          <a:lstStyle/>
          <a:p>
            <a:r>
              <a:rPr lang="tr-TR" b="1" dirty="0" err="1" smtClean="0">
                <a:solidFill>
                  <a:srgbClr val="C00000"/>
                </a:solidFill>
              </a:rPr>
              <a:t>Caynizm</a:t>
            </a:r>
            <a:endParaRPr lang="tr-TR" dirty="0">
              <a:solidFill>
                <a:srgbClr val="00B05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dirty="0" err="1"/>
              <a:t>Caynizm</a:t>
            </a:r>
            <a:r>
              <a:rPr lang="tr-TR" dirty="0"/>
              <a:t> ve </a:t>
            </a:r>
            <a:r>
              <a:rPr lang="tr-TR" dirty="0" err="1"/>
              <a:t>Caynist</a:t>
            </a:r>
            <a:r>
              <a:rPr lang="tr-TR" dirty="0"/>
              <a:t> kullanımları buradan hareketle türetilmiştir. </a:t>
            </a:r>
            <a:r>
              <a:rPr lang="tr-TR" dirty="0" err="1"/>
              <a:t>Budda</a:t>
            </a:r>
            <a:r>
              <a:rPr lang="tr-TR" dirty="0"/>
              <a:t> ile aynı dönemde yaşamış olan </a:t>
            </a:r>
            <a:r>
              <a:rPr lang="tr-TR" dirty="0" err="1"/>
              <a:t>Cina</a:t>
            </a:r>
            <a:r>
              <a:rPr lang="tr-TR" dirty="0"/>
              <a:t>, Hinduizm’e tepki konusunda benzer esasları savunmuş, züht hayatına </a:t>
            </a:r>
            <a:r>
              <a:rPr lang="tr-TR" dirty="0" err="1" smtClean="0"/>
              <a:t>Budda’dan</a:t>
            </a:r>
            <a:r>
              <a:rPr lang="tr-TR" dirty="0" smtClean="0"/>
              <a:t> </a:t>
            </a:r>
            <a:r>
              <a:rPr lang="tr-TR" dirty="0"/>
              <a:t>daha fazla önem vermiştir. Temel öğretileri “</a:t>
            </a:r>
            <a:r>
              <a:rPr lang="tr-TR" b="1" dirty="0" err="1">
                <a:solidFill>
                  <a:srgbClr val="00B050"/>
                </a:solidFill>
              </a:rPr>
              <a:t>Agamalar</a:t>
            </a:r>
            <a:r>
              <a:rPr lang="tr-TR" dirty="0"/>
              <a:t>” adlı kutsal metinde </a:t>
            </a:r>
            <a:r>
              <a:rPr lang="tr-TR" dirty="0" smtClean="0"/>
              <a:t>toplanmıştır.</a:t>
            </a:r>
          </a:p>
        </p:txBody>
      </p:sp>
    </p:spTree>
    <p:extLst>
      <p:ext uri="{BB962C8B-B14F-4D97-AF65-F5344CB8AC3E}">
        <p14:creationId xmlns:p14="http://schemas.microsoft.com/office/powerpoint/2010/main" val="943562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11390"/>
          </a:xfrm>
        </p:spPr>
        <p:txBody>
          <a:bodyPr/>
          <a:lstStyle/>
          <a:p>
            <a:r>
              <a:rPr lang="tr-TR" dirty="0" smtClean="0">
                <a:solidFill>
                  <a:schemeClr val="accent2"/>
                </a:solidFill>
              </a:rPr>
              <a:t> </a:t>
            </a:r>
            <a:r>
              <a:rPr lang="tr-TR" b="1" dirty="0" err="1" smtClean="0">
                <a:solidFill>
                  <a:srgbClr val="C00000"/>
                </a:solidFill>
              </a:rPr>
              <a:t>Caynizm</a:t>
            </a:r>
            <a:endParaRPr lang="tr-TR" b="1" dirty="0">
              <a:solidFill>
                <a:srgbClr val="C00000"/>
              </a:solidFill>
            </a:endParaRPr>
          </a:p>
        </p:txBody>
      </p:sp>
      <p:sp>
        <p:nvSpPr>
          <p:cNvPr id="3" name="İçerik Yer Tutucusu 2"/>
          <p:cNvSpPr>
            <a:spLocks noGrp="1"/>
          </p:cNvSpPr>
          <p:nvPr>
            <p:ph idx="1"/>
          </p:nvPr>
        </p:nvSpPr>
        <p:spPr>
          <a:xfrm>
            <a:off x="838200" y="1288026"/>
            <a:ext cx="10515600" cy="5034116"/>
          </a:xfrm>
        </p:spPr>
        <p:txBody>
          <a:bodyPr>
            <a:normAutofit/>
          </a:bodyPr>
          <a:lstStyle/>
          <a:p>
            <a:pPr>
              <a:lnSpc>
                <a:spcPct val="130000"/>
              </a:lnSpc>
              <a:spcBef>
                <a:spcPts val="600"/>
              </a:spcBef>
            </a:pPr>
            <a:r>
              <a:rPr lang="tr-TR" dirty="0" err="1"/>
              <a:t>Mahavira’dan</a:t>
            </a:r>
            <a:r>
              <a:rPr lang="tr-TR" dirty="0"/>
              <a:t> sonra rahiplerin yanlarında değerli eşya taşıyıp taşıyamayacağı ve neleri giyip giyemeyeceği gibi bazı konularda görüş ayrılıkları yaşanmış ve M.Ö. 3. yüzyılda </a:t>
            </a:r>
            <a:r>
              <a:rPr lang="tr-TR" dirty="0" err="1"/>
              <a:t>Caynizm</a:t>
            </a:r>
            <a:r>
              <a:rPr lang="tr-TR" dirty="0"/>
              <a:t>, </a:t>
            </a:r>
            <a:r>
              <a:rPr lang="tr-TR" b="1" dirty="0" err="1">
                <a:solidFill>
                  <a:srgbClr val="00B050"/>
                </a:solidFill>
              </a:rPr>
              <a:t>Digamara</a:t>
            </a:r>
            <a:r>
              <a:rPr lang="tr-TR" b="1" dirty="0">
                <a:solidFill>
                  <a:srgbClr val="00B050"/>
                </a:solidFill>
              </a:rPr>
              <a:t> (çıplak gezenler yani havayı elbise edinenler)</a:t>
            </a:r>
            <a:r>
              <a:rPr lang="tr-TR" dirty="0"/>
              <a:t> ve </a:t>
            </a:r>
            <a:r>
              <a:rPr lang="tr-TR" b="1" dirty="0" err="1">
                <a:solidFill>
                  <a:srgbClr val="00B050"/>
                </a:solidFill>
              </a:rPr>
              <a:t>Svetambara</a:t>
            </a:r>
            <a:r>
              <a:rPr lang="tr-TR" b="1" dirty="0">
                <a:solidFill>
                  <a:srgbClr val="00B050"/>
                </a:solidFill>
              </a:rPr>
              <a:t> (beyaz giyinenler) </a:t>
            </a:r>
            <a:r>
              <a:rPr lang="tr-TR" dirty="0"/>
              <a:t>şeklinde iki mezhebe bölünmüştür. Günümüzde yaklaşık üç milyon mensubu olduğu tahmin edilen </a:t>
            </a:r>
            <a:r>
              <a:rPr lang="tr-TR" dirty="0" err="1"/>
              <a:t>Caynizm’in</a:t>
            </a:r>
            <a:r>
              <a:rPr lang="tr-TR" dirty="0"/>
              <a:t> temel özellikleri şunlardır:</a:t>
            </a:r>
          </a:p>
        </p:txBody>
      </p:sp>
    </p:spTree>
    <p:extLst>
      <p:ext uri="{BB962C8B-B14F-4D97-AF65-F5344CB8AC3E}">
        <p14:creationId xmlns:p14="http://schemas.microsoft.com/office/powerpoint/2010/main" val="553717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err="1" smtClean="0">
                <a:solidFill>
                  <a:srgbClr val="C00000"/>
                </a:solidFill>
              </a:rPr>
              <a:t>Caynizm</a:t>
            </a:r>
            <a:endParaRPr lang="tr-TR" b="1" dirty="0">
              <a:solidFill>
                <a:srgbClr val="C00000"/>
              </a:solidFill>
            </a:endParaRPr>
          </a:p>
        </p:txBody>
      </p:sp>
      <p:sp>
        <p:nvSpPr>
          <p:cNvPr id="3" name="İçerik Yer Tutucusu 2"/>
          <p:cNvSpPr>
            <a:spLocks noGrp="1"/>
          </p:cNvSpPr>
          <p:nvPr>
            <p:ph idx="1"/>
          </p:nvPr>
        </p:nvSpPr>
        <p:spPr>
          <a:xfrm>
            <a:off x="838200" y="1170040"/>
            <a:ext cx="10515600" cy="5006923"/>
          </a:xfrm>
        </p:spPr>
        <p:txBody>
          <a:bodyPr>
            <a:normAutofit lnSpcReduction="10000"/>
          </a:bodyPr>
          <a:lstStyle/>
          <a:p>
            <a:pPr marL="514350" indent="-514350">
              <a:lnSpc>
                <a:spcPct val="130000"/>
              </a:lnSpc>
              <a:spcBef>
                <a:spcPts val="600"/>
              </a:spcBef>
              <a:buAutoNum type="alphaLcPeriod"/>
            </a:pPr>
            <a:r>
              <a:rPr lang="tr-TR" dirty="0" smtClean="0"/>
              <a:t>Kast </a:t>
            </a:r>
            <a:r>
              <a:rPr lang="tr-TR" dirty="0"/>
              <a:t>sistemine, kanlı kurban törenlerine ve çok tanrıcılığa </a:t>
            </a:r>
            <a:r>
              <a:rPr lang="tr-TR" dirty="0" smtClean="0"/>
              <a:t>karşıdırlar.</a:t>
            </a:r>
            <a:endParaRPr lang="tr-TR" dirty="0" smtClean="0"/>
          </a:p>
          <a:p>
            <a:pPr marL="514350" indent="-514350">
              <a:lnSpc>
                <a:spcPct val="130000"/>
              </a:lnSpc>
              <a:spcBef>
                <a:spcPts val="600"/>
              </a:spcBef>
              <a:buAutoNum type="alphaLcPeriod"/>
            </a:pPr>
            <a:r>
              <a:rPr lang="tr-TR" dirty="0" smtClean="0"/>
              <a:t>Ritüeller </a:t>
            </a:r>
            <a:r>
              <a:rPr lang="tr-TR" dirty="0"/>
              <a:t>esnasında din adamlarının önemli rolü vardır. </a:t>
            </a:r>
          </a:p>
          <a:p>
            <a:pPr marL="514350" indent="-514350">
              <a:lnSpc>
                <a:spcPct val="130000"/>
              </a:lnSpc>
              <a:spcBef>
                <a:spcPts val="600"/>
              </a:spcBef>
              <a:buAutoNum type="alphaLcPeriod"/>
            </a:pPr>
            <a:r>
              <a:rPr lang="tr-TR" dirty="0" smtClean="0"/>
              <a:t>Canlılara </a:t>
            </a:r>
            <a:r>
              <a:rPr lang="tr-TR" dirty="0"/>
              <a:t>zarar vermeme (</a:t>
            </a:r>
            <a:r>
              <a:rPr lang="tr-TR" b="1" dirty="0" err="1">
                <a:solidFill>
                  <a:srgbClr val="00B050"/>
                </a:solidFill>
              </a:rPr>
              <a:t>ahimsa</a:t>
            </a:r>
            <a:r>
              <a:rPr lang="tr-TR" dirty="0"/>
              <a:t>) esasına bağlı olarak </a:t>
            </a:r>
            <a:r>
              <a:rPr lang="tr-TR" dirty="0" err="1"/>
              <a:t>Caynistler</a:t>
            </a:r>
            <a:r>
              <a:rPr lang="tr-TR" dirty="0"/>
              <a:t>, ziraatla pek uğraşmazlar ve sebze-meyve ile yetinirler. Aşırı titiz olanlar canlı bir şeyi yutmamak için ağızlarını bezle örterler, çiğnemek için önlerini </a:t>
            </a:r>
            <a:r>
              <a:rPr lang="tr-TR" dirty="0" smtClean="0"/>
              <a:t>süpürürler.</a:t>
            </a:r>
          </a:p>
          <a:p>
            <a:pPr marL="514350" indent="-514350">
              <a:lnSpc>
                <a:spcPct val="130000"/>
              </a:lnSpc>
              <a:spcBef>
                <a:spcPts val="600"/>
              </a:spcBef>
              <a:buAutoNum type="alphaLcPeriod"/>
            </a:pPr>
            <a:r>
              <a:rPr lang="tr-TR" dirty="0" smtClean="0"/>
              <a:t>Asıl </a:t>
            </a:r>
            <a:r>
              <a:rPr lang="tr-TR" dirty="0"/>
              <a:t>amaç doğum-ölüm çarkından kurtulup nihai kurtuluşa ermektir. Bunun yolu kendi dinlerine ve beş temel yasağa uymaktır. Bunu başaran kimseler ölümsüzdürler.</a:t>
            </a:r>
          </a:p>
        </p:txBody>
      </p:sp>
    </p:spTree>
    <p:extLst>
      <p:ext uri="{BB962C8B-B14F-4D97-AF65-F5344CB8AC3E}">
        <p14:creationId xmlns:p14="http://schemas.microsoft.com/office/powerpoint/2010/main" val="1187370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13068"/>
          </a:xfrm>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455174"/>
            <a:ext cx="10515600" cy="4699822"/>
          </a:xfrm>
        </p:spPr>
        <p:txBody>
          <a:bodyPr>
            <a:normAutofit/>
          </a:bodyPr>
          <a:lstStyle/>
          <a:p>
            <a:pPr indent="-216000">
              <a:lnSpc>
                <a:spcPct val="130000"/>
              </a:lnSpc>
              <a:spcBef>
                <a:spcPts val="600"/>
              </a:spcBef>
            </a:pPr>
            <a:r>
              <a:rPr lang="tr-TR" b="1" dirty="0" err="1">
                <a:solidFill>
                  <a:srgbClr val="00B050"/>
                </a:solidFill>
              </a:rPr>
              <a:t>Ahimsa</a:t>
            </a:r>
            <a:r>
              <a:rPr lang="tr-TR" b="1" dirty="0">
                <a:solidFill>
                  <a:srgbClr val="00B050"/>
                </a:solidFill>
              </a:rPr>
              <a:t>: </a:t>
            </a:r>
            <a:r>
              <a:rPr lang="tr-TR" dirty="0"/>
              <a:t>Hiçbir canlıyı incitmeme ve yaşayan her varlığa saygı duyma prensibidir. </a:t>
            </a:r>
            <a:r>
              <a:rPr lang="tr-TR" dirty="0" err="1"/>
              <a:t>Caynizm</a:t>
            </a:r>
            <a:r>
              <a:rPr lang="tr-TR" dirty="0"/>
              <a:t> başta olmak üzere Hint dinlerinin benimsediği temel ilkelerden biridir.</a:t>
            </a:r>
          </a:p>
        </p:txBody>
      </p:sp>
    </p:spTree>
    <p:extLst>
      <p:ext uri="{BB962C8B-B14F-4D97-AF65-F5344CB8AC3E}">
        <p14:creationId xmlns:p14="http://schemas.microsoft.com/office/powerpoint/2010/main" val="2664489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29609"/>
          </a:xfrm>
        </p:spPr>
        <p:txBody>
          <a:bodyPr>
            <a:normAutofit fontScale="90000"/>
          </a:bodyPr>
          <a:lstStyle/>
          <a:p>
            <a:r>
              <a:rPr lang="tr-TR" b="1" dirty="0">
                <a:solidFill>
                  <a:srgbClr val="00B050"/>
                </a:solidFill>
              </a:rPr>
              <a:t>Sıra Sizde… </a:t>
            </a:r>
            <a:r>
              <a:rPr lang="tr-TR" b="1" dirty="0" smtClean="0">
                <a:solidFill>
                  <a:srgbClr val="00B050"/>
                </a:solidFill>
              </a:rPr>
              <a:t>(9. </a:t>
            </a:r>
            <a:r>
              <a:rPr lang="tr-TR" b="1" dirty="0">
                <a:solidFill>
                  <a:srgbClr val="00B050"/>
                </a:solidFill>
              </a:rPr>
              <a:t>Soru)</a:t>
            </a:r>
            <a:endParaRPr lang="tr-TR" dirty="0"/>
          </a:p>
        </p:txBody>
      </p:sp>
      <p:sp>
        <p:nvSpPr>
          <p:cNvPr id="3" name="İçerik Yer Tutucusu 2"/>
          <p:cNvSpPr>
            <a:spLocks noGrp="1"/>
          </p:cNvSpPr>
          <p:nvPr>
            <p:ph idx="1"/>
          </p:nvPr>
        </p:nvSpPr>
        <p:spPr>
          <a:xfrm>
            <a:off x="838200" y="973394"/>
            <a:ext cx="10515600" cy="5203570"/>
          </a:xfrm>
        </p:spPr>
        <p:txBody>
          <a:bodyPr>
            <a:normAutofit fontScale="92500" lnSpcReduction="10000"/>
          </a:bodyPr>
          <a:lstStyle/>
          <a:p>
            <a:pPr>
              <a:lnSpc>
                <a:spcPct val="100000"/>
              </a:lnSpc>
              <a:spcBef>
                <a:spcPts val="600"/>
              </a:spcBef>
            </a:pPr>
            <a:r>
              <a:rPr lang="tr-TR" dirty="0" smtClean="0"/>
              <a:t>Hinduizm’de </a:t>
            </a:r>
            <a:r>
              <a:rPr lang="tr-TR" dirty="0"/>
              <a:t>………. inancı ölen insanın ruhunun, dünyada farklı varlık formlarında tekrar bedenlenmesini ifade eder. Bunun mahiyetini belirleyen faktör, kişinin dünyadayken yaptığı iyi veya kötü amelleri/ davranışları anlamına gelen ………….’</a:t>
            </a:r>
            <a:r>
              <a:rPr lang="tr-TR" dirty="0" err="1"/>
              <a:t>dır</a:t>
            </a:r>
            <a:r>
              <a:rPr lang="tr-TR" dirty="0"/>
              <a:t>. Hinduların asıl amacı doğum-ölüm çarkından ve bunun neden olduğu her türlü acıdan kurtulma anlamına gelen ………….’ya </a:t>
            </a:r>
            <a:r>
              <a:rPr lang="tr-TR" dirty="0" smtClean="0"/>
              <a:t>ulaşmaktır.</a:t>
            </a:r>
          </a:p>
          <a:p>
            <a:pPr>
              <a:lnSpc>
                <a:spcPct val="100000"/>
              </a:lnSpc>
              <a:spcBef>
                <a:spcPts val="600"/>
              </a:spcBef>
            </a:pPr>
            <a:r>
              <a:rPr lang="tr-TR" b="1" dirty="0"/>
              <a:t>Parçada boş bırakılan yerleri tamamlayan ifadeler hangi seçenekte sırasıyla verilmiştir?</a:t>
            </a:r>
          </a:p>
          <a:p>
            <a:pPr>
              <a:lnSpc>
                <a:spcPct val="100000"/>
              </a:lnSpc>
              <a:spcBef>
                <a:spcPts val="600"/>
              </a:spcBef>
            </a:pPr>
            <a:r>
              <a:rPr lang="tr-TR" dirty="0" smtClean="0"/>
              <a:t>A) </a:t>
            </a:r>
            <a:r>
              <a:rPr lang="tr-TR" dirty="0" err="1" smtClean="0"/>
              <a:t>Avatar</a:t>
            </a:r>
            <a:r>
              <a:rPr lang="tr-TR" dirty="0" smtClean="0"/>
              <a:t> </a:t>
            </a:r>
            <a:r>
              <a:rPr lang="tr-TR" dirty="0"/>
              <a:t>– Karma- </a:t>
            </a:r>
            <a:r>
              <a:rPr lang="tr-TR" dirty="0" smtClean="0"/>
              <a:t>Nirvana</a:t>
            </a:r>
          </a:p>
          <a:p>
            <a:pPr>
              <a:lnSpc>
                <a:spcPct val="100000"/>
              </a:lnSpc>
              <a:spcBef>
                <a:spcPts val="600"/>
              </a:spcBef>
            </a:pPr>
            <a:r>
              <a:rPr lang="tr-TR" dirty="0" smtClean="0"/>
              <a:t>B) </a:t>
            </a:r>
            <a:r>
              <a:rPr lang="tr-TR" dirty="0" err="1" smtClean="0">
                <a:solidFill>
                  <a:srgbClr val="00B050"/>
                </a:solidFill>
              </a:rPr>
              <a:t>Samsara</a:t>
            </a:r>
            <a:r>
              <a:rPr lang="tr-TR" dirty="0" smtClean="0">
                <a:solidFill>
                  <a:srgbClr val="00B050"/>
                </a:solidFill>
              </a:rPr>
              <a:t> </a:t>
            </a:r>
            <a:r>
              <a:rPr lang="tr-TR" dirty="0">
                <a:solidFill>
                  <a:srgbClr val="00B050"/>
                </a:solidFill>
              </a:rPr>
              <a:t>– Karma- </a:t>
            </a:r>
            <a:r>
              <a:rPr lang="tr-TR" dirty="0" err="1" smtClean="0">
                <a:solidFill>
                  <a:srgbClr val="00B050"/>
                </a:solidFill>
              </a:rPr>
              <a:t>Mokşa</a:t>
            </a:r>
            <a:endParaRPr lang="tr-TR" dirty="0" smtClean="0">
              <a:solidFill>
                <a:srgbClr val="00B050"/>
              </a:solidFill>
            </a:endParaRPr>
          </a:p>
          <a:p>
            <a:pPr>
              <a:lnSpc>
                <a:spcPct val="100000"/>
              </a:lnSpc>
              <a:spcBef>
                <a:spcPts val="600"/>
              </a:spcBef>
            </a:pPr>
            <a:r>
              <a:rPr lang="tr-TR" dirty="0" smtClean="0"/>
              <a:t>C) Varna </a:t>
            </a:r>
            <a:r>
              <a:rPr lang="tr-TR" dirty="0"/>
              <a:t>– </a:t>
            </a:r>
            <a:r>
              <a:rPr lang="tr-TR" dirty="0" err="1"/>
              <a:t>Samsara</a:t>
            </a:r>
            <a:r>
              <a:rPr lang="tr-TR" dirty="0"/>
              <a:t> – </a:t>
            </a:r>
            <a:r>
              <a:rPr lang="tr-TR" dirty="0" smtClean="0"/>
              <a:t>Nirvana</a:t>
            </a:r>
          </a:p>
          <a:p>
            <a:pPr>
              <a:lnSpc>
                <a:spcPct val="100000"/>
              </a:lnSpc>
              <a:spcBef>
                <a:spcPts val="600"/>
              </a:spcBef>
            </a:pPr>
            <a:r>
              <a:rPr lang="tr-TR" dirty="0" smtClean="0"/>
              <a:t>D</a:t>
            </a:r>
            <a:r>
              <a:rPr lang="tr-TR" dirty="0"/>
              <a:t>) </a:t>
            </a:r>
            <a:r>
              <a:rPr lang="tr-TR" dirty="0" err="1"/>
              <a:t>Samsara</a:t>
            </a:r>
            <a:r>
              <a:rPr lang="tr-TR" dirty="0"/>
              <a:t> – Nirvana – </a:t>
            </a:r>
            <a:r>
              <a:rPr lang="tr-TR" dirty="0" err="1" smtClean="0"/>
              <a:t>Mokşa</a:t>
            </a:r>
            <a:endParaRPr lang="tr-TR" dirty="0" smtClean="0"/>
          </a:p>
          <a:p>
            <a:pPr>
              <a:lnSpc>
                <a:spcPct val="100000"/>
              </a:lnSpc>
              <a:spcBef>
                <a:spcPts val="600"/>
              </a:spcBef>
            </a:pPr>
            <a:r>
              <a:rPr lang="tr-TR" dirty="0" smtClean="0"/>
              <a:t>E</a:t>
            </a:r>
            <a:r>
              <a:rPr lang="tr-TR" dirty="0"/>
              <a:t>) </a:t>
            </a:r>
            <a:r>
              <a:rPr lang="tr-TR" dirty="0" err="1"/>
              <a:t>Avatar</a:t>
            </a:r>
            <a:r>
              <a:rPr lang="tr-TR" dirty="0"/>
              <a:t> – Varna - </a:t>
            </a:r>
            <a:r>
              <a:rPr lang="tr-TR" dirty="0" err="1"/>
              <a:t>Mokşa</a:t>
            </a:r>
            <a:endParaRPr lang="tr-TR" b="1" dirty="0">
              <a:solidFill>
                <a:srgbClr val="00B050"/>
              </a:solidFill>
            </a:endParaRPr>
          </a:p>
          <a:p>
            <a:pPr>
              <a:lnSpc>
                <a:spcPct val="130000"/>
              </a:lnSpc>
              <a:spcBef>
                <a:spcPts val="600"/>
              </a:spcBef>
            </a:pPr>
            <a:endParaRPr lang="tr-TR" dirty="0" smtClean="0"/>
          </a:p>
        </p:txBody>
      </p:sp>
    </p:spTree>
    <p:extLst>
      <p:ext uri="{BB962C8B-B14F-4D97-AF65-F5344CB8AC3E}">
        <p14:creationId xmlns:p14="http://schemas.microsoft.com/office/powerpoint/2010/main" val="3763660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03236"/>
          </a:xfrm>
        </p:spPr>
        <p:txBody>
          <a:bodyPr/>
          <a:lstStyle/>
          <a:p>
            <a:r>
              <a:rPr lang="tr-TR" b="1" dirty="0" smtClean="0">
                <a:solidFill>
                  <a:srgbClr val="00B050"/>
                </a:solidFill>
              </a:rPr>
              <a:t>Sıra Sizde… (10. Soru)</a:t>
            </a:r>
            <a:endParaRPr lang="tr-TR" b="1" dirty="0">
              <a:solidFill>
                <a:srgbClr val="00B050"/>
              </a:solidFill>
            </a:endParaRPr>
          </a:p>
        </p:txBody>
      </p:sp>
      <p:sp>
        <p:nvSpPr>
          <p:cNvPr id="3" name="İçerik Yer Tutucusu 2"/>
          <p:cNvSpPr>
            <a:spLocks noGrp="1"/>
          </p:cNvSpPr>
          <p:nvPr>
            <p:ph idx="1"/>
          </p:nvPr>
        </p:nvSpPr>
        <p:spPr>
          <a:xfrm>
            <a:off x="838200" y="1268362"/>
            <a:ext cx="10515600" cy="4908602"/>
          </a:xfrm>
        </p:spPr>
        <p:txBody>
          <a:bodyPr>
            <a:normAutofit lnSpcReduction="10000"/>
          </a:bodyPr>
          <a:lstStyle/>
          <a:p>
            <a:r>
              <a:rPr lang="tr-TR" dirty="0"/>
              <a:t>Gurur </a:t>
            </a:r>
            <a:r>
              <a:rPr lang="tr-TR" dirty="0" err="1"/>
              <a:t>Nanak’ın</a:t>
            </a:r>
            <a:r>
              <a:rPr lang="tr-TR" dirty="0"/>
              <a:t> görüşleri etrafında oluşan bu din 16. yüzyılda Hindistan’da ortaya çıkmıştır. Tevhit ve eşitlik anlayışı hususunda İslam’dan etkilenmiş, öte taraftan Hinduizm’deki çok tanrıcılığa, putperestliğe ve kast sistemine karşı çıkmıştır. İslam ile Hinduizm karışımı bir din olup </a:t>
            </a:r>
            <a:r>
              <a:rPr lang="tr-TR" dirty="0" err="1"/>
              <a:t>sinkretist</a:t>
            </a:r>
            <a:r>
              <a:rPr lang="tr-TR" dirty="0"/>
              <a:t> (uzlaşmacı) ve milli bir karakter taşır. </a:t>
            </a:r>
            <a:endParaRPr lang="tr-TR" dirty="0" smtClean="0"/>
          </a:p>
          <a:p>
            <a:r>
              <a:rPr lang="tr-TR" b="1" dirty="0" smtClean="0"/>
              <a:t>Parçada </a:t>
            </a:r>
            <a:r>
              <a:rPr lang="tr-TR" b="1" dirty="0"/>
              <a:t>söz konusu edilen din aşağıdakilerden </a:t>
            </a:r>
            <a:r>
              <a:rPr lang="tr-TR" b="1" dirty="0" smtClean="0"/>
              <a:t>hangisidir?</a:t>
            </a:r>
          </a:p>
          <a:p>
            <a:r>
              <a:rPr lang="tr-TR" dirty="0" smtClean="0"/>
              <a:t>A</a:t>
            </a:r>
            <a:r>
              <a:rPr lang="tr-TR" dirty="0"/>
              <a:t>) </a:t>
            </a:r>
            <a:r>
              <a:rPr lang="tr-TR" dirty="0" err="1" smtClean="0"/>
              <a:t>Cayinizm</a:t>
            </a:r>
            <a:endParaRPr lang="tr-TR" dirty="0" smtClean="0"/>
          </a:p>
          <a:p>
            <a:r>
              <a:rPr lang="tr-TR" dirty="0" smtClean="0"/>
              <a:t>B</a:t>
            </a:r>
            <a:r>
              <a:rPr lang="tr-TR" dirty="0"/>
              <a:t>) </a:t>
            </a:r>
            <a:r>
              <a:rPr lang="tr-TR" dirty="0" smtClean="0"/>
              <a:t>Şintoizm</a:t>
            </a:r>
          </a:p>
          <a:p>
            <a:r>
              <a:rPr lang="tr-TR" dirty="0" smtClean="0"/>
              <a:t>C</a:t>
            </a:r>
            <a:r>
              <a:rPr lang="tr-TR" dirty="0"/>
              <a:t>) </a:t>
            </a:r>
            <a:r>
              <a:rPr lang="tr-TR" dirty="0" smtClean="0"/>
              <a:t>Budizm</a:t>
            </a:r>
          </a:p>
          <a:p>
            <a:r>
              <a:rPr lang="tr-TR" dirty="0" smtClean="0">
                <a:solidFill>
                  <a:srgbClr val="00B050"/>
                </a:solidFill>
              </a:rPr>
              <a:t>D</a:t>
            </a:r>
            <a:r>
              <a:rPr lang="tr-TR" dirty="0">
                <a:solidFill>
                  <a:srgbClr val="00B050"/>
                </a:solidFill>
              </a:rPr>
              <a:t>) </a:t>
            </a:r>
            <a:r>
              <a:rPr lang="tr-TR" dirty="0" err="1" smtClean="0">
                <a:solidFill>
                  <a:srgbClr val="00B050"/>
                </a:solidFill>
              </a:rPr>
              <a:t>Sihizm</a:t>
            </a:r>
            <a:endParaRPr lang="tr-TR" dirty="0" smtClean="0">
              <a:solidFill>
                <a:srgbClr val="00B050"/>
              </a:solidFill>
            </a:endParaRPr>
          </a:p>
          <a:p>
            <a:r>
              <a:rPr lang="tr-TR" dirty="0" smtClean="0"/>
              <a:t>E</a:t>
            </a:r>
            <a:r>
              <a:rPr lang="tr-TR" dirty="0"/>
              <a:t>) </a:t>
            </a:r>
            <a:r>
              <a:rPr lang="tr-TR" dirty="0" err="1"/>
              <a:t>Kadıyanilik</a:t>
            </a:r>
            <a:r>
              <a:rPr lang="tr-TR" dirty="0"/>
              <a:t> </a:t>
            </a:r>
          </a:p>
        </p:txBody>
      </p:sp>
    </p:spTree>
    <p:extLst>
      <p:ext uri="{BB962C8B-B14F-4D97-AF65-F5344CB8AC3E}">
        <p14:creationId xmlns:p14="http://schemas.microsoft.com/office/powerpoint/2010/main" val="4240247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2"/>
          </a:xfrm>
        </p:spPr>
        <p:txBody>
          <a:bodyPr/>
          <a:lstStyle/>
          <a:p>
            <a:r>
              <a:rPr lang="tr-TR" b="1" dirty="0">
                <a:solidFill>
                  <a:srgbClr val="00B050"/>
                </a:solidFill>
              </a:rPr>
              <a:t>Sıra Sizde… (Konu Testi 1</a:t>
            </a:r>
            <a:r>
              <a:rPr lang="tr-TR" b="1">
                <a:solidFill>
                  <a:srgbClr val="00B050"/>
                </a:solidFill>
              </a:rPr>
              <a:t>, </a:t>
            </a:r>
            <a:r>
              <a:rPr lang="tr-TR" b="1" smtClean="0">
                <a:solidFill>
                  <a:srgbClr val="00B050"/>
                </a:solidFill>
              </a:rPr>
              <a:t>7. </a:t>
            </a:r>
            <a:r>
              <a:rPr lang="tr-TR" b="1" dirty="0">
                <a:solidFill>
                  <a:srgbClr val="00B050"/>
                </a:solidFill>
              </a:rPr>
              <a:t>Soru)</a:t>
            </a:r>
            <a:endParaRPr lang="tr-TR" dirty="0"/>
          </a:p>
        </p:txBody>
      </p:sp>
      <p:sp>
        <p:nvSpPr>
          <p:cNvPr id="3" name="İçerik Yer Tutucusu 2"/>
          <p:cNvSpPr>
            <a:spLocks noGrp="1"/>
          </p:cNvSpPr>
          <p:nvPr>
            <p:ph idx="1"/>
          </p:nvPr>
        </p:nvSpPr>
        <p:spPr>
          <a:xfrm>
            <a:off x="838200" y="1337187"/>
            <a:ext cx="10515600" cy="4839776"/>
          </a:xfrm>
        </p:spPr>
        <p:txBody>
          <a:bodyPr>
            <a:normAutofit/>
          </a:bodyPr>
          <a:lstStyle/>
          <a:p>
            <a:r>
              <a:rPr lang="tr-TR" dirty="0"/>
              <a:t>“</a:t>
            </a:r>
            <a:r>
              <a:rPr lang="tr-TR" dirty="0" err="1"/>
              <a:t>Caynizm</a:t>
            </a:r>
            <a:r>
              <a:rPr lang="tr-TR" dirty="0"/>
              <a:t> başta olmak üzere Hint dinlerinin benimsediği temel ilkelerden biri, hiçbir canlıyı incitmeme ve yaşayan her varlığa saygı duyma prensibidir</a:t>
            </a:r>
            <a:r>
              <a:rPr lang="tr-TR" dirty="0" smtClean="0"/>
              <a:t>.”</a:t>
            </a:r>
          </a:p>
          <a:p>
            <a:r>
              <a:rPr lang="tr-TR" b="1" dirty="0" smtClean="0"/>
              <a:t>Hint </a:t>
            </a:r>
            <a:r>
              <a:rPr lang="tr-TR" b="1" dirty="0"/>
              <a:t>dinlerinde ortak ahlaki erdemlerden biri olan bu ilke hangi kavramla ifade </a:t>
            </a:r>
            <a:r>
              <a:rPr lang="tr-TR" b="1" dirty="0" smtClean="0"/>
              <a:t>edilir?</a:t>
            </a:r>
          </a:p>
          <a:p>
            <a:r>
              <a:rPr lang="tr-TR" dirty="0" smtClean="0"/>
              <a:t>A</a:t>
            </a:r>
            <a:r>
              <a:rPr lang="tr-TR" dirty="0"/>
              <a:t>) </a:t>
            </a:r>
            <a:r>
              <a:rPr lang="tr-TR" dirty="0" err="1" smtClean="0"/>
              <a:t>Dharma</a:t>
            </a:r>
            <a:endParaRPr lang="tr-TR" dirty="0" smtClean="0"/>
          </a:p>
          <a:p>
            <a:r>
              <a:rPr lang="tr-TR" dirty="0" smtClean="0">
                <a:solidFill>
                  <a:srgbClr val="00B050"/>
                </a:solidFill>
              </a:rPr>
              <a:t>B</a:t>
            </a:r>
            <a:r>
              <a:rPr lang="tr-TR" dirty="0">
                <a:solidFill>
                  <a:srgbClr val="00B050"/>
                </a:solidFill>
              </a:rPr>
              <a:t>) </a:t>
            </a:r>
            <a:r>
              <a:rPr lang="tr-TR" dirty="0" err="1" smtClean="0">
                <a:solidFill>
                  <a:srgbClr val="00B050"/>
                </a:solidFill>
              </a:rPr>
              <a:t>Ahimsa</a:t>
            </a:r>
            <a:endParaRPr lang="tr-TR" dirty="0" smtClean="0">
              <a:solidFill>
                <a:srgbClr val="00B050"/>
              </a:solidFill>
            </a:endParaRPr>
          </a:p>
          <a:p>
            <a:r>
              <a:rPr lang="tr-TR" dirty="0" smtClean="0"/>
              <a:t>C</a:t>
            </a:r>
            <a:r>
              <a:rPr lang="tr-TR" dirty="0"/>
              <a:t>) </a:t>
            </a:r>
            <a:r>
              <a:rPr lang="tr-TR" dirty="0" smtClean="0"/>
              <a:t>Karma</a:t>
            </a:r>
          </a:p>
          <a:p>
            <a:r>
              <a:rPr lang="tr-TR" dirty="0" smtClean="0"/>
              <a:t>D</a:t>
            </a:r>
            <a:r>
              <a:rPr lang="tr-TR" dirty="0"/>
              <a:t>) </a:t>
            </a:r>
            <a:r>
              <a:rPr lang="tr-TR" dirty="0" smtClean="0"/>
              <a:t>Nirvana</a:t>
            </a:r>
          </a:p>
          <a:p>
            <a:r>
              <a:rPr lang="tr-TR" dirty="0" smtClean="0"/>
              <a:t>E</a:t>
            </a:r>
            <a:r>
              <a:rPr lang="tr-TR" dirty="0"/>
              <a:t>) Yoga</a:t>
            </a:r>
          </a:p>
        </p:txBody>
      </p:sp>
    </p:spTree>
    <p:extLst>
      <p:ext uri="{BB962C8B-B14F-4D97-AF65-F5344CB8AC3E}">
        <p14:creationId xmlns:p14="http://schemas.microsoft.com/office/powerpoint/2010/main" val="1086724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75416"/>
          </a:xfrm>
        </p:spPr>
        <p:txBody>
          <a:bodyPr/>
          <a:lstStyle/>
          <a:p>
            <a:r>
              <a:rPr lang="tr-TR" b="1" dirty="0">
                <a:solidFill>
                  <a:srgbClr val="00B050"/>
                </a:solidFill>
              </a:rPr>
              <a:t>Sıra Sizde… </a:t>
            </a:r>
            <a:r>
              <a:rPr lang="tr-TR" b="1" dirty="0" smtClean="0">
                <a:solidFill>
                  <a:srgbClr val="00B050"/>
                </a:solidFill>
              </a:rPr>
              <a:t>(Konu Testi 1, 11. </a:t>
            </a:r>
            <a:r>
              <a:rPr lang="tr-TR" b="1" dirty="0">
                <a:solidFill>
                  <a:srgbClr val="00B050"/>
                </a:solidFill>
              </a:rPr>
              <a:t>Soru)</a:t>
            </a:r>
            <a:endParaRPr lang="tr-TR" dirty="0"/>
          </a:p>
        </p:txBody>
      </p:sp>
      <p:sp>
        <p:nvSpPr>
          <p:cNvPr id="3" name="İçerik Yer Tutucusu 2"/>
          <p:cNvSpPr>
            <a:spLocks noGrp="1"/>
          </p:cNvSpPr>
          <p:nvPr>
            <p:ph idx="1"/>
          </p:nvPr>
        </p:nvSpPr>
        <p:spPr>
          <a:xfrm>
            <a:off x="838200" y="1297858"/>
            <a:ext cx="10515600" cy="4879105"/>
          </a:xfrm>
        </p:spPr>
        <p:txBody>
          <a:bodyPr>
            <a:normAutofit/>
          </a:bodyPr>
          <a:lstStyle/>
          <a:p>
            <a:pPr>
              <a:lnSpc>
                <a:spcPct val="150000"/>
              </a:lnSpc>
              <a:spcBef>
                <a:spcPts val="600"/>
              </a:spcBef>
            </a:pPr>
            <a:r>
              <a:rPr lang="tr-TR" b="1" dirty="0"/>
              <a:t>Aşağıdakilerden hangisi Hint dinlerinden biri </a:t>
            </a:r>
            <a:r>
              <a:rPr lang="tr-TR" b="1" u="sng" dirty="0" smtClean="0"/>
              <a:t>değildir?</a:t>
            </a:r>
          </a:p>
          <a:p>
            <a:pPr>
              <a:lnSpc>
                <a:spcPct val="150000"/>
              </a:lnSpc>
              <a:spcBef>
                <a:spcPts val="600"/>
              </a:spcBef>
            </a:pPr>
            <a:r>
              <a:rPr lang="tr-TR" dirty="0" smtClean="0"/>
              <a:t>A</a:t>
            </a:r>
            <a:r>
              <a:rPr lang="tr-TR" dirty="0"/>
              <a:t>) </a:t>
            </a:r>
            <a:r>
              <a:rPr lang="tr-TR" dirty="0" err="1" smtClean="0"/>
              <a:t>Caynizm</a:t>
            </a:r>
            <a:endParaRPr lang="tr-TR" dirty="0" smtClean="0"/>
          </a:p>
          <a:p>
            <a:pPr>
              <a:lnSpc>
                <a:spcPct val="150000"/>
              </a:lnSpc>
              <a:spcBef>
                <a:spcPts val="600"/>
              </a:spcBef>
            </a:pPr>
            <a:r>
              <a:rPr lang="tr-TR" dirty="0" smtClean="0"/>
              <a:t>B</a:t>
            </a:r>
            <a:r>
              <a:rPr lang="tr-TR" dirty="0"/>
              <a:t>) </a:t>
            </a:r>
            <a:r>
              <a:rPr lang="tr-TR" dirty="0" err="1" smtClean="0"/>
              <a:t>Sihizm</a:t>
            </a:r>
            <a:endParaRPr lang="tr-TR" dirty="0" smtClean="0"/>
          </a:p>
          <a:p>
            <a:pPr>
              <a:lnSpc>
                <a:spcPct val="150000"/>
              </a:lnSpc>
              <a:spcBef>
                <a:spcPts val="600"/>
              </a:spcBef>
            </a:pPr>
            <a:r>
              <a:rPr lang="tr-TR" dirty="0" smtClean="0"/>
              <a:t>C</a:t>
            </a:r>
            <a:r>
              <a:rPr lang="tr-TR" dirty="0"/>
              <a:t>) </a:t>
            </a:r>
            <a:r>
              <a:rPr lang="tr-TR" dirty="0" smtClean="0"/>
              <a:t>Hinduizm</a:t>
            </a:r>
          </a:p>
          <a:p>
            <a:pPr>
              <a:lnSpc>
                <a:spcPct val="150000"/>
              </a:lnSpc>
              <a:spcBef>
                <a:spcPts val="600"/>
              </a:spcBef>
            </a:pPr>
            <a:r>
              <a:rPr lang="tr-TR" dirty="0" smtClean="0"/>
              <a:t>D</a:t>
            </a:r>
            <a:r>
              <a:rPr lang="tr-TR" dirty="0"/>
              <a:t>) </a:t>
            </a:r>
            <a:r>
              <a:rPr lang="tr-TR" dirty="0" smtClean="0">
                <a:solidFill>
                  <a:srgbClr val="00B050"/>
                </a:solidFill>
              </a:rPr>
              <a:t>Taoizm</a:t>
            </a:r>
          </a:p>
          <a:p>
            <a:pPr>
              <a:lnSpc>
                <a:spcPct val="150000"/>
              </a:lnSpc>
              <a:spcBef>
                <a:spcPts val="600"/>
              </a:spcBef>
            </a:pPr>
            <a:r>
              <a:rPr lang="tr-TR" dirty="0" smtClean="0"/>
              <a:t>E</a:t>
            </a:r>
            <a:r>
              <a:rPr lang="tr-TR" dirty="0"/>
              <a:t>) Budizm</a:t>
            </a:r>
          </a:p>
        </p:txBody>
      </p:sp>
    </p:spTree>
    <p:extLst>
      <p:ext uri="{BB962C8B-B14F-4D97-AF65-F5344CB8AC3E}">
        <p14:creationId xmlns:p14="http://schemas.microsoft.com/office/powerpoint/2010/main" val="3072949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4409"/>
          </a:xfrm>
        </p:spPr>
        <p:txBody>
          <a:bodyPr/>
          <a:lstStyle/>
          <a:p>
            <a:r>
              <a:rPr lang="tr-TR" b="1" dirty="0">
                <a:solidFill>
                  <a:srgbClr val="00B050"/>
                </a:solidFill>
              </a:rPr>
              <a:t>Sıra Sizde… (Konu Testi 1, </a:t>
            </a:r>
            <a:r>
              <a:rPr lang="tr-TR" b="1" dirty="0" smtClean="0">
                <a:solidFill>
                  <a:srgbClr val="00B050"/>
                </a:solidFill>
              </a:rPr>
              <a:t>12. </a:t>
            </a:r>
            <a:r>
              <a:rPr lang="tr-TR" b="1" dirty="0">
                <a:solidFill>
                  <a:srgbClr val="00B050"/>
                </a:solidFill>
              </a:rPr>
              <a:t>Soru)</a:t>
            </a:r>
            <a:endParaRPr lang="tr-TR" dirty="0"/>
          </a:p>
        </p:txBody>
      </p:sp>
      <p:sp>
        <p:nvSpPr>
          <p:cNvPr id="3" name="İçerik Yer Tutucusu 2"/>
          <p:cNvSpPr>
            <a:spLocks noGrp="1"/>
          </p:cNvSpPr>
          <p:nvPr>
            <p:ph idx="1"/>
          </p:nvPr>
        </p:nvSpPr>
        <p:spPr>
          <a:xfrm>
            <a:off x="838200" y="1317523"/>
            <a:ext cx="10515600" cy="5122606"/>
          </a:xfrm>
        </p:spPr>
        <p:txBody>
          <a:bodyPr>
            <a:normAutofit lnSpcReduction="10000"/>
          </a:bodyPr>
          <a:lstStyle/>
          <a:p>
            <a:r>
              <a:rPr lang="tr-TR" dirty="0"/>
              <a:t>(I) Bütün Hint dinlerinde ortak bir inanıştır</a:t>
            </a:r>
            <a:r>
              <a:rPr lang="tr-TR" dirty="0" smtClean="0"/>
              <a:t>.</a:t>
            </a:r>
          </a:p>
          <a:p>
            <a:r>
              <a:rPr lang="tr-TR" dirty="0" smtClean="0"/>
              <a:t>(</a:t>
            </a:r>
            <a:r>
              <a:rPr lang="tr-TR" dirty="0"/>
              <a:t>II) Öldükten sonra ruhun tekrar yer yüzünde farklı varlık formlarına bürünmesi </a:t>
            </a:r>
            <a:r>
              <a:rPr lang="tr-TR" dirty="0" smtClean="0"/>
              <a:t>anlamındadır.</a:t>
            </a:r>
          </a:p>
          <a:p>
            <a:r>
              <a:rPr lang="tr-TR" dirty="0" smtClean="0"/>
              <a:t>(III</a:t>
            </a:r>
            <a:r>
              <a:rPr lang="tr-TR" dirty="0"/>
              <a:t>) Bu inanç ile İslam’daki ahiret inancının bir arada bulunması </a:t>
            </a:r>
            <a:r>
              <a:rPr lang="tr-TR" dirty="0" smtClean="0"/>
              <a:t>düşünülemez.</a:t>
            </a:r>
          </a:p>
          <a:p>
            <a:r>
              <a:rPr lang="tr-TR" b="1" dirty="0" smtClean="0"/>
              <a:t>Özellikleri </a:t>
            </a:r>
            <a:r>
              <a:rPr lang="tr-TR" b="1" dirty="0"/>
              <a:t>verilen inanç hangi seçenekte </a:t>
            </a:r>
            <a:r>
              <a:rPr lang="tr-TR" b="1" dirty="0" smtClean="0"/>
              <a:t>verilmiştir?</a:t>
            </a:r>
          </a:p>
          <a:p>
            <a:r>
              <a:rPr lang="tr-TR" dirty="0" smtClean="0"/>
              <a:t>A</a:t>
            </a:r>
            <a:r>
              <a:rPr lang="tr-TR" dirty="0"/>
              <a:t>) </a:t>
            </a:r>
            <a:r>
              <a:rPr lang="tr-TR" dirty="0" smtClean="0"/>
              <a:t>Hulul</a:t>
            </a:r>
          </a:p>
          <a:p>
            <a:r>
              <a:rPr lang="tr-TR" dirty="0" smtClean="0">
                <a:solidFill>
                  <a:srgbClr val="00B050"/>
                </a:solidFill>
              </a:rPr>
              <a:t>B</a:t>
            </a:r>
            <a:r>
              <a:rPr lang="tr-TR" dirty="0">
                <a:solidFill>
                  <a:srgbClr val="00B050"/>
                </a:solidFill>
              </a:rPr>
              <a:t>) </a:t>
            </a:r>
            <a:r>
              <a:rPr lang="tr-TR" dirty="0" smtClean="0">
                <a:solidFill>
                  <a:srgbClr val="00B050"/>
                </a:solidFill>
              </a:rPr>
              <a:t>Tenasüh</a:t>
            </a:r>
          </a:p>
          <a:p>
            <a:r>
              <a:rPr lang="tr-TR" dirty="0" smtClean="0"/>
              <a:t>C</a:t>
            </a:r>
            <a:r>
              <a:rPr lang="tr-TR" dirty="0"/>
              <a:t>) </a:t>
            </a:r>
            <a:r>
              <a:rPr lang="tr-TR" dirty="0" smtClean="0"/>
              <a:t>Nirvana</a:t>
            </a:r>
          </a:p>
          <a:p>
            <a:r>
              <a:rPr lang="tr-TR" dirty="0" smtClean="0"/>
              <a:t>D</a:t>
            </a:r>
            <a:r>
              <a:rPr lang="tr-TR" dirty="0"/>
              <a:t>) </a:t>
            </a:r>
            <a:r>
              <a:rPr lang="tr-TR" dirty="0" smtClean="0"/>
              <a:t>Tao</a:t>
            </a:r>
          </a:p>
          <a:p>
            <a:r>
              <a:rPr lang="tr-TR" dirty="0" smtClean="0"/>
              <a:t>E</a:t>
            </a:r>
            <a:r>
              <a:rPr lang="tr-TR" dirty="0"/>
              <a:t>) </a:t>
            </a:r>
            <a:r>
              <a:rPr lang="tr-TR" dirty="0" err="1"/>
              <a:t>Ahimsa</a:t>
            </a:r>
            <a:endParaRPr lang="tr-TR" dirty="0"/>
          </a:p>
        </p:txBody>
      </p:sp>
    </p:spTree>
    <p:extLst>
      <p:ext uri="{BB962C8B-B14F-4D97-AF65-F5344CB8AC3E}">
        <p14:creationId xmlns:p14="http://schemas.microsoft.com/office/powerpoint/2010/main" val="571534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63907"/>
          </a:xfrm>
        </p:spPr>
        <p:txBody>
          <a:bodyPr/>
          <a:lstStyle/>
          <a:p>
            <a:r>
              <a:rPr lang="tr-TR" b="1" dirty="0" smtClean="0">
                <a:solidFill>
                  <a:srgbClr val="C00000"/>
                </a:solidFill>
              </a:rPr>
              <a:t>Bu derste neler öğreneceğiz?</a:t>
            </a:r>
            <a:endParaRPr lang="tr-TR" b="1" dirty="0">
              <a:solidFill>
                <a:srgbClr val="C00000"/>
              </a:solidFill>
            </a:endParaRPr>
          </a:p>
        </p:txBody>
      </p:sp>
      <p:sp>
        <p:nvSpPr>
          <p:cNvPr id="3" name="İçerik Yer Tutucusu 2"/>
          <p:cNvSpPr>
            <a:spLocks noGrp="1"/>
          </p:cNvSpPr>
          <p:nvPr>
            <p:ph idx="1"/>
          </p:nvPr>
        </p:nvSpPr>
        <p:spPr>
          <a:xfrm>
            <a:off x="838200" y="1229032"/>
            <a:ext cx="10515600" cy="4947931"/>
          </a:xfrm>
        </p:spPr>
        <p:txBody>
          <a:bodyPr/>
          <a:lstStyle/>
          <a:p>
            <a:r>
              <a:rPr lang="tr-TR" dirty="0" smtClean="0"/>
              <a:t>Bu derste; Hint dinleri üzerinde duracağız.</a:t>
            </a:r>
          </a:p>
          <a:p>
            <a:r>
              <a:rPr lang="tr-TR" dirty="0" smtClean="0"/>
              <a:t>Bu çerçevede Hinduizm, Budizm, </a:t>
            </a:r>
            <a:r>
              <a:rPr lang="tr-TR" dirty="0" err="1" smtClean="0"/>
              <a:t>Sihizm</a:t>
            </a:r>
            <a:r>
              <a:rPr lang="tr-TR" dirty="0" smtClean="0"/>
              <a:t> ve </a:t>
            </a:r>
            <a:r>
              <a:rPr lang="tr-TR" dirty="0" err="1" smtClean="0"/>
              <a:t>Caynizm’i</a:t>
            </a:r>
            <a:r>
              <a:rPr lang="tr-TR" dirty="0" smtClean="0"/>
              <a:t> inceleyeceğiz.</a:t>
            </a:r>
          </a:p>
          <a:p>
            <a:r>
              <a:rPr lang="tr-TR" dirty="0" smtClean="0"/>
              <a:t>Dersimizin sonunda, konuyla ilgili örnek soruları birlikte çözümleyeceğiz.</a:t>
            </a:r>
            <a:endParaRPr lang="tr-TR" dirty="0"/>
          </a:p>
          <a:p>
            <a:endParaRPr lang="tr-TR" dirty="0"/>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93404"/>
          </a:xfrm>
        </p:spPr>
        <p:txBody>
          <a:bodyPr/>
          <a:lstStyle/>
          <a:p>
            <a:r>
              <a:rPr lang="tr-TR" b="1" dirty="0">
                <a:solidFill>
                  <a:srgbClr val="00B050"/>
                </a:solidFill>
              </a:rPr>
              <a:t>Sıra Sizde… (Konu Testi </a:t>
            </a:r>
            <a:r>
              <a:rPr lang="tr-TR" b="1" dirty="0" smtClean="0">
                <a:solidFill>
                  <a:srgbClr val="00B050"/>
                </a:solidFill>
              </a:rPr>
              <a:t>2, 37. </a:t>
            </a:r>
            <a:r>
              <a:rPr lang="tr-TR" b="1" dirty="0">
                <a:solidFill>
                  <a:srgbClr val="00B050"/>
                </a:solidFill>
              </a:rPr>
              <a:t>Soru)</a:t>
            </a:r>
            <a:endParaRPr lang="tr-TR" dirty="0"/>
          </a:p>
        </p:txBody>
      </p:sp>
      <p:sp>
        <p:nvSpPr>
          <p:cNvPr id="3" name="İçerik Yer Tutucusu 2"/>
          <p:cNvSpPr>
            <a:spLocks noGrp="1"/>
          </p:cNvSpPr>
          <p:nvPr>
            <p:ph idx="1"/>
          </p:nvPr>
        </p:nvSpPr>
        <p:spPr>
          <a:xfrm>
            <a:off x="838200" y="1258530"/>
            <a:ext cx="10515600" cy="4918433"/>
          </a:xfrm>
        </p:spPr>
        <p:txBody>
          <a:bodyPr/>
          <a:lstStyle/>
          <a:p>
            <a:r>
              <a:rPr lang="tr-TR" dirty="0" smtClean="0"/>
              <a:t>(</a:t>
            </a:r>
            <a:r>
              <a:rPr lang="tr-TR" dirty="0"/>
              <a:t>I) </a:t>
            </a:r>
            <a:r>
              <a:rPr lang="tr-TR" dirty="0" smtClean="0"/>
              <a:t>Hinduizm</a:t>
            </a:r>
          </a:p>
          <a:p>
            <a:r>
              <a:rPr lang="tr-TR" dirty="0" smtClean="0"/>
              <a:t>(II</a:t>
            </a:r>
            <a:r>
              <a:rPr lang="tr-TR" dirty="0"/>
              <a:t>) </a:t>
            </a:r>
            <a:r>
              <a:rPr lang="tr-TR" dirty="0" smtClean="0"/>
              <a:t>Budizm</a:t>
            </a:r>
          </a:p>
          <a:p>
            <a:r>
              <a:rPr lang="tr-TR" dirty="0" smtClean="0"/>
              <a:t>(III</a:t>
            </a:r>
            <a:r>
              <a:rPr lang="tr-TR" dirty="0"/>
              <a:t>) </a:t>
            </a:r>
            <a:r>
              <a:rPr lang="tr-TR" dirty="0" err="1" smtClean="0"/>
              <a:t>Caynizm</a:t>
            </a:r>
            <a:endParaRPr lang="tr-TR" dirty="0" smtClean="0"/>
          </a:p>
          <a:p>
            <a:r>
              <a:rPr lang="tr-TR" dirty="0" smtClean="0"/>
              <a:t>(IV</a:t>
            </a:r>
            <a:r>
              <a:rPr lang="tr-TR" dirty="0"/>
              <a:t>) </a:t>
            </a:r>
            <a:r>
              <a:rPr lang="tr-TR" dirty="0" smtClean="0">
                <a:solidFill>
                  <a:srgbClr val="00B050"/>
                </a:solidFill>
              </a:rPr>
              <a:t>Şintoizm</a:t>
            </a:r>
          </a:p>
          <a:p>
            <a:r>
              <a:rPr lang="tr-TR" dirty="0" smtClean="0"/>
              <a:t>(V</a:t>
            </a:r>
            <a:r>
              <a:rPr lang="tr-TR" dirty="0"/>
              <a:t>) </a:t>
            </a:r>
            <a:r>
              <a:rPr lang="tr-TR" dirty="0" err="1" smtClean="0"/>
              <a:t>Sihizm</a:t>
            </a:r>
            <a:endParaRPr lang="tr-TR" dirty="0" smtClean="0"/>
          </a:p>
          <a:p>
            <a:r>
              <a:rPr lang="tr-TR" b="1" dirty="0" smtClean="0"/>
              <a:t>Bunlardan </a:t>
            </a:r>
            <a:r>
              <a:rPr lang="tr-TR" b="1" dirty="0"/>
              <a:t>hangisi/hangileri Hint kökenli dinlerden </a:t>
            </a:r>
            <a:r>
              <a:rPr lang="tr-TR" b="1" u="sng" dirty="0" smtClean="0"/>
              <a:t>değildir?</a:t>
            </a:r>
          </a:p>
          <a:p>
            <a:r>
              <a:rPr lang="tr-TR" dirty="0" smtClean="0"/>
              <a:t>A</a:t>
            </a:r>
            <a:r>
              <a:rPr lang="tr-TR" dirty="0"/>
              <a:t>) Yalnız II B) Yalnız IV C) Yalnız V D) II ve IV E) IV ve V</a:t>
            </a:r>
          </a:p>
        </p:txBody>
      </p:sp>
    </p:spTree>
    <p:extLst>
      <p:ext uri="{BB962C8B-B14F-4D97-AF65-F5344CB8AC3E}">
        <p14:creationId xmlns:p14="http://schemas.microsoft.com/office/powerpoint/2010/main" val="1362545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31056"/>
          </a:xfrm>
        </p:spPr>
        <p:txBody>
          <a:bodyPr/>
          <a:lstStyle/>
          <a:p>
            <a:r>
              <a:rPr lang="tr-TR" b="1" dirty="0">
                <a:solidFill>
                  <a:srgbClr val="00B050"/>
                </a:solidFill>
              </a:rPr>
              <a:t>Sıra Sizde… (Konu Testi 2, </a:t>
            </a:r>
            <a:r>
              <a:rPr lang="tr-TR" b="1" dirty="0" smtClean="0">
                <a:solidFill>
                  <a:srgbClr val="00B050"/>
                </a:solidFill>
              </a:rPr>
              <a:t>38. </a:t>
            </a:r>
            <a:r>
              <a:rPr lang="tr-TR" b="1" dirty="0">
                <a:solidFill>
                  <a:srgbClr val="00B050"/>
                </a:solidFill>
              </a:rPr>
              <a:t>Soru)</a:t>
            </a:r>
            <a:endParaRPr lang="tr-TR" dirty="0"/>
          </a:p>
        </p:txBody>
      </p:sp>
      <p:sp>
        <p:nvSpPr>
          <p:cNvPr id="3" name="İçerik Yer Tutucusu 2"/>
          <p:cNvSpPr>
            <a:spLocks noGrp="1"/>
          </p:cNvSpPr>
          <p:nvPr>
            <p:ph idx="1"/>
          </p:nvPr>
        </p:nvSpPr>
        <p:spPr>
          <a:xfrm>
            <a:off x="838200" y="1553497"/>
            <a:ext cx="10515600" cy="4623466"/>
          </a:xfrm>
        </p:spPr>
        <p:txBody>
          <a:bodyPr/>
          <a:lstStyle/>
          <a:p>
            <a:r>
              <a:rPr lang="tr-TR" dirty="0"/>
              <a:t>Hint dinlerinin ortak özelliklerinden biri olan ve dünyadaki doğum, ölüm ve yeniden doğuş döngüsünü ifade eden </a:t>
            </a:r>
            <a:r>
              <a:rPr lang="tr-TR" dirty="0" smtClean="0"/>
              <a:t>öğretidir.</a:t>
            </a:r>
          </a:p>
          <a:p>
            <a:r>
              <a:rPr lang="tr-TR" b="1" dirty="0" smtClean="0"/>
              <a:t>Bu öğreti, aşağıdaki </a:t>
            </a:r>
            <a:r>
              <a:rPr lang="tr-TR" b="1" dirty="0"/>
              <a:t>kavramlardan hangisiyle </a:t>
            </a:r>
            <a:r>
              <a:rPr lang="tr-TR" b="1" dirty="0" smtClean="0"/>
              <a:t>belirtilir?</a:t>
            </a:r>
          </a:p>
          <a:p>
            <a:r>
              <a:rPr lang="tr-TR" dirty="0" smtClean="0"/>
              <a:t>A</a:t>
            </a:r>
            <a:r>
              <a:rPr lang="tr-TR" dirty="0"/>
              <a:t>) </a:t>
            </a:r>
            <a:r>
              <a:rPr lang="tr-TR" dirty="0" err="1" smtClean="0">
                <a:solidFill>
                  <a:srgbClr val="00B050"/>
                </a:solidFill>
              </a:rPr>
              <a:t>Samsara</a:t>
            </a:r>
            <a:endParaRPr lang="tr-TR" dirty="0" smtClean="0">
              <a:solidFill>
                <a:srgbClr val="00B050"/>
              </a:solidFill>
            </a:endParaRPr>
          </a:p>
          <a:p>
            <a:r>
              <a:rPr lang="tr-TR" dirty="0" smtClean="0"/>
              <a:t>B</a:t>
            </a:r>
            <a:r>
              <a:rPr lang="tr-TR" dirty="0"/>
              <a:t>) </a:t>
            </a:r>
            <a:r>
              <a:rPr lang="tr-TR" dirty="0" smtClean="0"/>
              <a:t>Karma</a:t>
            </a:r>
          </a:p>
          <a:p>
            <a:r>
              <a:rPr lang="tr-TR" dirty="0" smtClean="0"/>
              <a:t>C</a:t>
            </a:r>
            <a:r>
              <a:rPr lang="tr-TR" dirty="0"/>
              <a:t>) </a:t>
            </a:r>
            <a:r>
              <a:rPr lang="tr-TR" dirty="0" err="1" smtClean="0"/>
              <a:t>Avidya</a:t>
            </a:r>
            <a:endParaRPr lang="tr-TR" dirty="0" smtClean="0"/>
          </a:p>
          <a:p>
            <a:r>
              <a:rPr lang="tr-TR" dirty="0" smtClean="0"/>
              <a:t>D</a:t>
            </a:r>
            <a:r>
              <a:rPr lang="tr-TR" dirty="0"/>
              <a:t>) </a:t>
            </a:r>
            <a:r>
              <a:rPr lang="tr-TR" dirty="0" err="1" smtClean="0"/>
              <a:t>Mokşa</a:t>
            </a:r>
            <a:endParaRPr lang="tr-TR" dirty="0" smtClean="0"/>
          </a:p>
          <a:p>
            <a:r>
              <a:rPr lang="tr-TR" dirty="0" smtClean="0"/>
              <a:t>E</a:t>
            </a:r>
            <a:r>
              <a:rPr lang="tr-TR" dirty="0"/>
              <a:t>) Nirvana</a:t>
            </a:r>
          </a:p>
        </p:txBody>
      </p:sp>
    </p:spTree>
    <p:extLst>
      <p:ext uri="{BB962C8B-B14F-4D97-AF65-F5344CB8AC3E}">
        <p14:creationId xmlns:p14="http://schemas.microsoft.com/office/powerpoint/2010/main" val="2896620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78540"/>
          </a:xfrm>
        </p:spPr>
        <p:txBody>
          <a:bodyPr/>
          <a:lstStyle/>
          <a:p>
            <a:r>
              <a:rPr lang="tr-TR" b="1" dirty="0">
                <a:solidFill>
                  <a:srgbClr val="00B050"/>
                </a:solidFill>
              </a:rPr>
              <a:t>Sıra Sizde… (Konu Testi 2, </a:t>
            </a:r>
            <a:r>
              <a:rPr lang="tr-TR" b="1" dirty="0" smtClean="0">
                <a:solidFill>
                  <a:srgbClr val="00B050"/>
                </a:solidFill>
              </a:rPr>
              <a:t>39. </a:t>
            </a:r>
            <a:r>
              <a:rPr lang="tr-TR" b="1" dirty="0">
                <a:solidFill>
                  <a:srgbClr val="00B050"/>
                </a:solidFill>
              </a:rPr>
              <a:t>Soru)</a:t>
            </a:r>
            <a:endParaRPr lang="tr-TR" dirty="0"/>
          </a:p>
        </p:txBody>
      </p:sp>
      <p:sp>
        <p:nvSpPr>
          <p:cNvPr id="3" name="İçerik Yer Tutucusu 2"/>
          <p:cNvSpPr>
            <a:spLocks noGrp="1"/>
          </p:cNvSpPr>
          <p:nvPr>
            <p:ph idx="1"/>
          </p:nvPr>
        </p:nvSpPr>
        <p:spPr/>
        <p:txBody>
          <a:bodyPr/>
          <a:lstStyle/>
          <a:p>
            <a:r>
              <a:rPr lang="tr-TR" b="1" dirty="0"/>
              <a:t>Vedalar, aşağıdaki dinlerden hangisine ait kutsal </a:t>
            </a:r>
            <a:r>
              <a:rPr lang="tr-TR" b="1" dirty="0" smtClean="0"/>
              <a:t>metinlerdir?</a:t>
            </a:r>
          </a:p>
          <a:p>
            <a:r>
              <a:rPr lang="tr-TR" dirty="0" smtClean="0"/>
              <a:t>A</a:t>
            </a:r>
            <a:r>
              <a:rPr lang="tr-TR" dirty="0"/>
              <a:t>) </a:t>
            </a:r>
            <a:r>
              <a:rPr lang="tr-TR" dirty="0" smtClean="0">
                <a:solidFill>
                  <a:srgbClr val="00B050"/>
                </a:solidFill>
              </a:rPr>
              <a:t>Hinduizm</a:t>
            </a:r>
          </a:p>
          <a:p>
            <a:r>
              <a:rPr lang="tr-TR" dirty="0" smtClean="0"/>
              <a:t>B</a:t>
            </a:r>
            <a:r>
              <a:rPr lang="tr-TR" dirty="0"/>
              <a:t>) </a:t>
            </a:r>
            <a:r>
              <a:rPr lang="tr-TR" dirty="0" smtClean="0"/>
              <a:t>Budizm</a:t>
            </a:r>
          </a:p>
          <a:p>
            <a:r>
              <a:rPr lang="tr-TR" dirty="0" smtClean="0"/>
              <a:t>C</a:t>
            </a:r>
            <a:r>
              <a:rPr lang="tr-TR" dirty="0"/>
              <a:t>) </a:t>
            </a:r>
            <a:r>
              <a:rPr lang="tr-TR" dirty="0" err="1" smtClean="0"/>
              <a:t>Caynizm</a:t>
            </a:r>
            <a:endParaRPr lang="tr-TR" dirty="0" smtClean="0"/>
          </a:p>
          <a:p>
            <a:r>
              <a:rPr lang="tr-TR" dirty="0" smtClean="0"/>
              <a:t>D</a:t>
            </a:r>
            <a:r>
              <a:rPr lang="tr-TR" dirty="0"/>
              <a:t>) </a:t>
            </a:r>
            <a:r>
              <a:rPr lang="tr-TR" dirty="0" err="1" smtClean="0"/>
              <a:t>Sihizm</a:t>
            </a:r>
            <a:endParaRPr lang="tr-TR" dirty="0" smtClean="0"/>
          </a:p>
          <a:p>
            <a:r>
              <a:rPr lang="tr-TR" dirty="0" smtClean="0"/>
              <a:t>E</a:t>
            </a:r>
            <a:r>
              <a:rPr lang="tr-TR" dirty="0"/>
              <a:t>) Taoizm</a:t>
            </a:r>
          </a:p>
        </p:txBody>
      </p:sp>
    </p:spTree>
    <p:extLst>
      <p:ext uri="{BB962C8B-B14F-4D97-AF65-F5344CB8AC3E}">
        <p14:creationId xmlns:p14="http://schemas.microsoft.com/office/powerpoint/2010/main" val="2324922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19546"/>
          </a:xfrm>
        </p:spPr>
        <p:txBody>
          <a:bodyPr/>
          <a:lstStyle/>
          <a:p>
            <a:r>
              <a:rPr lang="tr-TR" b="1" dirty="0">
                <a:solidFill>
                  <a:srgbClr val="00B050"/>
                </a:solidFill>
              </a:rPr>
              <a:t>Sıra Sizde… (Konu Testi 2, </a:t>
            </a:r>
            <a:r>
              <a:rPr lang="tr-TR" b="1" dirty="0" smtClean="0">
                <a:solidFill>
                  <a:srgbClr val="00B050"/>
                </a:solidFill>
              </a:rPr>
              <a:t>40. </a:t>
            </a:r>
            <a:r>
              <a:rPr lang="tr-TR" b="1" dirty="0">
                <a:solidFill>
                  <a:srgbClr val="00B050"/>
                </a:solidFill>
              </a:rPr>
              <a:t>Soru)</a:t>
            </a:r>
            <a:endParaRPr lang="tr-TR" dirty="0"/>
          </a:p>
        </p:txBody>
      </p:sp>
      <p:sp>
        <p:nvSpPr>
          <p:cNvPr id="3" name="İçerik Yer Tutucusu 2"/>
          <p:cNvSpPr>
            <a:spLocks noGrp="1"/>
          </p:cNvSpPr>
          <p:nvPr>
            <p:ph idx="1"/>
          </p:nvPr>
        </p:nvSpPr>
        <p:spPr>
          <a:xfrm>
            <a:off x="838200" y="1484672"/>
            <a:ext cx="10515600" cy="4692291"/>
          </a:xfrm>
        </p:spPr>
        <p:txBody>
          <a:bodyPr>
            <a:normAutofit lnSpcReduction="10000"/>
          </a:bodyPr>
          <a:lstStyle/>
          <a:p>
            <a:r>
              <a:rPr lang="tr-TR" dirty="0"/>
              <a:t>“Hinduizm’in en belirgin özelliklerinden biri olan anlayışa göre; herkes doğuştan farklı sosyal sınıflara mensup olarak dünyaya gelir ve yaşamı boyunca bu statüsünü değiştiremez</a:t>
            </a:r>
            <a:r>
              <a:rPr lang="tr-TR" dirty="0" smtClean="0"/>
              <a:t>.”</a:t>
            </a:r>
          </a:p>
          <a:p>
            <a:r>
              <a:rPr lang="tr-TR" b="1" dirty="0" smtClean="0"/>
              <a:t>Aşağıdakilerden </a:t>
            </a:r>
            <a:r>
              <a:rPr lang="tr-TR" b="1" dirty="0"/>
              <a:t>hangisi Hinduizm’in bu anlayışını belirten </a:t>
            </a:r>
            <a:r>
              <a:rPr lang="tr-TR" b="1" dirty="0" smtClean="0"/>
              <a:t>kavramdır?</a:t>
            </a:r>
          </a:p>
          <a:p>
            <a:r>
              <a:rPr lang="tr-TR" dirty="0" smtClean="0"/>
              <a:t>A</a:t>
            </a:r>
            <a:r>
              <a:rPr lang="tr-TR" dirty="0"/>
              <a:t>) </a:t>
            </a:r>
            <a:r>
              <a:rPr lang="tr-TR" dirty="0" smtClean="0"/>
              <a:t>Aristokratlar</a:t>
            </a:r>
          </a:p>
          <a:p>
            <a:r>
              <a:rPr lang="tr-TR" dirty="0" smtClean="0"/>
              <a:t>B</a:t>
            </a:r>
            <a:r>
              <a:rPr lang="tr-TR" dirty="0"/>
              <a:t>) </a:t>
            </a:r>
            <a:r>
              <a:rPr lang="tr-TR" dirty="0" smtClean="0"/>
              <a:t>Seçkinler</a:t>
            </a:r>
          </a:p>
          <a:p>
            <a:r>
              <a:rPr lang="tr-TR" dirty="0" smtClean="0"/>
              <a:t>C</a:t>
            </a:r>
            <a:r>
              <a:rPr lang="tr-TR" dirty="0"/>
              <a:t>) </a:t>
            </a:r>
            <a:r>
              <a:rPr lang="tr-TR" dirty="0" smtClean="0">
                <a:solidFill>
                  <a:srgbClr val="00B050"/>
                </a:solidFill>
              </a:rPr>
              <a:t>Kast</a:t>
            </a:r>
          </a:p>
          <a:p>
            <a:r>
              <a:rPr lang="tr-TR" dirty="0" smtClean="0"/>
              <a:t>D</a:t>
            </a:r>
            <a:r>
              <a:rPr lang="tr-TR" dirty="0"/>
              <a:t>) </a:t>
            </a:r>
            <a:r>
              <a:rPr lang="tr-TR" dirty="0" smtClean="0"/>
              <a:t>Ruhbanlar</a:t>
            </a:r>
          </a:p>
          <a:p>
            <a:r>
              <a:rPr lang="tr-TR" dirty="0" smtClean="0"/>
              <a:t>E</a:t>
            </a:r>
            <a:r>
              <a:rPr lang="tr-TR" dirty="0"/>
              <a:t>) Paryalar</a:t>
            </a:r>
          </a:p>
        </p:txBody>
      </p:sp>
    </p:spTree>
    <p:extLst>
      <p:ext uri="{BB962C8B-B14F-4D97-AF65-F5344CB8AC3E}">
        <p14:creationId xmlns:p14="http://schemas.microsoft.com/office/powerpoint/2010/main" val="3237555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4410"/>
          </a:xfrm>
        </p:spPr>
        <p:txBody>
          <a:bodyPr/>
          <a:lstStyle/>
          <a:p>
            <a:r>
              <a:rPr lang="tr-TR" b="1" dirty="0">
                <a:solidFill>
                  <a:srgbClr val="00B050"/>
                </a:solidFill>
              </a:rPr>
              <a:t>Sıra Sizde… </a:t>
            </a:r>
            <a:r>
              <a:rPr lang="tr-TR" b="1" dirty="0" smtClean="0">
                <a:solidFill>
                  <a:srgbClr val="00B050"/>
                </a:solidFill>
              </a:rPr>
              <a:t>(Deneme </a:t>
            </a:r>
            <a:r>
              <a:rPr lang="tr-TR" b="1" dirty="0">
                <a:solidFill>
                  <a:srgbClr val="00B050"/>
                </a:solidFill>
              </a:rPr>
              <a:t>Testi </a:t>
            </a:r>
            <a:r>
              <a:rPr lang="tr-TR" b="1" dirty="0" smtClean="0">
                <a:solidFill>
                  <a:srgbClr val="00B050"/>
                </a:solidFill>
              </a:rPr>
              <a:t>1, 57. </a:t>
            </a:r>
            <a:r>
              <a:rPr lang="tr-TR" b="1" dirty="0">
                <a:solidFill>
                  <a:srgbClr val="00B050"/>
                </a:solidFill>
              </a:rPr>
              <a:t>Soru)</a:t>
            </a:r>
            <a:endParaRPr lang="tr-TR" dirty="0"/>
          </a:p>
        </p:txBody>
      </p:sp>
      <p:sp>
        <p:nvSpPr>
          <p:cNvPr id="3" name="İçerik Yer Tutucusu 2"/>
          <p:cNvSpPr>
            <a:spLocks noGrp="1"/>
          </p:cNvSpPr>
          <p:nvPr>
            <p:ph idx="1"/>
          </p:nvPr>
        </p:nvSpPr>
        <p:spPr>
          <a:xfrm>
            <a:off x="838200" y="1268362"/>
            <a:ext cx="10515600" cy="4908602"/>
          </a:xfrm>
        </p:spPr>
        <p:txBody>
          <a:bodyPr>
            <a:normAutofit/>
          </a:bodyPr>
          <a:lstStyle/>
          <a:p>
            <a:r>
              <a:rPr lang="tr-TR" dirty="0"/>
              <a:t>Hayat acı ve ıstıraplarla doludur. Bunlar dünyevi var oluşun temel özelliğidir. Acı ve sıkıntıların nedeni arzulardır. Acı ve sıkıntıları sona erdirmek, arzu ve isteklerden vazgeçmeye bağlıdır. Arzu ve isteklerin üstesinden gelmek için ‘‘</a:t>
            </a:r>
            <a:r>
              <a:rPr lang="tr-TR" b="1" dirty="0">
                <a:solidFill>
                  <a:srgbClr val="00B050"/>
                </a:solidFill>
              </a:rPr>
              <a:t>sekiz dilimli </a:t>
            </a:r>
            <a:r>
              <a:rPr lang="tr-TR" b="1" dirty="0" err="1">
                <a:solidFill>
                  <a:srgbClr val="00B050"/>
                </a:solidFill>
              </a:rPr>
              <a:t>yol</a:t>
            </a:r>
            <a:r>
              <a:rPr lang="tr-TR" dirty="0" err="1"/>
              <a:t>’’u</a:t>
            </a:r>
            <a:r>
              <a:rPr lang="tr-TR" dirty="0"/>
              <a:t> takip etmek gerekir. </a:t>
            </a:r>
            <a:r>
              <a:rPr lang="tr-TR" b="1" dirty="0"/>
              <a:t>Parçadaki görüşü savunan din aşağıdakilerden </a:t>
            </a:r>
            <a:r>
              <a:rPr lang="tr-TR" b="1" dirty="0" smtClean="0"/>
              <a:t>hangisidir?</a:t>
            </a:r>
          </a:p>
          <a:p>
            <a:r>
              <a:rPr lang="tr-TR" dirty="0" smtClean="0"/>
              <a:t>A</a:t>
            </a:r>
            <a:r>
              <a:rPr lang="tr-TR" dirty="0"/>
              <a:t>) </a:t>
            </a:r>
            <a:r>
              <a:rPr lang="tr-TR" dirty="0" err="1" smtClean="0"/>
              <a:t>Sihizm</a:t>
            </a:r>
            <a:endParaRPr lang="tr-TR" dirty="0" smtClean="0"/>
          </a:p>
          <a:p>
            <a:r>
              <a:rPr lang="tr-TR" dirty="0" smtClean="0"/>
              <a:t>B</a:t>
            </a:r>
            <a:r>
              <a:rPr lang="tr-TR" dirty="0"/>
              <a:t>) </a:t>
            </a:r>
            <a:r>
              <a:rPr lang="tr-TR" dirty="0" smtClean="0"/>
              <a:t>Hıristiyanlık</a:t>
            </a:r>
          </a:p>
          <a:p>
            <a:r>
              <a:rPr lang="tr-TR" dirty="0" smtClean="0"/>
              <a:t>C</a:t>
            </a:r>
            <a:r>
              <a:rPr lang="tr-TR" dirty="0"/>
              <a:t>) </a:t>
            </a:r>
            <a:r>
              <a:rPr lang="tr-TR" dirty="0" smtClean="0"/>
              <a:t>Hinduizm</a:t>
            </a:r>
          </a:p>
          <a:p>
            <a:r>
              <a:rPr lang="tr-TR" dirty="0" smtClean="0"/>
              <a:t>D</a:t>
            </a:r>
            <a:r>
              <a:rPr lang="tr-TR" dirty="0"/>
              <a:t>) </a:t>
            </a:r>
            <a:r>
              <a:rPr lang="tr-TR" dirty="0" smtClean="0">
                <a:solidFill>
                  <a:srgbClr val="00B050"/>
                </a:solidFill>
              </a:rPr>
              <a:t>Budizm</a:t>
            </a:r>
          </a:p>
          <a:p>
            <a:r>
              <a:rPr lang="tr-TR" dirty="0" smtClean="0"/>
              <a:t>E</a:t>
            </a:r>
            <a:r>
              <a:rPr lang="tr-TR" dirty="0"/>
              <a:t>) </a:t>
            </a:r>
            <a:r>
              <a:rPr lang="tr-TR" dirty="0" err="1"/>
              <a:t>Konfuçyanizm</a:t>
            </a:r>
            <a:endParaRPr lang="tr-TR" dirty="0"/>
          </a:p>
        </p:txBody>
      </p:sp>
    </p:spTree>
    <p:extLst>
      <p:ext uri="{BB962C8B-B14F-4D97-AF65-F5344CB8AC3E}">
        <p14:creationId xmlns:p14="http://schemas.microsoft.com/office/powerpoint/2010/main" val="16773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81894"/>
          </a:xfrm>
        </p:spPr>
        <p:txBody>
          <a:bodyPr/>
          <a:lstStyle/>
          <a:p>
            <a:r>
              <a:rPr lang="tr-TR" b="1" dirty="0">
                <a:solidFill>
                  <a:srgbClr val="00B050"/>
                </a:solidFill>
              </a:rPr>
              <a:t>Sıra Sizde… (Deneme Testi </a:t>
            </a:r>
            <a:r>
              <a:rPr lang="tr-TR" b="1" dirty="0" smtClean="0">
                <a:solidFill>
                  <a:srgbClr val="00B050"/>
                </a:solidFill>
              </a:rPr>
              <a:t>3</a:t>
            </a:r>
            <a:r>
              <a:rPr lang="tr-TR" b="1" smtClean="0">
                <a:solidFill>
                  <a:srgbClr val="00B050"/>
                </a:solidFill>
              </a:rPr>
              <a:t>, 56. </a:t>
            </a:r>
            <a:r>
              <a:rPr lang="tr-TR" b="1" dirty="0">
                <a:solidFill>
                  <a:srgbClr val="00B050"/>
                </a:solidFill>
              </a:rPr>
              <a:t>Soru)</a:t>
            </a:r>
            <a:endParaRPr lang="tr-TR" dirty="0"/>
          </a:p>
        </p:txBody>
      </p:sp>
      <p:sp>
        <p:nvSpPr>
          <p:cNvPr id="3" name="İçerik Yer Tutucusu 2"/>
          <p:cNvSpPr>
            <a:spLocks noGrp="1"/>
          </p:cNvSpPr>
          <p:nvPr>
            <p:ph idx="1"/>
          </p:nvPr>
        </p:nvSpPr>
        <p:spPr>
          <a:xfrm>
            <a:off x="838200" y="1504335"/>
            <a:ext cx="10515600" cy="4672628"/>
          </a:xfrm>
        </p:spPr>
        <p:txBody>
          <a:bodyPr>
            <a:normAutofit lnSpcReduction="10000"/>
          </a:bodyPr>
          <a:lstStyle/>
          <a:p>
            <a:r>
              <a:rPr lang="tr-TR" dirty="0" smtClean="0"/>
              <a:t>“</a:t>
            </a:r>
            <a:r>
              <a:rPr lang="tr-TR" dirty="0"/>
              <a:t>Belli bir kurucusu yoktur. Sırasıyla yaratıcı, koruyucu ve yok edici olarak bilinen Brahma, </a:t>
            </a:r>
            <a:r>
              <a:rPr lang="tr-TR" dirty="0" err="1"/>
              <a:t>Vişnu</a:t>
            </a:r>
            <a:r>
              <a:rPr lang="tr-TR" dirty="0"/>
              <a:t> ve </a:t>
            </a:r>
            <a:r>
              <a:rPr lang="tr-TR" dirty="0" err="1"/>
              <a:t>Şiva</a:t>
            </a:r>
            <a:r>
              <a:rPr lang="tr-TR" dirty="0"/>
              <a:t> tanrı inancını gösterir. Rama ve </a:t>
            </a:r>
            <a:r>
              <a:rPr lang="tr-TR" dirty="0" err="1"/>
              <a:t>Krişna</a:t>
            </a:r>
            <a:r>
              <a:rPr lang="tr-TR" dirty="0"/>
              <a:t> Tanrının en önemli iki </a:t>
            </a:r>
            <a:r>
              <a:rPr lang="tr-TR" dirty="0" err="1"/>
              <a:t>enkarnasyonudur</a:t>
            </a:r>
            <a:r>
              <a:rPr lang="tr-TR" dirty="0" smtClean="0"/>
              <a:t>.”</a:t>
            </a:r>
          </a:p>
          <a:p>
            <a:r>
              <a:rPr lang="tr-TR" b="1" dirty="0" smtClean="0"/>
              <a:t>Paragrafta </a:t>
            </a:r>
            <a:r>
              <a:rPr lang="tr-TR" b="1" dirty="0"/>
              <a:t>tanrı inancı ile ilgili temel özellikleri verilen inanç sistemi aşağıdakilerden </a:t>
            </a:r>
            <a:r>
              <a:rPr lang="tr-TR" b="1" dirty="0" smtClean="0"/>
              <a:t>hangisidir?</a:t>
            </a:r>
          </a:p>
          <a:p>
            <a:r>
              <a:rPr lang="tr-TR" dirty="0" smtClean="0"/>
              <a:t>A</a:t>
            </a:r>
            <a:r>
              <a:rPr lang="tr-TR" dirty="0"/>
              <a:t>) </a:t>
            </a:r>
            <a:r>
              <a:rPr lang="tr-TR" dirty="0" err="1" smtClean="0"/>
              <a:t>Sihizm</a:t>
            </a:r>
            <a:endParaRPr lang="tr-TR" dirty="0" smtClean="0"/>
          </a:p>
          <a:p>
            <a:r>
              <a:rPr lang="tr-TR" dirty="0" smtClean="0"/>
              <a:t>B</a:t>
            </a:r>
            <a:r>
              <a:rPr lang="tr-TR" dirty="0"/>
              <a:t>) </a:t>
            </a:r>
            <a:r>
              <a:rPr lang="tr-TR" dirty="0" smtClean="0"/>
              <a:t>Budizm</a:t>
            </a:r>
          </a:p>
          <a:p>
            <a:r>
              <a:rPr lang="tr-TR" dirty="0" smtClean="0"/>
              <a:t>C</a:t>
            </a:r>
            <a:r>
              <a:rPr lang="tr-TR" dirty="0"/>
              <a:t>) </a:t>
            </a:r>
            <a:r>
              <a:rPr lang="tr-TR" dirty="0" smtClean="0">
                <a:solidFill>
                  <a:srgbClr val="00B050"/>
                </a:solidFill>
              </a:rPr>
              <a:t>Hinduizm</a:t>
            </a:r>
          </a:p>
          <a:p>
            <a:r>
              <a:rPr lang="tr-TR" dirty="0" smtClean="0"/>
              <a:t>D</a:t>
            </a:r>
            <a:r>
              <a:rPr lang="tr-TR" dirty="0"/>
              <a:t>) </a:t>
            </a:r>
            <a:r>
              <a:rPr lang="tr-TR" dirty="0" err="1" smtClean="0"/>
              <a:t>Caynizm</a:t>
            </a:r>
            <a:endParaRPr lang="tr-TR" dirty="0" smtClean="0"/>
          </a:p>
          <a:p>
            <a:r>
              <a:rPr lang="tr-TR" dirty="0" smtClean="0"/>
              <a:t>E</a:t>
            </a:r>
            <a:r>
              <a:rPr lang="tr-TR" dirty="0"/>
              <a:t>) Şintoizm</a:t>
            </a:r>
          </a:p>
        </p:txBody>
      </p:sp>
    </p:spTree>
    <p:extLst>
      <p:ext uri="{BB962C8B-B14F-4D97-AF65-F5344CB8AC3E}">
        <p14:creationId xmlns:p14="http://schemas.microsoft.com/office/powerpoint/2010/main" val="325908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6"/>
            <a:ext cx="10515600" cy="785248"/>
          </a:xfrm>
        </p:spPr>
        <p:txBody>
          <a:bodyPr/>
          <a:lstStyle/>
          <a:p>
            <a:r>
              <a:rPr lang="tr-TR" b="1" dirty="0" smtClean="0">
                <a:solidFill>
                  <a:srgbClr val="C00000"/>
                </a:solidFill>
              </a:rPr>
              <a:t>Hint Dinleri</a:t>
            </a:r>
            <a:endParaRPr lang="tr-TR" b="1" dirty="0">
              <a:solidFill>
                <a:srgbClr val="C00000"/>
              </a:solidFill>
            </a:endParaRPr>
          </a:p>
        </p:txBody>
      </p:sp>
      <p:sp>
        <p:nvSpPr>
          <p:cNvPr id="4" name="İçerik Yer Tutucusu 3"/>
          <p:cNvSpPr>
            <a:spLocks noGrp="1"/>
          </p:cNvSpPr>
          <p:nvPr>
            <p:ph idx="1"/>
          </p:nvPr>
        </p:nvSpPr>
        <p:spPr>
          <a:xfrm>
            <a:off x="838200" y="1288026"/>
            <a:ext cx="10515600" cy="4888937"/>
          </a:xfrm>
        </p:spPr>
        <p:txBody>
          <a:bodyPr>
            <a:normAutofit/>
          </a:bodyPr>
          <a:lstStyle/>
          <a:p>
            <a:pPr>
              <a:lnSpc>
                <a:spcPct val="130000"/>
              </a:lnSpc>
              <a:spcBef>
                <a:spcPts val="600"/>
              </a:spcBef>
            </a:pPr>
            <a:r>
              <a:rPr lang="tr-TR" dirty="0"/>
              <a:t>Hint Dinleri tabiri, Hint yarımadasında doğmuş ve gelişmiş Hinduizm, Budizm, </a:t>
            </a:r>
            <a:r>
              <a:rPr lang="tr-TR" dirty="0" err="1"/>
              <a:t>Caynizm</a:t>
            </a:r>
            <a:r>
              <a:rPr lang="tr-TR" dirty="0"/>
              <a:t> ve </a:t>
            </a:r>
            <a:r>
              <a:rPr lang="tr-TR" dirty="0" err="1"/>
              <a:t>Sihizm</a:t>
            </a:r>
            <a:r>
              <a:rPr lang="tr-TR" dirty="0"/>
              <a:t> dinleri için kullanılan bir tanımlamadır. </a:t>
            </a:r>
            <a:r>
              <a:rPr lang="tr-TR" b="1" dirty="0">
                <a:solidFill>
                  <a:srgbClr val="00B050"/>
                </a:solidFill>
              </a:rPr>
              <a:t>Hinduizm: </a:t>
            </a:r>
            <a:r>
              <a:rPr lang="tr-TR" dirty="0"/>
              <a:t>Hindu, </a:t>
            </a:r>
            <a:r>
              <a:rPr lang="tr-TR" dirty="0" err="1"/>
              <a:t>Farsça’dan</a:t>
            </a:r>
            <a:r>
              <a:rPr lang="tr-TR" dirty="0"/>
              <a:t> kaynaklanmış bir kelime olup </a:t>
            </a:r>
            <a:r>
              <a:rPr lang="tr-TR" dirty="0" err="1"/>
              <a:t>İndus</a:t>
            </a:r>
            <a:r>
              <a:rPr lang="tr-TR" dirty="0"/>
              <a:t> nehri etrafında oturan halkı </a:t>
            </a:r>
            <a:r>
              <a:rPr lang="tr-TR" dirty="0" smtClean="0"/>
              <a:t>tanımlar.</a:t>
            </a:r>
          </a:p>
          <a:p>
            <a:pPr>
              <a:lnSpc>
                <a:spcPct val="130000"/>
              </a:lnSpc>
              <a:spcBef>
                <a:spcPts val="600"/>
              </a:spcBef>
            </a:pPr>
            <a:r>
              <a:rPr lang="tr-TR" dirty="0" smtClean="0"/>
              <a:t>Hinduizm</a:t>
            </a:r>
            <a:r>
              <a:rPr lang="tr-TR" dirty="0"/>
              <a:t>, bu halkın inanç esaslarını tanımlamak için Batılılarca </a:t>
            </a:r>
            <a:r>
              <a:rPr lang="tr-TR" dirty="0" smtClean="0"/>
              <a:t>kullanılmış </a:t>
            </a:r>
            <a:r>
              <a:rPr lang="tr-TR" dirty="0"/>
              <a:t>bir isimlendirmedir. </a:t>
            </a:r>
            <a:endParaRPr lang="tr-TR" b="1" dirty="0">
              <a:solidFill>
                <a:srgbClr val="00B050"/>
              </a:solidFill>
            </a:endParaRPr>
          </a:p>
        </p:txBody>
      </p:sp>
    </p:spTree>
    <p:extLst>
      <p:ext uri="{BB962C8B-B14F-4D97-AF65-F5344CB8AC3E}">
        <p14:creationId xmlns:p14="http://schemas.microsoft.com/office/powerpoint/2010/main" val="2516252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38200" y="365125"/>
            <a:ext cx="10515600" cy="785249"/>
          </a:xfrm>
        </p:spPr>
        <p:txBody>
          <a:bodyPr/>
          <a:lstStyle/>
          <a:p>
            <a:r>
              <a:rPr lang="tr-TR" b="1" dirty="0" smtClean="0">
                <a:solidFill>
                  <a:srgbClr val="C00000"/>
                </a:solidFill>
              </a:rPr>
              <a:t>Hinduizm</a:t>
            </a:r>
            <a:endParaRPr lang="tr-TR" b="1" dirty="0">
              <a:solidFill>
                <a:srgbClr val="00B050"/>
              </a:solidFill>
            </a:endParaRPr>
          </a:p>
        </p:txBody>
      </p:sp>
      <p:sp>
        <p:nvSpPr>
          <p:cNvPr id="4" name="İçerik Yer Tutucusu 3"/>
          <p:cNvSpPr>
            <a:spLocks noGrp="1"/>
          </p:cNvSpPr>
          <p:nvPr>
            <p:ph idx="1"/>
          </p:nvPr>
        </p:nvSpPr>
        <p:spPr>
          <a:xfrm>
            <a:off x="838200" y="1376516"/>
            <a:ext cx="10515600" cy="4800447"/>
          </a:xfrm>
        </p:spPr>
        <p:txBody>
          <a:bodyPr/>
          <a:lstStyle/>
          <a:p>
            <a:pPr>
              <a:lnSpc>
                <a:spcPct val="130000"/>
              </a:lnSpc>
              <a:spcBef>
                <a:spcPts val="600"/>
              </a:spcBef>
            </a:pPr>
            <a:r>
              <a:rPr lang="tr-TR" dirty="0" smtClean="0"/>
              <a:t>Hindular</a:t>
            </a:r>
            <a:r>
              <a:rPr lang="tr-TR" dirty="0"/>
              <a:t>, </a:t>
            </a:r>
            <a:r>
              <a:rPr lang="tr-TR" b="1" dirty="0">
                <a:solidFill>
                  <a:srgbClr val="00B050"/>
                </a:solidFill>
              </a:rPr>
              <a:t>“</a:t>
            </a:r>
            <a:r>
              <a:rPr lang="tr-TR" b="1" dirty="0" err="1">
                <a:solidFill>
                  <a:srgbClr val="00B050"/>
                </a:solidFill>
              </a:rPr>
              <a:t>Sanatana</a:t>
            </a:r>
            <a:r>
              <a:rPr lang="tr-TR" b="1" dirty="0">
                <a:solidFill>
                  <a:srgbClr val="00B050"/>
                </a:solidFill>
              </a:rPr>
              <a:t> </a:t>
            </a:r>
            <a:r>
              <a:rPr lang="tr-TR" b="1" dirty="0" err="1">
                <a:solidFill>
                  <a:srgbClr val="00B050"/>
                </a:solidFill>
              </a:rPr>
              <a:t>Dharma</a:t>
            </a:r>
            <a:r>
              <a:rPr lang="tr-TR" b="1" dirty="0">
                <a:solidFill>
                  <a:srgbClr val="00B050"/>
                </a:solidFill>
              </a:rPr>
              <a:t>” </a:t>
            </a:r>
            <a:r>
              <a:rPr lang="tr-TR" dirty="0"/>
              <a:t>(Ebedi-Ezeli Düzen/Din) şeklinde adlandırdıkları dinlerini, insanların dünyada huzurlu bir hayat sürebilmesi için Tanrı tarafından tesis edilen yol olarak görürler. Hinduizm’in Sanskritçe yazılmış olan kutsal metin külliyatı oldukça geniştir. Bunlar arasında </a:t>
            </a:r>
            <a:r>
              <a:rPr lang="tr-TR" b="1" dirty="0">
                <a:solidFill>
                  <a:srgbClr val="00B050"/>
                </a:solidFill>
              </a:rPr>
              <a:t>Vedalar, </a:t>
            </a:r>
            <a:r>
              <a:rPr lang="tr-TR" b="1" dirty="0" err="1">
                <a:solidFill>
                  <a:srgbClr val="00B050"/>
                </a:solidFill>
              </a:rPr>
              <a:t>Upanişadlar</a:t>
            </a:r>
            <a:r>
              <a:rPr lang="tr-TR" b="1" dirty="0">
                <a:solidFill>
                  <a:srgbClr val="00B050"/>
                </a:solidFill>
              </a:rPr>
              <a:t> </a:t>
            </a:r>
            <a:r>
              <a:rPr lang="tr-TR" dirty="0"/>
              <a:t>ve</a:t>
            </a:r>
            <a:r>
              <a:rPr lang="tr-TR" b="1" dirty="0">
                <a:solidFill>
                  <a:srgbClr val="00B050"/>
                </a:solidFill>
              </a:rPr>
              <a:t> </a:t>
            </a:r>
            <a:r>
              <a:rPr lang="tr-TR" b="1" dirty="0" err="1">
                <a:solidFill>
                  <a:srgbClr val="00B050"/>
                </a:solidFill>
              </a:rPr>
              <a:t>Bhagavadgita</a:t>
            </a:r>
            <a:r>
              <a:rPr lang="tr-TR" b="1" dirty="0">
                <a:solidFill>
                  <a:srgbClr val="00B050"/>
                </a:solidFill>
              </a:rPr>
              <a:t> </a:t>
            </a:r>
            <a:r>
              <a:rPr lang="tr-TR" dirty="0"/>
              <a:t>öne çıkan metinlerdir. Kutsal metinlere, dualara ve diğer önemli işlere </a:t>
            </a:r>
            <a:r>
              <a:rPr lang="tr-TR" b="1" dirty="0">
                <a:solidFill>
                  <a:srgbClr val="00B050"/>
                </a:solidFill>
              </a:rPr>
              <a:t>“om” </a:t>
            </a:r>
            <a:r>
              <a:rPr lang="tr-TR" dirty="0"/>
              <a:t>kutsal kelimesinin söylenmesiyle başlanır.</a:t>
            </a:r>
            <a:endParaRPr lang="tr-TR" b="1" dirty="0">
              <a:solidFill>
                <a:srgbClr val="00B050"/>
              </a:solidFill>
            </a:endParaRPr>
          </a:p>
        </p:txBody>
      </p:sp>
    </p:spTree>
    <p:extLst>
      <p:ext uri="{BB962C8B-B14F-4D97-AF65-F5344CB8AC3E}">
        <p14:creationId xmlns:p14="http://schemas.microsoft.com/office/powerpoint/2010/main" val="2336571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7"/>
            <a:ext cx="10515600" cy="854074"/>
          </a:xfrm>
        </p:spPr>
        <p:txBody>
          <a:bodyPr/>
          <a:lstStyle/>
          <a:p>
            <a:r>
              <a:rPr lang="tr-TR" b="1" dirty="0">
                <a:solidFill>
                  <a:srgbClr val="C00000"/>
                </a:solidFill>
              </a:rPr>
              <a:t>Hinduizm</a:t>
            </a:r>
            <a:endParaRPr lang="tr-TR" dirty="0"/>
          </a:p>
        </p:txBody>
      </p:sp>
      <p:sp>
        <p:nvSpPr>
          <p:cNvPr id="3" name="İçerik Yer Tutucusu 2"/>
          <p:cNvSpPr>
            <a:spLocks noGrp="1"/>
          </p:cNvSpPr>
          <p:nvPr>
            <p:ph idx="1"/>
          </p:nvPr>
        </p:nvSpPr>
        <p:spPr>
          <a:xfrm>
            <a:off x="838200" y="1415845"/>
            <a:ext cx="10515600" cy="4761118"/>
          </a:xfrm>
        </p:spPr>
        <p:txBody>
          <a:bodyPr>
            <a:normAutofit/>
          </a:bodyPr>
          <a:lstStyle/>
          <a:p>
            <a:pPr>
              <a:lnSpc>
                <a:spcPct val="130000"/>
              </a:lnSpc>
              <a:spcBef>
                <a:spcPts val="600"/>
              </a:spcBef>
            </a:pPr>
            <a:r>
              <a:rPr lang="tr-TR" dirty="0"/>
              <a:t>Hinduizm’in dikkat çeken özelliklerinden biri </a:t>
            </a:r>
            <a:r>
              <a:rPr lang="tr-TR" b="1" dirty="0">
                <a:solidFill>
                  <a:srgbClr val="00B050"/>
                </a:solidFill>
              </a:rPr>
              <a:t>kast (</a:t>
            </a:r>
            <a:r>
              <a:rPr lang="tr-TR" b="1" dirty="0" err="1">
                <a:solidFill>
                  <a:srgbClr val="00B050"/>
                </a:solidFill>
              </a:rPr>
              <a:t>varna</a:t>
            </a:r>
            <a:r>
              <a:rPr lang="tr-TR" b="1" dirty="0">
                <a:solidFill>
                  <a:srgbClr val="00B050"/>
                </a:solidFill>
              </a:rPr>
              <a:t>) </a:t>
            </a:r>
            <a:r>
              <a:rPr lang="tr-TR" dirty="0"/>
              <a:t>sistemidir. Bireyleri çeşitli katmanlara bölen kast, aynı işle uğraşan insanların meydana getirdiği toplumsal sınıflama şeklidir. İlk sırada </a:t>
            </a:r>
            <a:r>
              <a:rPr lang="tr-TR" b="1" dirty="0" err="1">
                <a:solidFill>
                  <a:srgbClr val="00B050"/>
                </a:solidFill>
              </a:rPr>
              <a:t>Brahmin</a:t>
            </a:r>
            <a:r>
              <a:rPr lang="tr-TR" dirty="0"/>
              <a:t> denilen din adamı sınıfı yer alır. Onların temel görevi kutsal metinleri öğrenme ve öğretmedir. İkinci sırada </a:t>
            </a:r>
            <a:r>
              <a:rPr lang="tr-TR" b="1" dirty="0" err="1">
                <a:solidFill>
                  <a:srgbClr val="00B050"/>
                </a:solidFill>
              </a:rPr>
              <a:t>Kşatriya</a:t>
            </a:r>
            <a:r>
              <a:rPr lang="tr-TR" dirty="0"/>
              <a:t> denilen yönetici ve askerler bulunur. Görevleri halkı iç ve dış tehditlere karşı muhafaza etmektedir. Üçüncü sırada </a:t>
            </a:r>
            <a:r>
              <a:rPr lang="tr-TR" b="1" dirty="0" err="1">
                <a:solidFill>
                  <a:srgbClr val="00B050"/>
                </a:solidFill>
              </a:rPr>
              <a:t>Vaisya</a:t>
            </a:r>
            <a:r>
              <a:rPr lang="tr-TR" dirty="0"/>
              <a:t> delilen tüccar, esnaf ve çiftçiler yer alır. </a:t>
            </a:r>
            <a:endParaRPr lang="tr-TR" dirty="0" smtClean="0"/>
          </a:p>
        </p:txBody>
      </p:sp>
    </p:spTree>
    <p:extLst>
      <p:ext uri="{BB962C8B-B14F-4D97-AF65-F5344CB8AC3E}">
        <p14:creationId xmlns:p14="http://schemas.microsoft.com/office/powerpoint/2010/main" val="138363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01559"/>
          </a:xfrm>
        </p:spPr>
        <p:txBody>
          <a:bodyPr/>
          <a:lstStyle/>
          <a:p>
            <a:r>
              <a:rPr lang="tr-TR" b="1" dirty="0">
                <a:solidFill>
                  <a:srgbClr val="C00000"/>
                </a:solidFill>
              </a:rPr>
              <a:t>Hinduizm</a:t>
            </a:r>
            <a:endParaRPr lang="tr-TR" b="1" dirty="0">
              <a:solidFill>
                <a:srgbClr val="00B050"/>
              </a:solidFill>
            </a:endParaRPr>
          </a:p>
        </p:txBody>
      </p:sp>
      <p:sp>
        <p:nvSpPr>
          <p:cNvPr id="3" name="İçerik Yer Tutucusu 2"/>
          <p:cNvSpPr>
            <a:spLocks noGrp="1"/>
          </p:cNvSpPr>
          <p:nvPr>
            <p:ph idx="1"/>
          </p:nvPr>
        </p:nvSpPr>
        <p:spPr>
          <a:xfrm>
            <a:off x="838200" y="1366684"/>
            <a:ext cx="10515600" cy="5014451"/>
          </a:xfrm>
        </p:spPr>
        <p:txBody>
          <a:bodyPr/>
          <a:lstStyle/>
          <a:p>
            <a:pPr>
              <a:lnSpc>
                <a:spcPct val="130000"/>
              </a:lnSpc>
              <a:spcBef>
                <a:spcPts val="600"/>
              </a:spcBef>
            </a:pPr>
            <a:r>
              <a:rPr lang="tr-TR" dirty="0"/>
              <a:t>Son sırada diğer üç gruba hizmet etmekle görevli olan ve </a:t>
            </a:r>
            <a:r>
              <a:rPr lang="tr-TR" b="1" dirty="0" err="1">
                <a:solidFill>
                  <a:srgbClr val="00B050"/>
                </a:solidFill>
              </a:rPr>
              <a:t>Sudra</a:t>
            </a:r>
            <a:r>
              <a:rPr lang="tr-TR" b="1" dirty="0">
                <a:solidFill>
                  <a:srgbClr val="00B050"/>
                </a:solidFill>
              </a:rPr>
              <a:t> </a:t>
            </a:r>
            <a:r>
              <a:rPr lang="tr-TR" dirty="0"/>
              <a:t>denilen hizmetçi/işçi sınıfı yer alır. Hindu toplum yapısında bunlara dahil olmayan, hiçbir hakkı bulunmayan ve kast dışı olarak görülen Paryalar bulunur. Kast sistemi, dini bir yapıya dayandırıldığından ve kurtuluş kast görevlerini yerine getirmeye bağlandığından toplum nezdindeki itibarını korumuştur. Günümüzde kastlar arasındaki katı </a:t>
            </a:r>
            <a:r>
              <a:rPr lang="tr-TR" dirty="0" smtClean="0"/>
              <a:t>kuralların </a:t>
            </a:r>
            <a:r>
              <a:rPr lang="tr-TR" dirty="0"/>
              <a:t>kısmen de olsa esnediği bilinse de bu yapının hala devam ettiği </a:t>
            </a:r>
            <a:r>
              <a:rPr lang="tr-TR" dirty="0" smtClean="0"/>
              <a:t>bir vakıadır</a:t>
            </a:r>
            <a:r>
              <a:rPr lang="tr-TR" dirty="0"/>
              <a:t>.</a:t>
            </a:r>
          </a:p>
          <a:p>
            <a:pPr>
              <a:lnSpc>
                <a:spcPct val="130000"/>
              </a:lnSpc>
              <a:spcBef>
                <a:spcPts val="600"/>
              </a:spcBef>
            </a:pPr>
            <a:endParaRPr lang="tr-TR" b="1" dirty="0">
              <a:solidFill>
                <a:srgbClr val="00B050"/>
              </a:solidFill>
            </a:endParaRPr>
          </a:p>
        </p:txBody>
      </p:sp>
    </p:spTree>
    <p:extLst>
      <p:ext uri="{BB962C8B-B14F-4D97-AF65-F5344CB8AC3E}">
        <p14:creationId xmlns:p14="http://schemas.microsoft.com/office/powerpoint/2010/main" val="236075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36088"/>
          </a:xfrm>
        </p:spPr>
        <p:txBody>
          <a:bodyPr/>
          <a:lstStyle/>
          <a:p>
            <a:r>
              <a:rPr lang="tr-TR" b="1" dirty="0">
                <a:solidFill>
                  <a:srgbClr val="C00000"/>
                </a:solidFill>
              </a:rPr>
              <a:t>Hinduizm</a:t>
            </a:r>
            <a:endParaRPr lang="tr-TR" b="1" dirty="0">
              <a:solidFill>
                <a:srgbClr val="00B050"/>
              </a:solidFill>
            </a:endParaRPr>
          </a:p>
        </p:txBody>
      </p:sp>
      <p:sp>
        <p:nvSpPr>
          <p:cNvPr id="3" name="İçerik Yer Tutucusu 2"/>
          <p:cNvSpPr>
            <a:spLocks noGrp="1"/>
          </p:cNvSpPr>
          <p:nvPr>
            <p:ph idx="1"/>
          </p:nvPr>
        </p:nvSpPr>
        <p:spPr>
          <a:xfrm>
            <a:off x="838200" y="1209368"/>
            <a:ext cx="10515600" cy="4967595"/>
          </a:xfrm>
        </p:spPr>
        <p:txBody>
          <a:bodyPr>
            <a:normAutofit/>
          </a:bodyPr>
          <a:lstStyle/>
          <a:p>
            <a:pPr>
              <a:lnSpc>
                <a:spcPct val="130000"/>
              </a:lnSpc>
              <a:spcBef>
                <a:spcPts val="600"/>
              </a:spcBef>
            </a:pPr>
            <a:r>
              <a:rPr lang="tr-TR" dirty="0"/>
              <a:t>İnsanın beden, zihin ve manevi gücünü bir araya getirme ve zihni olumsuz düşüncelerden arındırma yöntemi olan </a:t>
            </a:r>
            <a:r>
              <a:rPr lang="tr-TR" b="1" dirty="0" smtClean="0">
                <a:solidFill>
                  <a:srgbClr val="00B050"/>
                </a:solidFill>
              </a:rPr>
              <a:t>yoga,</a:t>
            </a:r>
            <a:r>
              <a:rPr lang="tr-TR" dirty="0" smtClean="0"/>
              <a:t> </a:t>
            </a:r>
            <a:r>
              <a:rPr lang="tr-TR" dirty="0"/>
              <a:t>Hinduizm’de önemli dini kavramlardan bir diğeridir. Hinduizm’de ölen kişinin bir sonraki hayatına geçişinde önemli bir basamak olarak görülen </a:t>
            </a:r>
            <a:r>
              <a:rPr lang="tr-TR" b="1" dirty="0">
                <a:solidFill>
                  <a:srgbClr val="00B050"/>
                </a:solidFill>
              </a:rPr>
              <a:t>cenaze</a:t>
            </a:r>
            <a:r>
              <a:rPr lang="tr-TR" dirty="0"/>
              <a:t> </a:t>
            </a:r>
            <a:r>
              <a:rPr lang="tr-TR" b="1" dirty="0">
                <a:solidFill>
                  <a:srgbClr val="00B050"/>
                </a:solidFill>
              </a:rPr>
              <a:t>yakma</a:t>
            </a:r>
            <a:r>
              <a:rPr lang="tr-TR" dirty="0"/>
              <a:t> </a:t>
            </a:r>
            <a:r>
              <a:rPr lang="tr-TR" b="1" dirty="0">
                <a:solidFill>
                  <a:srgbClr val="00B050"/>
                </a:solidFill>
              </a:rPr>
              <a:t>törenlerinin</a:t>
            </a:r>
            <a:r>
              <a:rPr lang="tr-TR" dirty="0"/>
              <a:t> de ayrı bir yeri vardır. Bu törenlerdeki önemli uygulamalardan biri küllerin </a:t>
            </a:r>
            <a:r>
              <a:rPr lang="tr-TR" dirty="0" err="1"/>
              <a:t>Ganj</a:t>
            </a:r>
            <a:r>
              <a:rPr lang="tr-TR" dirty="0"/>
              <a:t> nehrine dökülmesidir.</a:t>
            </a:r>
            <a:endParaRPr lang="tr-TR" dirty="0" smtClean="0"/>
          </a:p>
        </p:txBody>
      </p:sp>
    </p:spTree>
    <p:extLst>
      <p:ext uri="{BB962C8B-B14F-4D97-AF65-F5344CB8AC3E}">
        <p14:creationId xmlns:p14="http://schemas.microsoft.com/office/powerpoint/2010/main" val="96598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4409"/>
          </a:xfrm>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a:xfrm>
            <a:off x="838200" y="1199536"/>
            <a:ext cx="10515600" cy="4977428"/>
          </a:xfrm>
        </p:spPr>
        <p:txBody>
          <a:bodyPr>
            <a:normAutofit/>
          </a:bodyPr>
          <a:lstStyle/>
          <a:p>
            <a:pPr>
              <a:lnSpc>
                <a:spcPct val="150000"/>
              </a:lnSpc>
              <a:spcBef>
                <a:spcPts val="600"/>
              </a:spcBef>
            </a:pPr>
            <a:r>
              <a:rPr lang="tr-TR" dirty="0"/>
              <a:t>Hinduizm’de </a:t>
            </a:r>
            <a:r>
              <a:rPr lang="tr-TR" b="1" dirty="0" err="1">
                <a:solidFill>
                  <a:srgbClr val="00B050"/>
                </a:solidFill>
              </a:rPr>
              <a:t>samsara</a:t>
            </a:r>
            <a:r>
              <a:rPr lang="tr-TR" b="1" dirty="0">
                <a:solidFill>
                  <a:srgbClr val="00B050"/>
                </a:solidFill>
              </a:rPr>
              <a:t>/reenkarnasyon</a:t>
            </a:r>
            <a:r>
              <a:rPr lang="tr-TR" dirty="0"/>
              <a:t> ölen insanın ruhunun, dünyada farklı varlık formlarında tekrar bedenlenmesidir. Bunun mahiyetini belirleyen kişinin dünyadayken yaptığı iyi veya kötü amelleri/ davranışları (</a:t>
            </a:r>
            <a:r>
              <a:rPr lang="tr-TR" b="1" dirty="0">
                <a:solidFill>
                  <a:srgbClr val="00B050"/>
                </a:solidFill>
              </a:rPr>
              <a:t>karma</a:t>
            </a:r>
            <a:r>
              <a:rPr lang="tr-TR" dirty="0"/>
              <a:t>)’</a:t>
            </a:r>
            <a:r>
              <a:rPr lang="tr-TR" dirty="0" err="1"/>
              <a:t>dır</a:t>
            </a:r>
            <a:r>
              <a:rPr lang="tr-TR" dirty="0"/>
              <a:t>. Hinduların asıl amacı doğum-ölüm çarkından ve bunun neden olduğu her türlü acıdan kurtulmak (</a:t>
            </a:r>
            <a:r>
              <a:rPr lang="tr-TR" b="1" dirty="0" err="1">
                <a:solidFill>
                  <a:srgbClr val="00B050"/>
                </a:solidFill>
              </a:rPr>
              <a:t>mokşa</a:t>
            </a:r>
            <a:r>
              <a:rPr lang="tr-TR" dirty="0"/>
              <a:t>)’tır.</a:t>
            </a:r>
          </a:p>
        </p:txBody>
      </p:sp>
    </p:spTree>
    <p:extLst>
      <p:ext uri="{BB962C8B-B14F-4D97-AF65-F5344CB8AC3E}">
        <p14:creationId xmlns:p14="http://schemas.microsoft.com/office/powerpoint/2010/main" val="171638411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2015</Words>
  <Application>Microsoft Office PowerPoint</Application>
  <PresentationFormat>Geniş ekran</PresentationFormat>
  <Paragraphs>164</Paragraphs>
  <Slides>35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Adobe Myungjo Std M</vt:lpstr>
      <vt:lpstr>Adobe Caslon Pro</vt:lpstr>
      <vt:lpstr>Arial</vt:lpstr>
      <vt:lpstr>Calibri</vt:lpstr>
      <vt:lpstr>Calibri Light</vt:lpstr>
      <vt:lpstr>Office Teması</vt:lpstr>
      <vt:lpstr> </vt:lpstr>
      <vt:lpstr>PowerPoint Sunusu</vt:lpstr>
      <vt:lpstr>Bu derste neler öğreneceğiz?</vt:lpstr>
      <vt:lpstr>Hint Dinleri</vt:lpstr>
      <vt:lpstr>Hinduizm</vt:lpstr>
      <vt:lpstr>Hinduizm</vt:lpstr>
      <vt:lpstr>Hinduizm</vt:lpstr>
      <vt:lpstr>Hinduizm</vt:lpstr>
      <vt:lpstr>Bilgi Notu…</vt:lpstr>
      <vt:lpstr>Budizm</vt:lpstr>
      <vt:lpstr>Budizm</vt:lpstr>
      <vt:lpstr>Budizm</vt:lpstr>
      <vt:lpstr>Sekiz Dilimli Yol</vt:lpstr>
      <vt:lpstr>Sekiz Dilimli Yol</vt:lpstr>
      <vt:lpstr>Sekiz Dilimli Yol</vt:lpstr>
      <vt:lpstr>Sihizm</vt:lpstr>
      <vt:lpstr>Sihizm</vt:lpstr>
      <vt:lpstr>Sihizm</vt:lpstr>
      <vt:lpstr>Bilgi Notu…</vt:lpstr>
      <vt:lpstr>Caynizm</vt:lpstr>
      <vt:lpstr>Caynizm</vt:lpstr>
      <vt:lpstr> Caynizm</vt:lpstr>
      <vt:lpstr>Caynizm</vt:lpstr>
      <vt:lpstr>Bilgi Notu…</vt:lpstr>
      <vt:lpstr>Sıra Sizde… (9. Soru)</vt:lpstr>
      <vt:lpstr>Sıra Sizde… (10. Soru)</vt:lpstr>
      <vt:lpstr>Sıra Sizde… (Konu Testi 1, 7. Soru)</vt:lpstr>
      <vt:lpstr>Sıra Sizde… (Konu Testi 1, 11. Soru)</vt:lpstr>
      <vt:lpstr>Sıra Sizde… (Konu Testi 1, 12. Soru)</vt:lpstr>
      <vt:lpstr>Sıra Sizde… (Konu Testi 2, 37. Soru)</vt:lpstr>
      <vt:lpstr>Sıra Sizde… (Konu Testi 2, 38. Soru)</vt:lpstr>
      <vt:lpstr>Sıra Sizde… (Konu Testi 2, 39. Soru)</vt:lpstr>
      <vt:lpstr>Sıra Sizde… (Konu Testi 2, 40. Soru)</vt:lpstr>
      <vt:lpstr>Sıra Sizde… (Deneme Testi 1, 57. Soru)</vt:lpstr>
      <vt:lpstr>Sıra Sizde… (Deneme Testi 3, 56. Soru)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53</cp:revision>
  <dcterms:created xsi:type="dcterms:W3CDTF">2020-11-30T19:20:16Z</dcterms:created>
  <dcterms:modified xsi:type="dcterms:W3CDTF">2021-01-13T19:55:26Z</dcterms:modified>
</cp:coreProperties>
</file>