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59" r:id="rId5"/>
    <p:sldId id="260" r:id="rId6"/>
    <p:sldId id="262" r:id="rId7"/>
    <p:sldId id="261" r:id="rId8"/>
    <p:sldId id="263" r:id="rId9"/>
    <p:sldId id="281" r:id="rId10"/>
    <p:sldId id="282" r:id="rId11"/>
    <p:sldId id="264" r:id="rId12"/>
    <p:sldId id="265" r:id="rId13"/>
    <p:sldId id="266" r:id="rId14"/>
    <p:sldId id="267" r:id="rId15"/>
    <p:sldId id="286" r:id="rId16"/>
    <p:sldId id="287" r:id="rId17"/>
    <p:sldId id="268" r:id="rId18"/>
    <p:sldId id="269" r:id="rId19"/>
    <p:sldId id="270" r:id="rId20"/>
    <p:sldId id="290" r:id="rId21"/>
    <p:sldId id="298" r:id="rId22"/>
    <p:sldId id="299" r:id="rId23"/>
    <p:sldId id="300" r:id="rId24"/>
    <p:sldId id="301"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13.01.2021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13.01.2021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13.01.2021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13.01.2021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DİNLER TARİHİ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smtClean="0">
                <a:solidFill>
                  <a:srgbClr val="C00000"/>
                </a:solidFill>
              </a:rPr>
              <a:t>Şintoizm</a:t>
            </a:r>
            <a:endParaRPr lang="tr-TR" dirty="0">
              <a:solidFill>
                <a:srgbClr val="C00000"/>
              </a:solidFill>
            </a:endParaRPr>
          </a:p>
        </p:txBody>
      </p:sp>
      <p:sp>
        <p:nvSpPr>
          <p:cNvPr id="3" name="İçerik Yer Tutucusu 2"/>
          <p:cNvSpPr>
            <a:spLocks noGrp="1"/>
          </p:cNvSpPr>
          <p:nvPr>
            <p:ph idx="1"/>
          </p:nvPr>
        </p:nvSpPr>
        <p:spPr>
          <a:xfrm>
            <a:off x="838200" y="1120877"/>
            <a:ext cx="10515600" cy="5056086"/>
          </a:xfrm>
        </p:spPr>
        <p:txBody>
          <a:bodyPr>
            <a:normAutofit/>
          </a:bodyPr>
          <a:lstStyle/>
          <a:p>
            <a:pPr>
              <a:lnSpc>
                <a:spcPct val="120000"/>
              </a:lnSpc>
              <a:spcBef>
                <a:spcPts val="600"/>
              </a:spcBef>
            </a:pPr>
            <a:r>
              <a:rPr lang="tr-TR" dirty="0"/>
              <a:t>Japonların milli dini olan “Şinto”, “tanrıların yolu” demektir. Kurucusu olmayan Şintoizm’de tabiat güçlerine ve ruhlara tapınma esastır. Bu bağlamda her bir şeyde ruh bulunduğuna inanılır. İnsan zihninin algılayamadığı varlıklar “</a:t>
            </a:r>
            <a:r>
              <a:rPr lang="tr-TR" b="1" dirty="0" err="1">
                <a:solidFill>
                  <a:srgbClr val="00B050"/>
                </a:solidFill>
              </a:rPr>
              <a:t>kami</a:t>
            </a:r>
            <a:r>
              <a:rPr lang="tr-TR" dirty="0"/>
              <a:t>” (üstün, yüce) kelimesiyle tanımlanır. Ölen herkes </a:t>
            </a:r>
            <a:r>
              <a:rPr lang="tr-TR" dirty="0" err="1"/>
              <a:t>kami</a:t>
            </a:r>
            <a:r>
              <a:rPr lang="tr-TR" dirty="0"/>
              <a:t> olur. Fakat her </a:t>
            </a:r>
            <a:r>
              <a:rPr lang="tr-TR" dirty="0" err="1"/>
              <a:t>kami</a:t>
            </a:r>
            <a:r>
              <a:rPr lang="tr-TR" dirty="0"/>
              <a:t>, tanrı olamaz. Şintoizm’de önemli bir konuma sahip olan </a:t>
            </a:r>
            <a:r>
              <a:rPr lang="tr-TR" dirty="0" smtClean="0"/>
              <a:t>imparatorlar </a:t>
            </a:r>
            <a:r>
              <a:rPr lang="tr-TR" dirty="0"/>
              <a:t>tanrı olarak görülür. İbadet, tapınakta ve evde yapılır. Tapınaklarda tanrıları sembolize eden nesneler bulunur. </a:t>
            </a:r>
          </a:p>
        </p:txBody>
      </p:sp>
    </p:spTree>
    <p:extLst>
      <p:ext uri="{BB962C8B-B14F-4D97-AF65-F5344CB8AC3E}">
        <p14:creationId xmlns:p14="http://schemas.microsoft.com/office/powerpoint/2010/main" val="82646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2733"/>
          </a:xfrm>
        </p:spPr>
        <p:txBody>
          <a:bodyPr/>
          <a:lstStyle/>
          <a:p>
            <a:r>
              <a:rPr lang="tr-TR" b="1" dirty="0">
                <a:solidFill>
                  <a:srgbClr val="C00000"/>
                </a:solidFill>
              </a:rPr>
              <a:t>Şintoizm</a:t>
            </a:r>
            <a:endParaRPr lang="tr-TR" dirty="0">
              <a:solidFill>
                <a:srgbClr val="00B050"/>
              </a:solidFill>
            </a:endParaRPr>
          </a:p>
        </p:txBody>
      </p:sp>
      <p:sp>
        <p:nvSpPr>
          <p:cNvPr id="3" name="İçerik Yer Tutucusu 2"/>
          <p:cNvSpPr>
            <a:spLocks noGrp="1"/>
          </p:cNvSpPr>
          <p:nvPr>
            <p:ph idx="1"/>
          </p:nvPr>
        </p:nvSpPr>
        <p:spPr>
          <a:xfrm>
            <a:off x="838200" y="1563329"/>
            <a:ext cx="10515600" cy="4613634"/>
          </a:xfrm>
        </p:spPr>
        <p:txBody>
          <a:bodyPr>
            <a:normAutofit/>
          </a:bodyPr>
          <a:lstStyle/>
          <a:p>
            <a:pPr>
              <a:lnSpc>
                <a:spcPct val="120000"/>
              </a:lnSpc>
              <a:spcBef>
                <a:spcPts val="600"/>
              </a:spcBef>
            </a:pPr>
            <a:r>
              <a:rPr lang="tr-TR" dirty="0"/>
              <a:t>Şinto felsefesine </a:t>
            </a:r>
            <a:r>
              <a:rPr lang="tr-TR" dirty="0" smtClean="0"/>
              <a:t>göre </a:t>
            </a:r>
            <a:r>
              <a:rPr lang="tr-TR" dirty="0"/>
              <a:t>asıl olan Japon olmaktır. Nitekim Japon dilinde din ve millet eş anlamda kullanılır. Şinto öğretisini benimsemiş birisi başka dinlere de mensup olabilir. Japon halkı belli bir dini öğretiden ziyade geleneksel halk inançlarından </a:t>
            </a:r>
            <a:r>
              <a:rPr lang="tr-TR" dirty="0" smtClean="0"/>
              <a:t>etkilenmiştir.</a:t>
            </a:r>
            <a:endParaRPr lang="tr-TR" dirty="0"/>
          </a:p>
        </p:txBody>
      </p:sp>
    </p:spTree>
    <p:extLst>
      <p:ext uri="{BB962C8B-B14F-4D97-AF65-F5344CB8AC3E}">
        <p14:creationId xmlns:p14="http://schemas.microsoft.com/office/powerpoint/2010/main" val="338193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smtClean="0">
                <a:solidFill>
                  <a:srgbClr val="C00000"/>
                </a:solidFill>
              </a:rPr>
              <a:t>Diğer Dinler</a:t>
            </a:r>
            <a:endParaRPr lang="tr-TR" b="1" dirty="0">
              <a:solidFill>
                <a:srgbClr val="C00000"/>
              </a:solidFill>
            </a:endParaRPr>
          </a:p>
        </p:txBody>
      </p:sp>
      <p:sp>
        <p:nvSpPr>
          <p:cNvPr id="3" name="İçerik Yer Tutucusu 2"/>
          <p:cNvSpPr>
            <a:spLocks noGrp="1"/>
          </p:cNvSpPr>
          <p:nvPr>
            <p:ph idx="1"/>
          </p:nvPr>
        </p:nvSpPr>
        <p:spPr>
          <a:xfrm>
            <a:off x="838200" y="1307690"/>
            <a:ext cx="10515600" cy="4869273"/>
          </a:xfrm>
        </p:spPr>
        <p:txBody>
          <a:bodyPr>
            <a:normAutofit/>
          </a:bodyPr>
          <a:lstStyle/>
          <a:p>
            <a:pPr>
              <a:lnSpc>
                <a:spcPct val="130000"/>
              </a:lnSpc>
            </a:pPr>
            <a:r>
              <a:rPr lang="tr-TR" b="1" dirty="0">
                <a:solidFill>
                  <a:srgbClr val="00B050"/>
                </a:solidFill>
              </a:rPr>
              <a:t>Zerdüştlük: </a:t>
            </a:r>
            <a:r>
              <a:rPr lang="tr-TR" dirty="0"/>
              <a:t>Zerdüşt’ün kurduğu Zerdüştlük, M.Ö. 6. yüzyılda İran’da ortaya çıkmıştır. Tek tanrılı din olan Zerdüştlükte yüce tanrı </a:t>
            </a:r>
            <a:r>
              <a:rPr lang="tr-TR" b="1" dirty="0" err="1">
                <a:solidFill>
                  <a:srgbClr val="00B050"/>
                </a:solidFill>
              </a:rPr>
              <a:t>Ahura</a:t>
            </a:r>
            <a:r>
              <a:rPr lang="tr-TR" dirty="0"/>
              <a:t> </a:t>
            </a:r>
            <a:r>
              <a:rPr lang="tr-TR" b="1" dirty="0" err="1">
                <a:solidFill>
                  <a:srgbClr val="00B050"/>
                </a:solidFill>
              </a:rPr>
              <a:t>Mazdah</a:t>
            </a:r>
            <a:r>
              <a:rPr lang="tr-TR" dirty="0" err="1"/>
              <a:t>’ya</a:t>
            </a:r>
            <a:r>
              <a:rPr lang="tr-TR" dirty="0"/>
              <a:t> ibadet, </a:t>
            </a:r>
            <a:r>
              <a:rPr lang="tr-TR" dirty="0" err="1"/>
              <a:t>feriştehlere</a:t>
            </a:r>
            <a:r>
              <a:rPr lang="tr-TR" dirty="0"/>
              <a:t> (melekler) hürmet ve kötü güçlere karşı lanet esastır. Âlemde mücadele halinde olan ve iyilik ile kötülüğü temsil eden iki ruh vardır. İnsanoğlunun bunlardan birini seçmesi kaderini belirler. </a:t>
            </a:r>
            <a:endParaRPr lang="tr-TR" dirty="0" smtClean="0"/>
          </a:p>
        </p:txBody>
      </p:sp>
    </p:spTree>
    <p:extLst>
      <p:ext uri="{BB962C8B-B14F-4D97-AF65-F5344CB8AC3E}">
        <p14:creationId xmlns:p14="http://schemas.microsoft.com/office/powerpoint/2010/main" val="215068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smtClean="0">
                <a:solidFill>
                  <a:srgbClr val="C00000"/>
                </a:solidFill>
              </a:rPr>
              <a:t>Zerdüştlük</a:t>
            </a:r>
            <a:endParaRPr lang="tr-TR" dirty="0"/>
          </a:p>
        </p:txBody>
      </p:sp>
      <p:sp>
        <p:nvSpPr>
          <p:cNvPr id="3" name="İçerik Yer Tutucusu 2"/>
          <p:cNvSpPr>
            <a:spLocks noGrp="1"/>
          </p:cNvSpPr>
          <p:nvPr>
            <p:ph idx="1"/>
          </p:nvPr>
        </p:nvSpPr>
        <p:spPr>
          <a:xfrm>
            <a:off x="838200" y="1248698"/>
            <a:ext cx="10515600" cy="4928266"/>
          </a:xfrm>
        </p:spPr>
        <p:txBody>
          <a:bodyPr>
            <a:normAutofit/>
          </a:bodyPr>
          <a:lstStyle/>
          <a:p>
            <a:pPr>
              <a:lnSpc>
                <a:spcPct val="130000"/>
              </a:lnSpc>
            </a:pPr>
            <a:r>
              <a:rPr lang="tr-TR" dirty="0"/>
              <a:t>İlk zamanlar </a:t>
            </a:r>
            <a:r>
              <a:rPr lang="tr-TR" dirty="0" err="1"/>
              <a:t>Ahura</a:t>
            </a:r>
            <a:r>
              <a:rPr lang="tr-TR" dirty="0"/>
              <a:t> </a:t>
            </a:r>
            <a:r>
              <a:rPr lang="tr-TR" dirty="0" err="1"/>
              <a:t>Mazdah</a:t>
            </a:r>
            <a:r>
              <a:rPr lang="tr-TR" dirty="0"/>
              <a:t> manevi bir nur olarak görülürken </a:t>
            </a:r>
            <a:r>
              <a:rPr lang="tr-TR" dirty="0" err="1"/>
              <a:t>Zerdüşt’en</a:t>
            </a:r>
            <a:r>
              <a:rPr lang="tr-TR" dirty="0"/>
              <a:t> sonra bu nur ateş olarak düşünülmüştür. Böylece ateş kültü olan </a:t>
            </a:r>
            <a:r>
              <a:rPr lang="tr-TR" dirty="0" err="1"/>
              <a:t>Mecusilik</a:t>
            </a:r>
            <a:r>
              <a:rPr lang="tr-TR" dirty="0"/>
              <a:t> </a:t>
            </a:r>
            <a:r>
              <a:rPr lang="tr-TR" dirty="0" smtClean="0"/>
              <a:t>gelişmiştir.</a:t>
            </a:r>
          </a:p>
          <a:p>
            <a:pPr>
              <a:lnSpc>
                <a:spcPct val="130000"/>
              </a:lnSpc>
            </a:pPr>
            <a:r>
              <a:rPr lang="tr-TR" dirty="0" smtClean="0"/>
              <a:t>İnanca </a:t>
            </a:r>
            <a:r>
              <a:rPr lang="tr-TR" dirty="0"/>
              <a:t>göre </a:t>
            </a:r>
            <a:r>
              <a:rPr lang="tr-TR" dirty="0" err="1"/>
              <a:t>Ahura</a:t>
            </a:r>
            <a:r>
              <a:rPr lang="tr-TR" dirty="0"/>
              <a:t> </a:t>
            </a:r>
            <a:r>
              <a:rPr lang="tr-TR" dirty="0" err="1"/>
              <a:t>Mazdah’ın</a:t>
            </a:r>
            <a:r>
              <a:rPr lang="tr-TR" dirty="0"/>
              <a:t> yanında bulunan ve “</a:t>
            </a:r>
            <a:r>
              <a:rPr lang="tr-TR" b="1" dirty="0" err="1">
                <a:solidFill>
                  <a:srgbClr val="00B050"/>
                </a:solidFill>
              </a:rPr>
              <a:t>Ameşa</a:t>
            </a:r>
            <a:r>
              <a:rPr lang="tr-TR" b="1" dirty="0">
                <a:solidFill>
                  <a:srgbClr val="00B050"/>
                </a:solidFill>
              </a:rPr>
              <a:t> </a:t>
            </a:r>
            <a:r>
              <a:rPr lang="tr-TR" b="1" dirty="0" err="1">
                <a:solidFill>
                  <a:srgbClr val="00B050"/>
                </a:solidFill>
              </a:rPr>
              <a:t>Spenta</a:t>
            </a:r>
            <a:r>
              <a:rPr lang="tr-TR" dirty="0"/>
              <a:t>” (kutsal ölümsüz) olarak isimlendirilen altı melek vardır. İyi akıl, adalet, ilahî irade ülkesi, tevazu, mükemmeliyet ve ölümsüzlüğü simgeleyen bu melekler, tek Tanrı’nın sıfat ve fonksiyonları olarak görülür. Bu dinde zina ve canlı öldürmek büyük günahlardan kabul edilir.</a:t>
            </a:r>
          </a:p>
        </p:txBody>
      </p:sp>
    </p:spTree>
    <p:extLst>
      <p:ext uri="{BB962C8B-B14F-4D97-AF65-F5344CB8AC3E}">
        <p14:creationId xmlns:p14="http://schemas.microsoft.com/office/powerpoint/2010/main" val="326552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a:solidFill>
                  <a:srgbClr val="C00000"/>
                </a:solidFill>
              </a:rPr>
              <a:t>Kabile </a:t>
            </a:r>
            <a:r>
              <a:rPr lang="tr-TR" b="1" dirty="0" smtClean="0">
                <a:solidFill>
                  <a:srgbClr val="C00000"/>
                </a:solidFill>
              </a:rPr>
              <a:t>Dinleri</a:t>
            </a:r>
            <a:endParaRPr lang="tr-TR" b="1" dirty="0">
              <a:solidFill>
                <a:srgbClr val="C00000"/>
              </a:solidFill>
            </a:endParaRPr>
          </a:p>
        </p:txBody>
      </p:sp>
      <p:sp>
        <p:nvSpPr>
          <p:cNvPr id="3" name="İçerik Yer Tutucusu 2"/>
          <p:cNvSpPr>
            <a:spLocks noGrp="1"/>
          </p:cNvSpPr>
          <p:nvPr>
            <p:ph idx="1"/>
          </p:nvPr>
        </p:nvSpPr>
        <p:spPr>
          <a:xfrm>
            <a:off x="838200" y="1179872"/>
            <a:ext cx="10515600" cy="4997091"/>
          </a:xfrm>
        </p:spPr>
        <p:txBody>
          <a:bodyPr>
            <a:normAutofit/>
          </a:bodyPr>
          <a:lstStyle/>
          <a:p>
            <a:pPr>
              <a:lnSpc>
                <a:spcPct val="130000"/>
              </a:lnSpc>
              <a:spcBef>
                <a:spcPts val="600"/>
              </a:spcBef>
            </a:pPr>
            <a:r>
              <a:rPr lang="tr-TR" dirty="0" smtClean="0"/>
              <a:t>Gelişmiş </a:t>
            </a:r>
            <a:r>
              <a:rPr lang="tr-TR" dirty="0"/>
              <a:t>bir hayat tarzı yakalayamamış, geçimlerini ilkel yollarla sağlayan topluluklara </a:t>
            </a:r>
            <a:r>
              <a:rPr lang="tr-TR" b="1" dirty="0">
                <a:solidFill>
                  <a:srgbClr val="00B050"/>
                </a:solidFill>
              </a:rPr>
              <a:t>kabile</a:t>
            </a:r>
            <a:r>
              <a:rPr lang="tr-TR" dirty="0"/>
              <a:t> denir. Bunlar günümüzde genel olarak Afrika, Avustralya, Pasifik Okyanusu ve Brezilya gibi bölgelerde yaşamaktadır. Kabile dinleri </a:t>
            </a:r>
            <a:r>
              <a:rPr lang="tr-TR" dirty="0" smtClean="0"/>
              <a:t>genellikle </a:t>
            </a:r>
            <a:r>
              <a:rPr lang="tr-TR" dirty="0"/>
              <a:t>benzer </a:t>
            </a:r>
            <a:r>
              <a:rPr lang="tr-TR" dirty="0" smtClean="0"/>
              <a:t>özelliklere sahiptir. </a:t>
            </a:r>
            <a:endParaRPr lang="tr-TR" dirty="0" smtClean="0"/>
          </a:p>
        </p:txBody>
      </p:sp>
    </p:spTree>
    <p:extLst>
      <p:ext uri="{BB962C8B-B14F-4D97-AF65-F5344CB8AC3E}">
        <p14:creationId xmlns:p14="http://schemas.microsoft.com/office/powerpoint/2010/main" val="110505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811"/>
            <a:ext cx="10515600" cy="922899"/>
          </a:xfrm>
        </p:spPr>
        <p:txBody>
          <a:bodyPr/>
          <a:lstStyle/>
          <a:p>
            <a:r>
              <a:rPr lang="tr-TR" b="1" dirty="0">
                <a:solidFill>
                  <a:srgbClr val="C00000"/>
                </a:solidFill>
              </a:rPr>
              <a:t>Kabile Dinleri</a:t>
            </a:r>
            <a:endParaRPr lang="tr-TR" dirty="0"/>
          </a:p>
        </p:txBody>
      </p:sp>
      <p:sp>
        <p:nvSpPr>
          <p:cNvPr id="3" name="İçerik Yer Tutucusu 2"/>
          <p:cNvSpPr>
            <a:spLocks noGrp="1"/>
          </p:cNvSpPr>
          <p:nvPr>
            <p:ph idx="1"/>
          </p:nvPr>
        </p:nvSpPr>
        <p:spPr>
          <a:xfrm>
            <a:off x="838200" y="1130710"/>
            <a:ext cx="10515600" cy="5046254"/>
          </a:xfrm>
        </p:spPr>
        <p:txBody>
          <a:bodyPr>
            <a:normAutofit/>
          </a:bodyPr>
          <a:lstStyle/>
          <a:p>
            <a:pPr>
              <a:lnSpc>
                <a:spcPct val="130000"/>
              </a:lnSpc>
              <a:spcBef>
                <a:spcPts val="600"/>
              </a:spcBef>
            </a:pPr>
            <a:r>
              <a:rPr lang="tr-TR" dirty="0"/>
              <a:t>Din kurucusunun olmaması, kutsal kitaplarının bulunmaması, büyüye/büyücüye önem verilmesi, net bir ahiret inancının olmaması, bölgesel bir özellik taşıması, farklı şekillerde betimlense de yüce tanrı inancından bahsedilmesi bunlardan bazılarıdır. Bir de kabile dinlerinde benzer manayı ifade eden çeşitli kavramlar vardır.</a:t>
            </a:r>
            <a:endParaRPr lang="tr-TR" b="1" dirty="0">
              <a:solidFill>
                <a:srgbClr val="00B050"/>
              </a:solidFill>
            </a:endParaRPr>
          </a:p>
        </p:txBody>
      </p:sp>
    </p:spTree>
    <p:extLst>
      <p:ext uri="{BB962C8B-B14F-4D97-AF65-F5344CB8AC3E}">
        <p14:creationId xmlns:p14="http://schemas.microsoft.com/office/powerpoint/2010/main" val="382814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400071" cy="854075"/>
          </a:xfrm>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1219200"/>
            <a:ext cx="10515600" cy="4957763"/>
          </a:xfrm>
        </p:spPr>
        <p:txBody>
          <a:bodyPr>
            <a:normAutofit fontScale="92500" lnSpcReduction="10000"/>
          </a:bodyPr>
          <a:lstStyle/>
          <a:p>
            <a:pPr>
              <a:lnSpc>
                <a:spcPct val="120000"/>
              </a:lnSpc>
              <a:spcBef>
                <a:spcPts val="600"/>
              </a:spcBef>
            </a:pPr>
            <a:r>
              <a:rPr lang="tr-TR" b="1" dirty="0">
                <a:solidFill>
                  <a:srgbClr val="00B050"/>
                </a:solidFill>
              </a:rPr>
              <a:t>Mana: </a:t>
            </a:r>
            <a:r>
              <a:rPr lang="tr-TR" dirty="0"/>
              <a:t>Doğaüstü gizli bir güç, saklı bir enerji </a:t>
            </a:r>
            <a:r>
              <a:rPr lang="tr-TR" dirty="0" smtClean="0"/>
              <a:t>anlamındadır.</a:t>
            </a:r>
          </a:p>
          <a:p>
            <a:pPr>
              <a:lnSpc>
                <a:spcPct val="120000"/>
              </a:lnSpc>
              <a:spcBef>
                <a:spcPts val="600"/>
              </a:spcBef>
            </a:pPr>
            <a:r>
              <a:rPr lang="tr-TR" b="1" dirty="0" smtClean="0">
                <a:solidFill>
                  <a:srgbClr val="00B050"/>
                </a:solidFill>
              </a:rPr>
              <a:t>Fetiş</a:t>
            </a:r>
            <a:r>
              <a:rPr lang="tr-TR" b="1" dirty="0">
                <a:solidFill>
                  <a:srgbClr val="00B050"/>
                </a:solidFill>
              </a:rPr>
              <a:t>: </a:t>
            </a:r>
            <a:r>
              <a:rPr lang="tr-TR" dirty="0"/>
              <a:t>Manaya sahip olduğuna inanılan taş, muska, maskot gibi şeyleri ifade eder. Tabu: Tutulması tehlikeli ve yasak olarak görülen şeylerin dokunulmaz olduğunu ifade </a:t>
            </a:r>
            <a:r>
              <a:rPr lang="tr-TR" dirty="0" smtClean="0"/>
              <a:t>eder.</a:t>
            </a:r>
          </a:p>
          <a:p>
            <a:pPr>
              <a:lnSpc>
                <a:spcPct val="120000"/>
              </a:lnSpc>
              <a:spcBef>
                <a:spcPts val="600"/>
              </a:spcBef>
            </a:pPr>
            <a:r>
              <a:rPr lang="tr-TR" b="1" dirty="0" smtClean="0">
                <a:solidFill>
                  <a:srgbClr val="00B050"/>
                </a:solidFill>
              </a:rPr>
              <a:t>Totem</a:t>
            </a:r>
            <a:r>
              <a:rPr lang="tr-TR" b="1" dirty="0">
                <a:solidFill>
                  <a:srgbClr val="00B050"/>
                </a:solidFill>
              </a:rPr>
              <a:t>: </a:t>
            </a:r>
            <a:r>
              <a:rPr lang="tr-TR" dirty="0"/>
              <a:t>Kabilelerin kendilerini akraba saydıkları hayvan, bitki gibi şeylere verdikleri </a:t>
            </a:r>
            <a:r>
              <a:rPr lang="tr-TR" dirty="0" smtClean="0"/>
              <a:t>isimdir.</a:t>
            </a:r>
          </a:p>
          <a:p>
            <a:pPr>
              <a:lnSpc>
                <a:spcPct val="120000"/>
              </a:lnSpc>
              <a:spcBef>
                <a:spcPts val="600"/>
              </a:spcBef>
            </a:pPr>
            <a:r>
              <a:rPr lang="tr-TR" b="1" dirty="0" smtClean="0">
                <a:solidFill>
                  <a:srgbClr val="00B050"/>
                </a:solidFill>
              </a:rPr>
              <a:t>Şaman</a:t>
            </a:r>
            <a:r>
              <a:rPr lang="tr-TR" b="1" dirty="0">
                <a:solidFill>
                  <a:srgbClr val="00B050"/>
                </a:solidFill>
              </a:rPr>
              <a:t>: </a:t>
            </a:r>
            <a:r>
              <a:rPr lang="tr-TR" dirty="0"/>
              <a:t>Kabilelerde dinî ayin ve törenlerle meşgul olan, büyü yapan, gelecekten haber veren kişilere verilen isimdir. Büyü: Kendilerinde gizli güçler olduğu kabul edilen kişilerin, belirli bir gayeye ulaşmak için tabiatüstü güçlerle bağ kurarak uyguladıkları bir işlemdir.</a:t>
            </a:r>
          </a:p>
        </p:txBody>
      </p:sp>
    </p:spTree>
    <p:extLst>
      <p:ext uri="{BB962C8B-B14F-4D97-AF65-F5344CB8AC3E}">
        <p14:creationId xmlns:p14="http://schemas.microsoft.com/office/powerpoint/2010/main" val="1786619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370574" cy="726255"/>
          </a:xfrm>
        </p:spPr>
        <p:txBody>
          <a:bodyPr/>
          <a:lstStyle/>
          <a:p>
            <a:r>
              <a:rPr lang="tr-TR" b="1" dirty="0">
                <a:solidFill>
                  <a:srgbClr val="C00000"/>
                </a:solidFill>
              </a:rPr>
              <a:t>Eski Türk </a:t>
            </a:r>
            <a:r>
              <a:rPr lang="tr-TR" b="1" dirty="0" smtClean="0">
                <a:solidFill>
                  <a:srgbClr val="C00000"/>
                </a:solidFill>
              </a:rPr>
              <a:t>İnançları</a:t>
            </a:r>
            <a:endParaRPr lang="tr-TR" b="1" dirty="0">
              <a:solidFill>
                <a:srgbClr val="C00000"/>
              </a:solidFill>
            </a:endParaRPr>
          </a:p>
        </p:txBody>
      </p:sp>
      <p:sp>
        <p:nvSpPr>
          <p:cNvPr id="3" name="İçerik Yer Tutucusu 2"/>
          <p:cNvSpPr>
            <a:spLocks noGrp="1"/>
          </p:cNvSpPr>
          <p:nvPr>
            <p:ph idx="1"/>
          </p:nvPr>
        </p:nvSpPr>
        <p:spPr>
          <a:xfrm>
            <a:off x="838200" y="1091382"/>
            <a:ext cx="10515600" cy="5085582"/>
          </a:xfrm>
        </p:spPr>
        <p:txBody>
          <a:bodyPr>
            <a:normAutofit/>
          </a:bodyPr>
          <a:lstStyle/>
          <a:p>
            <a:pPr>
              <a:lnSpc>
                <a:spcPct val="120000"/>
              </a:lnSpc>
              <a:spcBef>
                <a:spcPts val="600"/>
              </a:spcBef>
            </a:pPr>
            <a:r>
              <a:rPr lang="tr-TR" dirty="0"/>
              <a:t>Türkler, İslam dinine girmeden önce Budizm, </a:t>
            </a:r>
            <a:r>
              <a:rPr lang="tr-TR" dirty="0" err="1"/>
              <a:t>Maniheizm</a:t>
            </a:r>
            <a:r>
              <a:rPr lang="tr-TR" dirty="0"/>
              <a:t>, Musevilik, </a:t>
            </a:r>
            <a:r>
              <a:rPr lang="tr-TR" dirty="0" err="1"/>
              <a:t>Mecusilik</a:t>
            </a:r>
            <a:r>
              <a:rPr lang="tr-TR" dirty="0"/>
              <a:t> gibi farklı dinleri benimsemişlerdir. Bunun yanında “gök tanrı” inancında olduğu gibi kendilerine özgü dinleri de olmuştur. Türkler arasında uzun süre varlığını korumuş olan bu inancın “Şamanizm” olarak nitelendirilmesi doğru değildir.</a:t>
            </a:r>
          </a:p>
        </p:txBody>
      </p:sp>
    </p:spTree>
    <p:extLst>
      <p:ext uri="{BB962C8B-B14F-4D97-AF65-F5344CB8AC3E}">
        <p14:creationId xmlns:p14="http://schemas.microsoft.com/office/powerpoint/2010/main" val="15230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44243"/>
          </a:xfrm>
        </p:spPr>
        <p:txBody>
          <a:bodyPr/>
          <a:lstStyle/>
          <a:p>
            <a:r>
              <a:rPr lang="tr-TR" b="1" dirty="0">
                <a:solidFill>
                  <a:srgbClr val="C00000"/>
                </a:solidFill>
              </a:rPr>
              <a:t>Eski Türk İnançları</a:t>
            </a:r>
            <a:endParaRPr lang="tr-TR"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a:t>Türklerde tanrı kelimesi, </a:t>
            </a:r>
            <a:r>
              <a:rPr lang="tr-TR" dirty="0" smtClean="0"/>
              <a:t>hem </a:t>
            </a:r>
            <a:r>
              <a:rPr lang="tr-TR" dirty="0"/>
              <a:t>“gök” hem de “ilah” anlamında kullanılmıştır. Gök tanrı inancında Tanrı’nın her şeye gücünün yettiğine inanılır. Dağlar </a:t>
            </a:r>
            <a:r>
              <a:rPr lang="tr-TR" dirty="0" err="1"/>
              <a:t>Tegri’nin</a:t>
            </a:r>
            <a:r>
              <a:rPr lang="tr-TR" dirty="0"/>
              <a:t> (Tanrının) makamı olarak görülmüştür. Bu yüzden dağların, göllerin ve ırmakların ruhları olan canlı varlıklar olduğu düşünülmüştür. Su; saf ve temiz olduğundan bilginin, aklın ve gücün simgesi olmuştur. Öte dünya anlayışının bir yansıması olarak ölüyle birlikte değerli eşyaları da gömülmüştür. </a:t>
            </a:r>
            <a:endParaRPr lang="tr-TR" dirty="0" smtClean="0"/>
          </a:p>
        </p:txBody>
      </p:sp>
    </p:spTree>
    <p:extLst>
      <p:ext uri="{BB962C8B-B14F-4D97-AF65-F5344CB8AC3E}">
        <p14:creationId xmlns:p14="http://schemas.microsoft.com/office/powerpoint/2010/main" val="94356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22900"/>
          </a:xfrm>
        </p:spPr>
        <p:txBody>
          <a:bodyPr/>
          <a:lstStyle/>
          <a:p>
            <a:r>
              <a:rPr lang="tr-TR" dirty="0" smtClean="0">
                <a:solidFill>
                  <a:schemeClr val="accent2"/>
                </a:solidFill>
              </a:rPr>
              <a:t> </a:t>
            </a:r>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288026"/>
            <a:ext cx="10515600" cy="5034116"/>
          </a:xfrm>
        </p:spPr>
        <p:txBody>
          <a:bodyPr>
            <a:normAutofit/>
          </a:bodyPr>
          <a:lstStyle/>
          <a:p>
            <a:pPr>
              <a:lnSpc>
                <a:spcPct val="130000"/>
              </a:lnSpc>
              <a:spcBef>
                <a:spcPts val="600"/>
              </a:spcBef>
            </a:pPr>
            <a:r>
              <a:rPr lang="tr-TR" b="1" dirty="0">
                <a:solidFill>
                  <a:srgbClr val="00B050"/>
                </a:solidFill>
              </a:rPr>
              <a:t>Kam: </a:t>
            </a:r>
            <a:r>
              <a:rPr lang="tr-TR" dirty="0"/>
              <a:t>Eski </a:t>
            </a:r>
            <a:r>
              <a:rPr lang="tr-TR" dirty="0" err="1"/>
              <a:t>Türkler’de</a:t>
            </a:r>
            <a:r>
              <a:rPr lang="tr-TR" dirty="0"/>
              <a:t>, dini ayin ve kurban törenlerini yöneten, çeşitli yöntemler kullanarak insanları iyi ruhların faydalarıyla buluşturduğuna, kötü ruhların şerrinden de koruduğuna inanılan din adamlarını ifade eder.</a:t>
            </a:r>
          </a:p>
        </p:txBody>
      </p:sp>
    </p:spTree>
    <p:extLst>
      <p:ext uri="{BB962C8B-B14F-4D97-AF65-F5344CB8AC3E}">
        <p14:creationId xmlns:p14="http://schemas.microsoft.com/office/powerpoint/2010/main" val="55371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2123658"/>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DERS </a:t>
            </a:r>
            <a:r>
              <a:rPr lang="tr-TR" sz="4400" b="1" dirty="0">
                <a:latin typeface="Adobe Caslon Pro" panose="0205050205050A020403" pitchFamily="18" charset="-94"/>
                <a:ea typeface="Adobe Myungjo Std M" panose="02020600000000000000" pitchFamily="18" charset="-128"/>
              </a:rPr>
              <a:t>5</a:t>
            </a:r>
            <a:r>
              <a:rPr lang="tr-TR" sz="4400" b="1" dirty="0" smtClean="0">
                <a:latin typeface="Adobe Caslon Pro" panose="0205050205050A020403" pitchFamily="18" charset="-94"/>
                <a:ea typeface="Adobe Myungjo Std M" panose="02020600000000000000" pitchFamily="18" charset="-128"/>
              </a:rPr>
              <a:t>:</a:t>
            </a:r>
            <a:endParaRPr lang="tr-TR" sz="4400" b="1" dirty="0" smtClean="0">
              <a:latin typeface="Adobe Caslon Pro" panose="0205050205050A020403" pitchFamily="18" charset="-94"/>
              <a:ea typeface="Adobe Myungjo Std M" panose="02020600000000000000" pitchFamily="18" charset="-128"/>
            </a:endParaRPr>
          </a:p>
          <a:p>
            <a:r>
              <a:rPr lang="tr-TR" sz="4400" b="1" dirty="0" smtClean="0">
                <a:solidFill>
                  <a:srgbClr val="C00000"/>
                </a:solidFill>
                <a:latin typeface="Adobe Caslon Pro" panose="0205050205050A020403" pitchFamily="18" charset="-94"/>
                <a:ea typeface="Adobe Myungjo Std M" panose="02020600000000000000" pitchFamily="18" charset="-128"/>
              </a:rPr>
              <a:t>ÇİN VE JAPON DİNLERİ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29609"/>
          </a:xfrm>
        </p:spPr>
        <p:txBody>
          <a:bodyPr>
            <a:normAutofit fontScale="90000"/>
          </a:bodyPr>
          <a:lstStyle/>
          <a:p>
            <a:r>
              <a:rPr lang="tr-TR" b="1" dirty="0">
                <a:solidFill>
                  <a:srgbClr val="00B050"/>
                </a:solidFill>
              </a:rPr>
              <a:t>Sıra Sizde… </a:t>
            </a:r>
            <a:r>
              <a:rPr lang="tr-TR" b="1" dirty="0" smtClean="0">
                <a:solidFill>
                  <a:srgbClr val="00B050"/>
                </a:solidFill>
              </a:rPr>
              <a:t>(Konu Testi 1, 2. </a:t>
            </a:r>
            <a:r>
              <a:rPr lang="tr-TR" b="1" dirty="0">
                <a:solidFill>
                  <a:srgbClr val="00B050"/>
                </a:solidFill>
              </a:rPr>
              <a:t>Soru)</a:t>
            </a:r>
            <a:endParaRPr lang="tr-TR" dirty="0"/>
          </a:p>
        </p:txBody>
      </p:sp>
      <p:sp>
        <p:nvSpPr>
          <p:cNvPr id="3" name="İçerik Yer Tutucusu 2"/>
          <p:cNvSpPr>
            <a:spLocks noGrp="1"/>
          </p:cNvSpPr>
          <p:nvPr>
            <p:ph idx="1"/>
          </p:nvPr>
        </p:nvSpPr>
        <p:spPr>
          <a:xfrm>
            <a:off x="838200" y="973394"/>
            <a:ext cx="10515600" cy="5368412"/>
          </a:xfrm>
        </p:spPr>
        <p:txBody>
          <a:bodyPr>
            <a:normAutofit lnSpcReduction="10000"/>
          </a:bodyPr>
          <a:lstStyle/>
          <a:p>
            <a:pPr>
              <a:lnSpc>
                <a:spcPct val="100000"/>
              </a:lnSpc>
              <a:spcBef>
                <a:spcPts val="600"/>
              </a:spcBef>
            </a:pPr>
            <a:r>
              <a:rPr lang="tr-TR" dirty="0"/>
              <a:t>M.Ö. 6. yüzyılda İran’da ortaya çıkmıştır. Bu dinde yüce tanrı </a:t>
            </a:r>
            <a:r>
              <a:rPr lang="tr-TR" dirty="0" err="1"/>
              <a:t>Ahura</a:t>
            </a:r>
            <a:r>
              <a:rPr lang="tr-TR" dirty="0"/>
              <a:t> </a:t>
            </a:r>
            <a:r>
              <a:rPr lang="tr-TR" dirty="0" err="1"/>
              <a:t>Mazdah’ya</a:t>
            </a:r>
            <a:r>
              <a:rPr lang="tr-TR" dirty="0"/>
              <a:t> ibadet, </a:t>
            </a:r>
            <a:r>
              <a:rPr lang="tr-TR" dirty="0" err="1"/>
              <a:t>feriştehlere</a:t>
            </a:r>
            <a:r>
              <a:rPr lang="tr-TR" dirty="0"/>
              <a:t> (melekler) hürmet ve kötü güçlere karşı lanet esastır. Âlemde mücadele halinde olan ve iyilik ile kötülüğü temsil eden iki ruh vardır. İnsanoğlunun bunlardan birini seçmesi kaderini belirler. Bu dini gelenekte ilk zamanlar </a:t>
            </a:r>
            <a:r>
              <a:rPr lang="tr-TR" dirty="0" err="1"/>
              <a:t>Ahura</a:t>
            </a:r>
            <a:r>
              <a:rPr lang="tr-TR" dirty="0"/>
              <a:t> </a:t>
            </a:r>
            <a:r>
              <a:rPr lang="tr-TR" dirty="0" err="1"/>
              <a:t>Mazdah</a:t>
            </a:r>
            <a:r>
              <a:rPr lang="tr-TR" dirty="0"/>
              <a:t> manevi bir nur olarak görülürken sonradan bu nur ateş olarak düşünülmüştür </a:t>
            </a:r>
            <a:r>
              <a:rPr lang="tr-TR" b="1" dirty="0"/>
              <a:t>Parçada özellikleri verilen dini gelenek aşağıdakilerden </a:t>
            </a:r>
            <a:r>
              <a:rPr lang="tr-TR" b="1" dirty="0" smtClean="0"/>
              <a:t>hangisidir?</a:t>
            </a:r>
          </a:p>
          <a:p>
            <a:pPr>
              <a:lnSpc>
                <a:spcPct val="100000"/>
              </a:lnSpc>
              <a:spcBef>
                <a:spcPts val="600"/>
              </a:spcBef>
            </a:pPr>
            <a:r>
              <a:rPr lang="tr-TR" dirty="0" smtClean="0"/>
              <a:t>A</a:t>
            </a:r>
            <a:r>
              <a:rPr lang="tr-TR" dirty="0"/>
              <a:t>) </a:t>
            </a:r>
            <a:r>
              <a:rPr lang="tr-TR" dirty="0" smtClean="0">
                <a:solidFill>
                  <a:srgbClr val="00B050"/>
                </a:solidFill>
              </a:rPr>
              <a:t>Zerdüştlük</a:t>
            </a:r>
          </a:p>
          <a:p>
            <a:pPr>
              <a:lnSpc>
                <a:spcPct val="100000"/>
              </a:lnSpc>
              <a:spcBef>
                <a:spcPts val="600"/>
              </a:spcBef>
            </a:pPr>
            <a:r>
              <a:rPr lang="tr-TR" dirty="0" smtClean="0"/>
              <a:t>B</a:t>
            </a:r>
            <a:r>
              <a:rPr lang="tr-TR" dirty="0"/>
              <a:t>) </a:t>
            </a:r>
            <a:r>
              <a:rPr lang="tr-TR" dirty="0" smtClean="0"/>
              <a:t>Yahudilik</a:t>
            </a:r>
          </a:p>
          <a:p>
            <a:pPr>
              <a:lnSpc>
                <a:spcPct val="100000"/>
              </a:lnSpc>
              <a:spcBef>
                <a:spcPts val="600"/>
              </a:spcBef>
            </a:pPr>
            <a:r>
              <a:rPr lang="tr-TR" dirty="0" smtClean="0"/>
              <a:t>C</a:t>
            </a:r>
            <a:r>
              <a:rPr lang="tr-TR" dirty="0"/>
              <a:t>) </a:t>
            </a:r>
            <a:r>
              <a:rPr lang="tr-TR" dirty="0" smtClean="0"/>
              <a:t>Budizm</a:t>
            </a:r>
          </a:p>
          <a:p>
            <a:pPr>
              <a:lnSpc>
                <a:spcPct val="100000"/>
              </a:lnSpc>
              <a:spcBef>
                <a:spcPts val="600"/>
              </a:spcBef>
            </a:pPr>
            <a:r>
              <a:rPr lang="tr-TR" dirty="0" smtClean="0"/>
              <a:t>D</a:t>
            </a:r>
            <a:r>
              <a:rPr lang="tr-TR" dirty="0"/>
              <a:t>) </a:t>
            </a:r>
            <a:r>
              <a:rPr lang="tr-TR" dirty="0" err="1" smtClean="0"/>
              <a:t>Sabilik</a:t>
            </a:r>
            <a:endParaRPr lang="tr-TR" dirty="0" smtClean="0"/>
          </a:p>
          <a:p>
            <a:pPr>
              <a:lnSpc>
                <a:spcPct val="100000"/>
              </a:lnSpc>
              <a:spcBef>
                <a:spcPts val="600"/>
              </a:spcBef>
            </a:pPr>
            <a:r>
              <a:rPr lang="tr-TR" dirty="0" smtClean="0"/>
              <a:t>E</a:t>
            </a:r>
            <a:r>
              <a:rPr lang="tr-TR" dirty="0"/>
              <a:t>) </a:t>
            </a:r>
            <a:r>
              <a:rPr lang="tr-TR" dirty="0" err="1"/>
              <a:t>Maniheizm</a:t>
            </a:r>
            <a:endParaRPr lang="tr-TR" dirty="0" smtClean="0"/>
          </a:p>
        </p:txBody>
      </p:sp>
    </p:spTree>
    <p:extLst>
      <p:ext uri="{BB962C8B-B14F-4D97-AF65-F5344CB8AC3E}">
        <p14:creationId xmlns:p14="http://schemas.microsoft.com/office/powerpoint/2010/main" val="3763660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03236"/>
          </a:xfrm>
        </p:spPr>
        <p:txBody>
          <a:bodyPr/>
          <a:lstStyle/>
          <a:p>
            <a:r>
              <a:rPr lang="tr-TR" b="1" dirty="0" smtClean="0">
                <a:solidFill>
                  <a:srgbClr val="00B050"/>
                </a:solidFill>
              </a:rPr>
              <a:t>Sıra Sizde… </a:t>
            </a:r>
            <a:r>
              <a:rPr lang="tr-TR" b="1" dirty="0">
                <a:solidFill>
                  <a:srgbClr val="00B050"/>
                </a:solidFill>
              </a:rPr>
              <a:t>(Konu Testi 1, </a:t>
            </a:r>
            <a:r>
              <a:rPr lang="tr-TR" b="1" dirty="0" smtClean="0">
                <a:solidFill>
                  <a:srgbClr val="00B050"/>
                </a:solidFill>
              </a:rPr>
              <a:t>4. </a:t>
            </a:r>
            <a:r>
              <a:rPr lang="tr-TR" b="1" dirty="0">
                <a:solidFill>
                  <a:srgbClr val="00B050"/>
                </a:solidFill>
              </a:rPr>
              <a:t>Soru)</a:t>
            </a:r>
          </a:p>
        </p:txBody>
      </p:sp>
      <p:sp>
        <p:nvSpPr>
          <p:cNvPr id="3" name="İçerik Yer Tutucusu 2"/>
          <p:cNvSpPr>
            <a:spLocks noGrp="1"/>
          </p:cNvSpPr>
          <p:nvPr>
            <p:ph idx="1"/>
          </p:nvPr>
        </p:nvSpPr>
        <p:spPr>
          <a:xfrm>
            <a:off x="838200" y="1268362"/>
            <a:ext cx="10515600" cy="4908602"/>
          </a:xfrm>
        </p:spPr>
        <p:txBody>
          <a:bodyPr>
            <a:normAutofit/>
          </a:bodyPr>
          <a:lstStyle/>
          <a:p>
            <a:r>
              <a:rPr lang="tr-TR" dirty="0" smtClean="0"/>
              <a:t>I</a:t>
            </a:r>
            <a:r>
              <a:rPr lang="tr-TR" dirty="0"/>
              <a:t>. </a:t>
            </a:r>
            <a:r>
              <a:rPr lang="tr-TR" b="1" dirty="0">
                <a:solidFill>
                  <a:srgbClr val="00B050"/>
                </a:solidFill>
              </a:rPr>
              <a:t>Mana: </a:t>
            </a:r>
            <a:r>
              <a:rPr lang="tr-TR" dirty="0"/>
              <a:t>Doğaüstü gizli bir güç, saklı bir enerji </a:t>
            </a:r>
            <a:r>
              <a:rPr lang="tr-TR" dirty="0" smtClean="0"/>
              <a:t>anlamındadır.</a:t>
            </a:r>
          </a:p>
          <a:p>
            <a:r>
              <a:rPr lang="tr-TR" dirty="0" smtClean="0"/>
              <a:t>II</a:t>
            </a:r>
            <a:r>
              <a:rPr lang="tr-TR" dirty="0"/>
              <a:t>. </a:t>
            </a:r>
            <a:r>
              <a:rPr lang="tr-TR" b="1" dirty="0">
                <a:solidFill>
                  <a:srgbClr val="00B050"/>
                </a:solidFill>
              </a:rPr>
              <a:t>Tabu: </a:t>
            </a:r>
            <a:r>
              <a:rPr lang="tr-TR" dirty="0"/>
              <a:t>T</a:t>
            </a:r>
            <a:r>
              <a:rPr lang="tr-TR" dirty="0" smtClean="0"/>
              <a:t>utulması </a:t>
            </a:r>
            <a:r>
              <a:rPr lang="tr-TR" dirty="0"/>
              <a:t>tehlikeli ve yasak olarak görülen şeylerin dokunulmaz olduğunu ifade </a:t>
            </a:r>
            <a:r>
              <a:rPr lang="tr-TR" dirty="0" smtClean="0"/>
              <a:t>eder.</a:t>
            </a:r>
          </a:p>
          <a:p>
            <a:r>
              <a:rPr lang="tr-TR" dirty="0" smtClean="0"/>
              <a:t>III</a:t>
            </a:r>
            <a:r>
              <a:rPr lang="tr-TR" dirty="0"/>
              <a:t>. </a:t>
            </a:r>
            <a:r>
              <a:rPr lang="tr-TR" b="1" dirty="0">
                <a:solidFill>
                  <a:srgbClr val="00B050"/>
                </a:solidFill>
              </a:rPr>
              <a:t>Totem: </a:t>
            </a:r>
            <a:r>
              <a:rPr lang="tr-TR" dirty="0"/>
              <a:t>K</a:t>
            </a:r>
            <a:r>
              <a:rPr lang="tr-TR" dirty="0" smtClean="0"/>
              <a:t>abilelerin </a:t>
            </a:r>
            <a:r>
              <a:rPr lang="tr-TR" dirty="0"/>
              <a:t>kendilerini akraba saydıkları hayvan, bitki gibi şeylere verdikleri </a:t>
            </a:r>
            <a:r>
              <a:rPr lang="tr-TR" dirty="0" smtClean="0"/>
              <a:t>isimdir.</a:t>
            </a:r>
          </a:p>
          <a:p>
            <a:r>
              <a:rPr lang="tr-TR" dirty="0" smtClean="0"/>
              <a:t>IV</a:t>
            </a:r>
            <a:r>
              <a:rPr lang="tr-TR" dirty="0"/>
              <a:t>. </a:t>
            </a:r>
            <a:r>
              <a:rPr lang="tr-TR" b="1" dirty="0">
                <a:solidFill>
                  <a:srgbClr val="00B050"/>
                </a:solidFill>
              </a:rPr>
              <a:t>Şaman: </a:t>
            </a:r>
            <a:r>
              <a:rPr lang="tr-TR" dirty="0"/>
              <a:t>Kabilelerde dinî ayin ve törenlerle meşgul olan, büyü yapan, gelecekten haber veren kişilere verile </a:t>
            </a:r>
            <a:r>
              <a:rPr lang="tr-TR" dirty="0" smtClean="0"/>
              <a:t>isimdir.</a:t>
            </a:r>
          </a:p>
          <a:p>
            <a:r>
              <a:rPr lang="tr-TR" b="1" dirty="0" smtClean="0"/>
              <a:t>Bu </a:t>
            </a:r>
            <a:r>
              <a:rPr lang="tr-TR" b="1" dirty="0"/>
              <a:t>kavramlardan hangileri doğru şekilde </a:t>
            </a:r>
            <a:r>
              <a:rPr lang="tr-TR" b="1" dirty="0" smtClean="0"/>
              <a:t>açıklanmıştır?</a:t>
            </a:r>
          </a:p>
          <a:p>
            <a:r>
              <a:rPr lang="tr-TR" dirty="0" smtClean="0"/>
              <a:t>A</a:t>
            </a:r>
            <a:r>
              <a:rPr lang="tr-TR" dirty="0"/>
              <a:t>) I ve III B) II ve IV C) III ve IV D) I, II ve III E) </a:t>
            </a:r>
            <a:r>
              <a:rPr lang="tr-TR" dirty="0">
                <a:solidFill>
                  <a:srgbClr val="00B050"/>
                </a:solidFill>
              </a:rPr>
              <a:t>I, II, III ve IV </a:t>
            </a:r>
          </a:p>
        </p:txBody>
      </p:sp>
    </p:spTree>
    <p:extLst>
      <p:ext uri="{BB962C8B-B14F-4D97-AF65-F5344CB8AC3E}">
        <p14:creationId xmlns:p14="http://schemas.microsoft.com/office/powerpoint/2010/main" val="4240247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75416"/>
          </a:xfrm>
        </p:spPr>
        <p:txBody>
          <a:bodyPr/>
          <a:lstStyle/>
          <a:p>
            <a:r>
              <a:rPr lang="tr-TR" b="1" dirty="0">
                <a:solidFill>
                  <a:srgbClr val="00B050"/>
                </a:solidFill>
              </a:rPr>
              <a:t>Sıra Sizde… </a:t>
            </a:r>
            <a:r>
              <a:rPr lang="tr-TR" b="1" dirty="0" smtClean="0">
                <a:solidFill>
                  <a:srgbClr val="00B050"/>
                </a:solidFill>
              </a:rPr>
              <a:t>(Konu Testi 1, 5. </a:t>
            </a:r>
            <a:r>
              <a:rPr lang="tr-TR" b="1" dirty="0">
                <a:solidFill>
                  <a:srgbClr val="00B050"/>
                </a:solidFill>
              </a:rPr>
              <a:t>Soru)</a:t>
            </a:r>
            <a:endParaRPr lang="tr-TR" dirty="0"/>
          </a:p>
        </p:txBody>
      </p:sp>
      <p:sp>
        <p:nvSpPr>
          <p:cNvPr id="3" name="İçerik Yer Tutucusu 2"/>
          <p:cNvSpPr>
            <a:spLocks noGrp="1"/>
          </p:cNvSpPr>
          <p:nvPr>
            <p:ph idx="1"/>
          </p:nvPr>
        </p:nvSpPr>
        <p:spPr>
          <a:xfrm>
            <a:off x="838200" y="1297858"/>
            <a:ext cx="10515600" cy="4879105"/>
          </a:xfrm>
        </p:spPr>
        <p:txBody>
          <a:bodyPr>
            <a:normAutofit lnSpcReduction="10000"/>
          </a:bodyPr>
          <a:lstStyle/>
          <a:p>
            <a:pPr>
              <a:lnSpc>
                <a:spcPct val="150000"/>
              </a:lnSpc>
              <a:spcBef>
                <a:spcPts val="600"/>
              </a:spcBef>
            </a:pPr>
            <a:r>
              <a:rPr lang="tr-TR" b="1" dirty="0"/>
              <a:t>Aşağıda verilen din ve kutsal kitap eşleştirmelerinden hangisi </a:t>
            </a:r>
            <a:r>
              <a:rPr lang="tr-TR" b="1" dirty="0" smtClean="0"/>
              <a:t>yanlıştır?</a:t>
            </a:r>
          </a:p>
          <a:p>
            <a:pPr>
              <a:lnSpc>
                <a:spcPct val="150000"/>
              </a:lnSpc>
              <a:spcBef>
                <a:spcPts val="600"/>
              </a:spcBef>
            </a:pPr>
            <a:r>
              <a:rPr lang="tr-TR" dirty="0" smtClean="0"/>
              <a:t>A</a:t>
            </a:r>
            <a:r>
              <a:rPr lang="tr-TR" dirty="0"/>
              <a:t>) </a:t>
            </a:r>
            <a:r>
              <a:rPr lang="tr-TR" dirty="0" err="1"/>
              <a:t>Sihizm</a:t>
            </a:r>
            <a:r>
              <a:rPr lang="tr-TR" dirty="0"/>
              <a:t> – Adi </a:t>
            </a:r>
            <a:r>
              <a:rPr lang="tr-TR" dirty="0" err="1" smtClean="0"/>
              <a:t>Granth</a:t>
            </a:r>
            <a:endParaRPr lang="tr-TR" dirty="0" smtClean="0"/>
          </a:p>
          <a:p>
            <a:pPr>
              <a:lnSpc>
                <a:spcPct val="150000"/>
              </a:lnSpc>
              <a:spcBef>
                <a:spcPts val="600"/>
              </a:spcBef>
            </a:pPr>
            <a:r>
              <a:rPr lang="tr-TR" dirty="0" smtClean="0"/>
              <a:t>B</a:t>
            </a:r>
            <a:r>
              <a:rPr lang="tr-TR" dirty="0"/>
              <a:t>) Taoizm – Tao Te </a:t>
            </a:r>
            <a:r>
              <a:rPr lang="tr-TR" dirty="0" err="1" smtClean="0"/>
              <a:t>King</a:t>
            </a:r>
            <a:endParaRPr lang="tr-TR" dirty="0" smtClean="0"/>
          </a:p>
          <a:p>
            <a:pPr>
              <a:lnSpc>
                <a:spcPct val="150000"/>
              </a:lnSpc>
              <a:spcBef>
                <a:spcPts val="600"/>
              </a:spcBef>
            </a:pPr>
            <a:r>
              <a:rPr lang="tr-TR" dirty="0" smtClean="0"/>
              <a:t>C</a:t>
            </a:r>
            <a:r>
              <a:rPr lang="tr-TR" dirty="0"/>
              <a:t>) Hinduizm – </a:t>
            </a:r>
            <a:r>
              <a:rPr lang="tr-TR" dirty="0" smtClean="0"/>
              <a:t>Vedalar</a:t>
            </a:r>
          </a:p>
          <a:p>
            <a:pPr>
              <a:lnSpc>
                <a:spcPct val="150000"/>
              </a:lnSpc>
              <a:spcBef>
                <a:spcPts val="600"/>
              </a:spcBef>
            </a:pPr>
            <a:r>
              <a:rPr lang="tr-TR" dirty="0" smtClean="0"/>
              <a:t>D</a:t>
            </a:r>
            <a:r>
              <a:rPr lang="tr-TR" dirty="0"/>
              <a:t>) </a:t>
            </a:r>
            <a:r>
              <a:rPr lang="tr-TR" dirty="0">
                <a:solidFill>
                  <a:srgbClr val="00B050"/>
                </a:solidFill>
              </a:rPr>
              <a:t>Budizm – </a:t>
            </a:r>
            <a:r>
              <a:rPr lang="tr-TR" dirty="0" err="1" smtClean="0">
                <a:solidFill>
                  <a:srgbClr val="00B050"/>
                </a:solidFill>
              </a:rPr>
              <a:t>Agama</a:t>
            </a:r>
            <a:endParaRPr lang="tr-TR" dirty="0" smtClean="0">
              <a:solidFill>
                <a:srgbClr val="00B050"/>
              </a:solidFill>
            </a:endParaRPr>
          </a:p>
          <a:p>
            <a:pPr>
              <a:lnSpc>
                <a:spcPct val="150000"/>
              </a:lnSpc>
              <a:spcBef>
                <a:spcPts val="600"/>
              </a:spcBef>
            </a:pPr>
            <a:r>
              <a:rPr lang="tr-TR" dirty="0" smtClean="0"/>
              <a:t>E</a:t>
            </a:r>
            <a:r>
              <a:rPr lang="tr-TR" dirty="0"/>
              <a:t>) Zerdüştlük - </a:t>
            </a:r>
            <a:r>
              <a:rPr lang="tr-TR" dirty="0" err="1"/>
              <a:t>Avesta</a:t>
            </a:r>
            <a:endParaRPr lang="tr-TR" dirty="0"/>
          </a:p>
        </p:txBody>
      </p:sp>
    </p:spTree>
    <p:extLst>
      <p:ext uri="{BB962C8B-B14F-4D97-AF65-F5344CB8AC3E}">
        <p14:creationId xmlns:p14="http://schemas.microsoft.com/office/powerpoint/2010/main" val="307294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1056"/>
          </a:xfrm>
        </p:spPr>
        <p:txBody>
          <a:bodyPr/>
          <a:lstStyle/>
          <a:p>
            <a:r>
              <a:rPr lang="tr-TR" b="1" dirty="0">
                <a:solidFill>
                  <a:srgbClr val="00B050"/>
                </a:solidFill>
              </a:rPr>
              <a:t>Sıra Sizde… </a:t>
            </a:r>
            <a:r>
              <a:rPr lang="tr-TR" b="1" dirty="0" smtClean="0">
                <a:solidFill>
                  <a:srgbClr val="00B050"/>
                </a:solidFill>
              </a:rPr>
              <a:t>(Deneme </a:t>
            </a:r>
            <a:r>
              <a:rPr lang="tr-TR" b="1" dirty="0">
                <a:solidFill>
                  <a:srgbClr val="00B050"/>
                </a:solidFill>
              </a:rPr>
              <a:t>Testi 1, </a:t>
            </a:r>
            <a:r>
              <a:rPr lang="tr-TR" b="1" dirty="0" smtClean="0">
                <a:solidFill>
                  <a:srgbClr val="00B050"/>
                </a:solidFill>
              </a:rPr>
              <a:t>58. </a:t>
            </a:r>
            <a:r>
              <a:rPr lang="tr-TR" b="1" dirty="0">
                <a:solidFill>
                  <a:srgbClr val="00B050"/>
                </a:solidFill>
              </a:rPr>
              <a:t>Soru)</a:t>
            </a:r>
            <a:endParaRPr lang="tr-TR" dirty="0"/>
          </a:p>
        </p:txBody>
      </p:sp>
      <p:sp>
        <p:nvSpPr>
          <p:cNvPr id="3" name="İçerik Yer Tutucusu 2"/>
          <p:cNvSpPr>
            <a:spLocks noGrp="1"/>
          </p:cNvSpPr>
          <p:nvPr>
            <p:ph idx="1"/>
          </p:nvPr>
        </p:nvSpPr>
        <p:spPr>
          <a:xfrm>
            <a:off x="838200" y="1396182"/>
            <a:ext cx="10515600" cy="5132437"/>
          </a:xfrm>
        </p:spPr>
        <p:txBody>
          <a:bodyPr>
            <a:normAutofit/>
          </a:bodyPr>
          <a:lstStyle/>
          <a:p>
            <a:r>
              <a:rPr lang="tr-TR" dirty="0" smtClean="0"/>
              <a:t>Eski </a:t>
            </a:r>
            <a:r>
              <a:rPr lang="tr-TR" dirty="0"/>
              <a:t>Türklerde, dini ayin ve kurban törenlerini yöneten, çeşitli yöntemler kullanarak insanları iyi ruhların faydalarıyla buluşturduğuna, kötü ruhların şerrinden de koruduğuna inanılan din adamlarını ifade </a:t>
            </a:r>
            <a:r>
              <a:rPr lang="tr-TR" dirty="0" smtClean="0"/>
              <a:t>eder.</a:t>
            </a:r>
          </a:p>
          <a:p>
            <a:r>
              <a:rPr lang="tr-TR" b="1" dirty="0" smtClean="0"/>
              <a:t>Parçada </a:t>
            </a:r>
            <a:r>
              <a:rPr lang="tr-TR" b="1" dirty="0"/>
              <a:t>bahsedilen kavram aşağıdakilerden </a:t>
            </a:r>
            <a:r>
              <a:rPr lang="tr-TR" b="1" dirty="0" smtClean="0"/>
              <a:t>hangisidir?</a:t>
            </a:r>
          </a:p>
          <a:p>
            <a:r>
              <a:rPr lang="tr-TR" dirty="0" smtClean="0"/>
              <a:t>A</a:t>
            </a:r>
            <a:r>
              <a:rPr lang="tr-TR" dirty="0"/>
              <a:t>) </a:t>
            </a:r>
            <a:r>
              <a:rPr lang="tr-TR" dirty="0" smtClean="0"/>
              <a:t>Tabu</a:t>
            </a:r>
          </a:p>
          <a:p>
            <a:r>
              <a:rPr lang="tr-TR" dirty="0" smtClean="0"/>
              <a:t>B</a:t>
            </a:r>
            <a:r>
              <a:rPr lang="tr-TR" dirty="0"/>
              <a:t>) </a:t>
            </a:r>
            <a:r>
              <a:rPr lang="tr-TR" dirty="0" smtClean="0">
                <a:solidFill>
                  <a:srgbClr val="00B050"/>
                </a:solidFill>
              </a:rPr>
              <a:t>Şaman</a:t>
            </a:r>
          </a:p>
          <a:p>
            <a:r>
              <a:rPr lang="tr-TR" dirty="0" smtClean="0"/>
              <a:t>C</a:t>
            </a:r>
            <a:r>
              <a:rPr lang="tr-TR" dirty="0"/>
              <a:t>) </a:t>
            </a:r>
            <a:r>
              <a:rPr lang="tr-TR" dirty="0" smtClean="0"/>
              <a:t>Kam</a:t>
            </a:r>
          </a:p>
          <a:p>
            <a:r>
              <a:rPr lang="tr-TR" dirty="0" smtClean="0"/>
              <a:t>D</a:t>
            </a:r>
            <a:r>
              <a:rPr lang="tr-TR" dirty="0"/>
              <a:t>) </a:t>
            </a:r>
            <a:r>
              <a:rPr lang="tr-TR" dirty="0" smtClean="0"/>
              <a:t>Mana</a:t>
            </a:r>
          </a:p>
          <a:p>
            <a:r>
              <a:rPr lang="tr-TR" dirty="0" smtClean="0"/>
              <a:t>E</a:t>
            </a:r>
            <a:r>
              <a:rPr lang="tr-TR" dirty="0"/>
              <a:t>) Bilig</a:t>
            </a:r>
          </a:p>
        </p:txBody>
      </p:sp>
    </p:spTree>
    <p:extLst>
      <p:ext uri="{BB962C8B-B14F-4D97-AF65-F5344CB8AC3E}">
        <p14:creationId xmlns:p14="http://schemas.microsoft.com/office/powerpoint/2010/main" val="380123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a:solidFill>
                  <a:srgbClr val="00B050"/>
                </a:solidFill>
              </a:rPr>
              <a:t>Sıra Sizde… (Deneme Testi 1, </a:t>
            </a:r>
            <a:r>
              <a:rPr lang="tr-TR" b="1" dirty="0" smtClean="0">
                <a:solidFill>
                  <a:srgbClr val="00B050"/>
                </a:solidFill>
              </a:rPr>
              <a:t>60. </a:t>
            </a:r>
            <a:r>
              <a:rPr lang="tr-TR" b="1" dirty="0">
                <a:solidFill>
                  <a:srgbClr val="00B050"/>
                </a:solidFill>
              </a:rPr>
              <a:t>Soru)</a:t>
            </a:r>
            <a:endParaRPr lang="tr-TR" dirty="0"/>
          </a:p>
        </p:txBody>
      </p:sp>
      <p:sp>
        <p:nvSpPr>
          <p:cNvPr id="3" name="İçerik Yer Tutucusu 2"/>
          <p:cNvSpPr>
            <a:spLocks noGrp="1"/>
          </p:cNvSpPr>
          <p:nvPr>
            <p:ph idx="1"/>
          </p:nvPr>
        </p:nvSpPr>
        <p:spPr>
          <a:xfrm>
            <a:off x="838200" y="1514169"/>
            <a:ext cx="10515600" cy="4662794"/>
          </a:xfrm>
        </p:spPr>
        <p:txBody>
          <a:bodyPr>
            <a:normAutofit lnSpcReduction="10000"/>
          </a:bodyPr>
          <a:lstStyle/>
          <a:p>
            <a:r>
              <a:rPr lang="tr-TR" dirty="0"/>
              <a:t>Yazılı kutsal metin geleneği bulunmaz. Ata kültüne saygı ve ölülere tazim ön plandadır. Belli bir kurucusundan söz edilemez. Büyüye/büyücüye önem verilir. Açık bir ahiret inancı yoktur. Farklı şekillerde betimlense de yüce tanrı inancından bahsedilmesi bunlardan </a:t>
            </a:r>
            <a:r>
              <a:rPr lang="tr-TR" dirty="0" smtClean="0"/>
              <a:t>bazılarıdır.</a:t>
            </a:r>
          </a:p>
          <a:p>
            <a:r>
              <a:rPr lang="tr-TR" b="1" dirty="0" smtClean="0"/>
              <a:t>Aşağıdaki </a:t>
            </a:r>
            <a:r>
              <a:rPr lang="tr-TR" b="1" dirty="0"/>
              <a:t>dinlerde hangisi parçada bahsedilen özellikleri </a:t>
            </a:r>
            <a:r>
              <a:rPr lang="tr-TR" b="1" dirty="0" smtClean="0"/>
              <a:t>taşır?</a:t>
            </a:r>
          </a:p>
          <a:p>
            <a:r>
              <a:rPr lang="tr-TR" dirty="0" smtClean="0"/>
              <a:t>A</a:t>
            </a:r>
            <a:r>
              <a:rPr lang="tr-TR" dirty="0"/>
              <a:t>) </a:t>
            </a:r>
            <a:r>
              <a:rPr lang="tr-TR" dirty="0" smtClean="0"/>
              <a:t>Budizm</a:t>
            </a:r>
          </a:p>
          <a:p>
            <a:r>
              <a:rPr lang="tr-TR" dirty="0" smtClean="0"/>
              <a:t>B</a:t>
            </a:r>
            <a:r>
              <a:rPr lang="tr-TR" dirty="0"/>
              <a:t>) </a:t>
            </a:r>
            <a:r>
              <a:rPr lang="tr-TR" dirty="0" smtClean="0"/>
              <a:t>Taoizm</a:t>
            </a:r>
          </a:p>
          <a:p>
            <a:r>
              <a:rPr lang="tr-TR" dirty="0" smtClean="0"/>
              <a:t>C</a:t>
            </a:r>
            <a:r>
              <a:rPr lang="tr-TR" dirty="0"/>
              <a:t>) </a:t>
            </a:r>
            <a:r>
              <a:rPr lang="tr-TR" dirty="0" err="1" smtClean="0"/>
              <a:t>Caynizm</a:t>
            </a:r>
            <a:endParaRPr lang="tr-TR" dirty="0"/>
          </a:p>
          <a:p>
            <a:r>
              <a:rPr lang="tr-TR" dirty="0" smtClean="0"/>
              <a:t>D</a:t>
            </a:r>
            <a:r>
              <a:rPr lang="tr-TR" dirty="0"/>
              <a:t>) </a:t>
            </a:r>
            <a:r>
              <a:rPr lang="tr-TR" dirty="0" smtClean="0"/>
              <a:t>Şintoizm</a:t>
            </a:r>
          </a:p>
          <a:p>
            <a:r>
              <a:rPr lang="tr-TR" dirty="0" smtClean="0"/>
              <a:t>E</a:t>
            </a:r>
            <a:r>
              <a:rPr lang="tr-TR" dirty="0"/>
              <a:t>) </a:t>
            </a:r>
            <a:r>
              <a:rPr lang="tr-TR" dirty="0">
                <a:solidFill>
                  <a:srgbClr val="00B050"/>
                </a:solidFill>
              </a:rPr>
              <a:t>Kabile Dinleri</a:t>
            </a:r>
          </a:p>
        </p:txBody>
      </p:sp>
    </p:spTree>
    <p:extLst>
      <p:ext uri="{BB962C8B-B14F-4D97-AF65-F5344CB8AC3E}">
        <p14:creationId xmlns:p14="http://schemas.microsoft.com/office/powerpoint/2010/main" val="397315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907"/>
          </a:xfrm>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a:xfrm>
            <a:off x="838200" y="1229032"/>
            <a:ext cx="10515600" cy="4947931"/>
          </a:xfrm>
        </p:spPr>
        <p:txBody>
          <a:bodyPr/>
          <a:lstStyle/>
          <a:p>
            <a:r>
              <a:rPr lang="tr-TR" dirty="0" smtClean="0"/>
              <a:t>Bu derste; Çin ve Japon dinleri üzerinde duracağız.</a:t>
            </a:r>
          </a:p>
          <a:p>
            <a:r>
              <a:rPr lang="tr-TR" dirty="0" smtClean="0"/>
              <a:t>Bu çerçevede </a:t>
            </a:r>
            <a:r>
              <a:rPr lang="tr-TR" dirty="0" err="1" smtClean="0"/>
              <a:t>Konfüçyanizm</a:t>
            </a:r>
            <a:r>
              <a:rPr lang="tr-TR" dirty="0" smtClean="0"/>
              <a:t>, Taoizm ve Şintoizm’i inceleyeceğiz.</a:t>
            </a:r>
          </a:p>
          <a:p>
            <a:r>
              <a:rPr lang="tr-TR" dirty="0" smtClean="0"/>
              <a:t>Daha sonra diğer dinler başlığı altında </a:t>
            </a:r>
            <a:r>
              <a:rPr lang="tr-TR" dirty="0" err="1" smtClean="0"/>
              <a:t>Zerdüştlük’e</a:t>
            </a:r>
            <a:r>
              <a:rPr lang="tr-TR" dirty="0" smtClean="0"/>
              <a:t> değineceğiz. Kabile dinleri ve eski Türk inanışlarından </a:t>
            </a:r>
            <a:r>
              <a:rPr lang="tr-TR" dirty="0" smtClean="0"/>
              <a:t>da </a:t>
            </a:r>
            <a:r>
              <a:rPr lang="tr-TR" dirty="0" smtClean="0"/>
              <a:t>söz </a:t>
            </a:r>
            <a:r>
              <a:rPr lang="tr-TR" dirty="0" smtClean="0"/>
              <a:t>edeceğiz.</a:t>
            </a:r>
          </a:p>
          <a:p>
            <a:r>
              <a:rPr lang="tr-TR" dirty="0" smtClean="0"/>
              <a:t>Dersimizin sonunda, konuyla ilgili örnek soruları birlikte çözümleyeceğiz.</a:t>
            </a:r>
            <a:endParaRPr lang="tr-TR" dirty="0"/>
          </a:p>
          <a:p>
            <a:endParaRPr lang="tr-TR" dirty="0"/>
          </a:p>
        </p:txBody>
      </p:sp>
    </p:spTree>
    <p:extLst>
      <p:ext uri="{BB962C8B-B14F-4D97-AF65-F5344CB8AC3E}">
        <p14:creationId xmlns:p14="http://schemas.microsoft.com/office/powerpoint/2010/main" val="165587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5248"/>
          </a:xfrm>
        </p:spPr>
        <p:txBody>
          <a:bodyPr/>
          <a:lstStyle/>
          <a:p>
            <a:r>
              <a:rPr lang="tr-TR" b="1" dirty="0" smtClean="0">
                <a:solidFill>
                  <a:srgbClr val="C00000"/>
                </a:solidFill>
              </a:rPr>
              <a:t>Çin ve Japon Dinleri</a:t>
            </a:r>
            <a:endParaRPr lang="tr-TR" b="1" dirty="0">
              <a:solidFill>
                <a:srgbClr val="C00000"/>
              </a:solidFill>
            </a:endParaRPr>
          </a:p>
        </p:txBody>
      </p:sp>
      <p:sp>
        <p:nvSpPr>
          <p:cNvPr id="4" name="İçerik Yer Tutucusu 3"/>
          <p:cNvSpPr>
            <a:spLocks noGrp="1"/>
          </p:cNvSpPr>
          <p:nvPr>
            <p:ph idx="1"/>
          </p:nvPr>
        </p:nvSpPr>
        <p:spPr>
          <a:xfrm>
            <a:off x="838200" y="1288026"/>
            <a:ext cx="10515600" cy="4888937"/>
          </a:xfrm>
        </p:spPr>
        <p:txBody>
          <a:bodyPr>
            <a:normAutofit/>
          </a:bodyPr>
          <a:lstStyle/>
          <a:p>
            <a:pPr>
              <a:lnSpc>
                <a:spcPct val="130000"/>
              </a:lnSpc>
              <a:spcBef>
                <a:spcPts val="600"/>
              </a:spcBef>
            </a:pPr>
            <a:r>
              <a:rPr lang="tr-TR" b="1" dirty="0" err="1">
                <a:solidFill>
                  <a:srgbClr val="00B050"/>
                </a:solidFill>
              </a:rPr>
              <a:t>Konfüçyanizm</a:t>
            </a:r>
            <a:r>
              <a:rPr lang="tr-TR" b="1" dirty="0">
                <a:solidFill>
                  <a:srgbClr val="00B050"/>
                </a:solidFill>
              </a:rPr>
              <a:t>: </a:t>
            </a:r>
            <a:r>
              <a:rPr lang="tr-TR" dirty="0"/>
              <a:t>Çin dinlerinden olan </a:t>
            </a:r>
            <a:r>
              <a:rPr lang="tr-TR" dirty="0" err="1"/>
              <a:t>Konfüçyanizm</a:t>
            </a:r>
            <a:r>
              <a:rPr lang="tr-TR" dirty="0"/>
              <a:t>, Konfüçyüs’ün (Kung Fu-</a:t>
            </a:r>
            <a:r>
              <a:rPr lang="tr-TR" dirty="0" err="1"/>
              <a:t>Tzu</a:t>
            </a:r>
            <a:r>
              <a:rPr lang="tr-TR" dirty="0"/>
              <a:t>, MÖ </a:t>
            </a:r>
            <a:r>
              <a:rPr lang="tr-TR" dirty="0" smtClean="0"/>
              <a:t>551-478</a:t>
            </a:r>
            <a:r>
              <a:rPr lang="tr-TR" dirty="0"/>
              <a:t>) öğretileri etrafında oluşmuş bir dini/felsefi </a:t>
            </a:r>
            <a:r>
              <a:rPr lang="tr-TR" dirty="0" smtClean="0"/>
              <a:t>sistemdir.</a:t>
            </a:r>
          </a:p>
          <a:p>
            <a:pPr>
              <a:lnSpc>
                <a:spcPct val="130000"/>
              </a:lnSpc>
              <a:spcBef>
                <a:spcPts val="600"/>
              </a:spcBef>
            </a:pPr>
            <a:r>
              <a:rPr lang="tr-TR" dirty="0" smtClean="0"/>
              <a:t>Bu </a:t>
            </a:r>
            <a:r>
              <a:rPr lang="tr-TR" dirty="0"/>
              <a:t>dinin temelinde insan fıtratının iyi olduğuna inanma ve bu fıtrata uygun hareket etme düşüncesi </a:t>
            </a:r>
            <a:r>
              <a:rPr lang="tr-TR" dirty="0" smtClean="0"/>
              <a:t>yatar.</a:t>
            </a:r>
          </a:p>
          <a:p>
            <a:pPr>
              <a:lnSpc>
                <a:spcPct val="130000"/>
              </a:lnSpc>
              <a:spcBef>
                <a:spcPts val="600"/>
              </a:spcBef>
            </a:pPr>
            <a:r>
              <a:rPr lang="tr-TR" dirty="0" smtClean="0"/>
              <a:t>Geçmişlerin </a:t>
            </a:r>
            <a:r>
              <a:rPr lang="tr-TR" dirty="0"/>
              <a:t>hikmetini yorumlama metoduna dayanan </a:t>
            </a:r>
            <a:r>
              <a:rPr lang="tr-TR" dirty="0" err="1"/>
              <a:t>Konfüçyanizm</a:t>
            </a:r>
            <a:r>
              <a:rPr lang="tr-TR" dirty="0"/>
              <a:t>, 1912 yılına kadar Çin’in resmî devlet dini </a:t>
            </a:r>
            <a:r>
              <a:rPr lang="tr-TR" dirty="0" smtClean="0"/>
              <a:t>olmuştur.</a:t>
            </a:r>
            <a:endParaRPr lang="tr-TR" b="1" dirty="0">
              <a:solidFill>
                <a:srgbClr val="00B050"/>
              </a:solidFill>
            </a:endParaRPr>
          </a:p>
        </p:txBody>
      </p:sp>
    </p:spTree>
    <p:extLst>
      <p:ext uri="{BB962C8B-B14F-4D97-AF65-F5344CB8AC3E}">
        <p14:creationId xmlns:p14="http://schemas.microsoft.com/office/powerpoint/2010/main" val="2516252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785249"/>
          </a:xfrm>
        </p:spPr>
        <p:txBody>
          <a:bodyPr/>
          <a:lstStyle/>
          <a:p>
            <a:r>
              <a:rPr lang="tr-TR" b="1" dirty="0" err="1" smtClean="0">
                <a:solidFill>
                  <a:srgbClr val="C00000"/>
                </a:solidFill>
              </a:rPr>
              <a:t>Konfüçyanizm</a:t>
            </a:r>
            <a:endParaRPr lang="tr-TR" b="1" dirty="0">
              <a:solidFill>
                <a:srgbClr val="00B050"/>
              </a:solidFill>
            </a:endParaRPr>
          </a:p>
        </p:txBody>
      </p:sp>
      <p:sp>
        <p:nvSpPr>
          <p:cNvPr id="4" name="İçerik Yer Tutucusu 3"/>
          <p:cNvSpPr>
            <a:spLocks noGrp="1"/>
          </p:cNvSpPr>
          <p:nvPr>
            <p:ph idx="1"/>
          </p:nvPr>
        </p:nvSpPr>
        <p:spPr>
          <a:xfrm>
            <a:off x="838200" y="1229032"/>
            <a:ext cx="10515600" cy="4947931"/>
          </a:xfrm>
        </p:spPr>
        <p:txBody>
          <a:bodyPr/>
          <a:lstStyle/>
          <a:p>
            <a:pPr>
              <a:lnSpc>
                <a:spcPct val="130000"/>
              </a:lnSpc>
              <a:spcBef>
                <a:spcPts val="600"/>
              </a:spcBef>
            </a:pPr>
            <a:r>
              <a:rPr lang="tr-TR" b="1" dirty="0">
                <a:solidFill>
                  <a:srgbClr val="00B050"/>
                </a:solidFill>
              </a:rPr>
              <a:t>Temel özellikleri </a:t>
            </a:r>
            <a:r>
              <a:rPr lang="tr-TR" b="1" dirty="0" smtClean="0">
                <a:solidFill>
                  <a:srgbClr val="00B050"/>
                </a:solidFill>
              </a:rPr>
              <a:t>şunlardır:</a:t>
            </a:r>
          </a:p>
          <a:p>
            <a:pPr>
              <a:lnSpc>
                <a:spcPct val="130000"/>
              </a:lnSpc>
              <a:spcBef>
                <a:spcPts val="600"/>
              </a:spcBef>
            </a:pPr>
            <a:r>
              <a:rPr lang="tr-TR" dirty="0" smtClean="0"/>
              <a:t>a</a:t>
            </a:r>
            <a:r>
              <a:rPr lang="tr-TR" dirty="0"/>
              <a:t>. Güçlü bir aile ve akrabalık bağı, sosyal düzen ve sağlam bir toplumun inşası için oldukça </a:t>
            </a:r>
            <a:r>
              <a:rPr lang="tr-TR" dirty="0" smtClean="0"/>
              <a:t>önemlidir.</a:t>
            </a:r>
          </a:p>
          <a:p>
            <a:pPr>
              <a:lnSpc>
                <a:spcPct val="130000"/>
              </a:lnSpc>
              <a:spcBef>
                <a:spcPts val="600"/>
              </a:spcBef>
            </a:pPr>
            <a:r>
              <a:rPr lang="tr-TR" dirty="0" smtClean="0"/>
              <a:t>b</a:t>
            </a:r>
            <a:r>
              <a:rPr lang="tr-TR" dirty="0"/>
              <a:t>. İdarecilerden halka kadar herkesin uyması geren bir ahlak sistemi vardır. Bunun amacı siyasi bir terbiye ile milleti huzura </a:t>
            </a:r>
            <a:r>
              <a:rPr lang="tr-TR" dirty="0" smtClean="0"/>
              <a:t>kavuşturmaktır</a:t>
            </a:r>
            <a:r>
              <a:rPr lang="tr-TR" dirty="0" smtClean="0"/>
              <a:t>.</a:t>
            </a:r>
          </a:p>
          <a:p>
            <a:pPr>
              <a:lnSpc>
                <a:spcPct val="130000"/>
              </a:lnSpc>
              <a:spcBef>
                <a:spcPts val="600"/>
              </a:spcBef>
            </a:pPr>
            <a:r>
              <a:rPr lang="tr-TR" dirty="0" smtClean="0"/>
              <a:t>c</a:t>
            </a:r>
            <a:r>
              <a:rPr lang="tr-TR" dirty="0"/>
              <a:t>. Rahat bir hayat sürebilmek için hayatın her safhasında orta yol takip edilmeli, </a:t>
            </a:r>
            <a:r>
              <a:rPr lang="tr-TR" dirty="0" smtClean="0"/>
              <a:t>aşırılıklardan </a:t>
            </a:r>
            <a:r>
              <a:rPr lang="tr-TR" dirty="0"/>
              <a:t>kaçınılmalı, iyiliğe iyilik, kötülüğe de adaletle karşılık </a:t>
            </a:r>
            <a:r>
              <a:rPr lang="tr-TR" dirty="0" smtClean="0"/>
              <a:t>verilmelidir.</a:t>
            </a:r>
            <a:endParaRPr lang="tr-TR" b="1" dirty="0">
              <a:solidFill>
                <a:srgbClr val="00B050"/>
              </a:solidFill>
            </a:endParaRPr>
          </a:p>
        </p:txBody>
      </p:sp>
    </p:spTree>
    <p:extLst>
      <p:ext uri="{BB962C8B-B14F-4D97-AF65-F5344CB8AC3E}">
        <p14:creationId xmlns:p14="http://schemas.microsoft.com/office/powerpoint/2010/main" val="2336571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854074"/>
          </a:xfrm>
        </p:spPr>
        <p:txBody>
          <a:bodyPr/>
          <a:lstStyle/>
          <a:p>
            <a:r>
              <a:rPr lang="tr-TR" b="1" dirty="0" err="1" smtClean="0">
                <a:solidFill>
                  <a:srgbClr val="C00000"/>
                </a:solidFill>
              </a:rPr>
              <a:t>Konfüçyanizm</a:t>
            </a:r>
            <a:endParaRPr lang="tr-TR" dirty="0"/>
          </a:p>
        </p:txBody>
      </p:sp>
      <p:sp>
        <p:nvSpPr>
          <p:cNvPr id="3" name="İçerik Yer Tutucusu 2"/>
          <p:cNvSpPr>
            <a:spLocks noGrp="1"/>
          </p:cNvSpPr>
          <p:nvPr>
            <p:ph idx="1"/>
          </p:nvPr>
        </p:nvSpPr>
        <p:spPr>
          <a:xfrm>
            <a:off x="838200" y="1415845"/>
            <a:ext cx="10515600" cy="4761118"/>
          </a:xfrm>
        </p:spPr>
        <p:txBody>
          <a:bodyPr>
            <a:normAutofit/>
          </a:bodyPr>
          <a:lstStyle/>
          <a:p>
            <a:pPr>
              <a:lnSpc>
                <a:spcPct val="130000"/>
              </a:lnSpc>
              <a:spcBef>
                <a:spcPts val="600"/>
              </a:spcBef>
            </a:pPr>
            <a:r>
              <a:rPr lang="tr-TR" dirty="0"/>
              <a:t>d. Çıkarcılık hastalığının yok edilmesi adaletin tesis edilmesiyle </a:t>
            </a:r>
            <a:r>
              <a:rPr lang="tr-TR" dirty="0" smtClean="0"/>
              <a:t>mümkündür.</a:t>
            </a:r>
          </a:p>
          <a:p>
            <a:pPr>
              <a:lnSpc>
                <a:spcPct val="130000"/>
              </a:lnSpc>
              <a:spcBef>
                <a:spcPts val="600"/>
              </a:spcBef>
            </a:pPr>
            <a:r>
              <a:rPr lang="tr-TR" dirty="0" smtClean="0"/>
              <a:t>e</a:t>
            </a:r>
            <a:r>
              <a:rPr lang="tr-TR" dirty="0"/>
              <a:t>. Yöneticiler zülüm, baskı, gaddarlık ve yersiz davranma gibi kötü hasletlerden uzak durup </a:t>
            </a:r>
            <a:r>
              <a:rPr lang="tr-TR" b="1" dirty="0">
                <a:solidFill>
                  <a:srgbClr val="00B050"/>
                </a:solidFill>
              </a:rPr>
              <a:t>şu beş üstün değere </a:t>
            </a:r>
            <a:r>
              <a:rPr lang="tr-TR" b="1" dirty="0" smtClean="0">
                <a:solidFill>
                  <a:srgbClr val="00B050"/>
                </a:solidFill>
              </a:rPr>
              <a:t>sahip </a:t>
            </a:r>
            <a:r>
              <a:rPr lang="tr-TR" b="1" dirty="0">
                <a:solidFill>
                  <a:srgbClr val="00B050"/>
                </a:solidFill>
              </a:rPr>
              <a:t>olmalıdır</a:t>
            </a:r>
            <a:r>
              <a:rPr lang="tr-TR" dirty="0" smtClean="0"/>
              <a:t>:</a:t>
            </a:r>
          </a:p>
        </p:txBody>
      </p:sp>
    </p:spTree>
    <p:extLst>
      <p:ext uri="{BB962C8B-B14F-4D97-AF65-F5344CB8AC3E}">
        <p14:creationId xmlns:p14="http://schemas.microsoft.com/office/powerpoint/2010/main" val="138363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01559"/>
          </a:xfrm>
        </p:spPr>
        <p:txBody>
          <a:bodyPr/>
          <a:lstStyle/>
          <a:p>
            <a:r>
              <a:rPr lang="tr-TR" b="1" dirty="0" err="1" smtClean="0">
                <a:solidFill>
                  <a:srgbClr val="C00000"/>
                </a:solidFill>
              </a:rPr>
              <a:t>Konfüçyanizm</a:t>
            </a:r>
            <a:endParaRPr lang="tr-TR" b="1" dirty="0">
              <a:solidFill>
                <a:srgbClr val="00B050"/>
              </a:solidFill>
            </a:endParaRPr>
          </a:p>
        </p:txBody>
      </p:sp>
      <p:sp>
        <p:nvSpPr>
          <p:cNvPr id="3" name="İçerik Yer Tutucusu 2"/>
          <p:cNvSpPr>
            <a:spLocks noGrp="1"/>
          </p:cNvSpPr>
          <p:nvPr>
            <p:ph idx="1"/>
          </p:nvPr>
        </p:nvSpPr>
        <p:spPr>
          <a:xfrm>
            <a:off x="838200" y="1366684"/>
            <a:ext cx="10515600" cy="5014451"/>
          </a:xfrm>
        </p:spPr>
        <p:txBody>
          <a:bodyPr/>
          <a:lstStyle/>
          <a:p>
            <a:pPr marL="514350" indent="-514350">
              <a:lnSpc>
                <a:spcPct val="130000"/>
              </a:lnSpc>
              <a:spcBef>
                <a:spcPts val="600"/>
              </a:spcBef>
              <a:buFont typeface="+mj-lt"/>
              <a:buAutoNum type="arabicPeriod"/>
            </a:pPr>
            <a:r>
              <a:rPr lang="tr-TR" dirty="0" smtClean="0"/>
              <a:t>İsrafa </a:t>
            </a:r>
            <a:r>
              <a:rPr lang="tr-TR" dirty="0"/>
              <a:t>kaçmadan faydalı </a:t>
            </a:r>
            <a:r>
              <a:rPr lang="tr-TR" dirty="0" smtClean="0"/>
              <a:t>olmak</a:t>
            </a:r>
            <a:endParaRPr lang="tr-TR" dirty="0" smtClean="0"/>
          </a:p>
          <a:p>
            <a:pPr marL="514350" indent="-514350">
              <a:lnSpc>
                <a:spcPct val="130000"/>
              </a:lnSpc>
              <a:spcBef>
                <a:spcPts val="600"/>
              </a:spcBef>
              <a:buFont typeface="+mj-lt"/>
              <a:buAutoNum type="arabicPeriod"/>
            </a:pPr>
            <a:r>
              <a:rPr lang="tr-TR" dirty="0" smtClean="0"/>
              <a:t>Açgözlülük </a:t>
            </a:r>
            <a:r>
              <a:rPr lang="tr-TR" dirty="0"/>
              <a:t>etmeden dilediklerini </a:t>
            </a:r>
            <a:r>
              <a:rPr lang="tr-TR" dirty="0" smtClean="0"/>
              <a:t>yapmak</a:t>
            </a:r>
          </a:p>
          <a:p>
            <a:pPr marL="514350" indent="-514350">
              <a:lnSpc>
                <a:spcPct val="130000"/>
              </a:lnSpc>
              <a:spcBef>
                <a:spcPts val="600"/>
              </a:spcBef>
              <a:buFont typeface="+mj-lt"/>
              <a:buAutoNum type="arabicPeriod"/>
            </a:pPr>
            <a:r>
              <a:rPr lang="tr-TR" dirty="0" smtClean="0"/>
              <a:t>Gurura </a:t>
            </a:r>
            <a:r>
              <a:rPr lang="tr-TR" dirty="0"/>
              <a:t>kapılmadan itibar </a:t>
            </a:r>
            <a:r>
              <a:rPr lang="tr-TR" dirty="0" smtClean="0"/>
              <a:t>kazanmak</a:t>
            </a:r>
          </a:p>
          <a:p>
            <a:pPr marL="514350" indent="-514350">
              <a:lnSpc>
                <a:spcPct val="130000"/>
              </a:lnSpc>
              <a:spcBef>
                <a:spcPts val="600"/>
              </a:spcBef>
              <a:buFont typeface="+mj-lt"/>
              <a:buAutoNum type="arabicPeriod"/>
            </a:pPr>
            <a:r>
              <a:rPr lang="tr-TR" dirty="0" smtClean="0"/>
              <a:t>Korkutmadan </a:t>
            </a:r>
            <a:r>
              <a:rPr lang="tr-TR" dirty="0"/>
              <a:t>toplum nezdinde değer ve üstünlük elde </a:t>
            </a:r>
            <a:r>
              <a:rPr lang="tr-TR" dirty="0" smtClean="0"/>
              <a:t>etmek</a:t>
            </a:r>
          </a:p>
          <a:p>
            <a:pPr marL="514350" indent="-514350">
              <a:lnSpc>
                <a:spcPct val="130000"/>
              </a:lnSpc>
              <a:spcBef>
                <a:spcPts val="600"/>
              </a:spcBef>
              <a:buFont typeface="+mj-lt"/>
              <a:buAutoNum type="arabicPeriod"/>
            </a:pPr>
            <a:r>
              <a:rPr lang="tr-TR" dirty="0" smtClean="0"/>
              <a:t>Halka </a:t>
            </a:r>
            <a:r>
              <a:rPr lang="tr-TR" dirty="0"/>
              <a:t>pişmanlık duymayacağı görevler </a:t>
            </a:r>
            <a:r>
              <a:rPr lang="tr-TR" dirty="0" smtClean="0"/>
              <a:t>vermek.</a:t>
            </a:r>
            <a:endParaRPr lang="tr-TR" dirty="0"/>
          </a:p>
          <a:p>
            <a:pPr>
              <a:lnSpc>
                <a:spcPct val="130000"/>
              </a:lnSpc>
              <a:spcBef>
                <a:spcPts val="600"/>
              </a:spcBef>
            </a:pPr>
            <a:endParaRPr lang="tr-TR" b="1" dirty="0">
              <a:solidFill>
                <a:srgbClr val="00B050"/>
              </a:solidFill>
            </a:endParaRPr>
          </a:p>
        </p:txBody>
      </p:sp>
    </p:spTree>
    <p:extLst>
      <p:ext uri="{BB962C8B-B14F-4D97-AF65-F5344CB8AC3E}">
        <p14:creationId xmlns:p14="http://schemas.microsoft.com/office/powerpoint/2010/main" val="236075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36088"/>
          </a:xfrm>
        </p:spPr>
        <p:txBody>
          <a:bodyPr/>
          <a:lstStyle/>
          <a:p>
            <a:r>
              <a:rPr lang="tr-TR" b="1" dirty="0" smtClean="0">
                <a:solidFill>
                  <a:srgbClr val="C00000"/>
                </a:solidFill>
              </a:rPr>
              <a:t>Taoizm</a:t>
            </a:r>
            <a:endParaRPr lang="tr-TR" b="1"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a:t>Çin’in en eski dinlerinden olan Taoizm, Konfüçyüs ile aynı yüzyılda yaşamış olan Lao-</a:t>
            </a:r>
            <a:r>
              <a:rPr lang="tr-TR" dirty="0" err="1"/>
              <a:t>Tzu</a:t>
            </a:r>
            <a:r>
              <a:rPr lang="tr-TR" dirty="0"/>
              <a:t> tarafından kurulmuştur. O, temel düşüncelerini “</a:t>
            </a:r>
            <a:r>
              <a:rPr lang="tr-TR" b="1" dirty="0">
                <a:solidFill>
                  <a:srgbClr val="00B050"/>
                </a:solidFill>
              </a:rPr>
              <a:t>Tao Te </a:t>
            </a:r>
            <a:r>
              <a:rPr lang="tr-TR" b="1" dirty="0" err="1">
                <a:solidFill>
                  <a:srgbClr val="00B050"/>
                </a:solidFill>
              </a:rPr>
              <a:t>King</a:t>
            </a:r>
            <a:r>
              <a:rPr lang="tr-TR" dirty="0"/>
              <a:t>” (Hikmete Götüren Kitap) adlı metinde toplamıştır. Taoizm’de yol, kanun, kural anlamlarına gelen “Tao”, yaratıcı prensibe verilen </a:t>
            </a:r>
            <a:r>
              <a:rPr lang="tr-TR" dirty="0" smtClean="0"/>
              <a:t>addır.</a:t>
            </a:r>
          </a:p>
          <a:p>
            <a:pPr>
              <a:lnSpc>
                <a:spcPct val="130000"/>
              </a:lnSpc>
              <a:spcBef>
                <a:spcPts val="600"/>
              </a:spcBef>
            </a:pPr>
            <a:r>
              <a:rPr lang="tr-TR" dirty="0" smtClean="0"/>
              <a:t>Bu </a:t>
            </a:r>
            <a:r>
              <a:rPr lang="tr-TR" dirty="0"/>
              <a:t>dinde açık bir cennet ve cehennem tasavvuru görülmese </a:t>
            </a:r>
            <a:r>
              <a:rPr lang="tr-TR" dirty="0" smtClean="0"/>
              <a:t>de, </a:t>
            </a:r>
            <a:r>
              <a:rPr lang="tr-TR" dirty="0"/>
              <a:t>ruhun ölümsüz olduğuna ve dünyada iyi bir hayat sürenin ölümden sonra Tao’yla beraber olacağına inanılır. </a:t>
            </a:r>
            <a:endParaRPr lang="tr-TR" dirty="0" smtClean="0"/>
          </a:p>
        </p:txBody>
      </p:sp>
    </p:spTree>
    <p:extLst>
      <p:ext uri="{BB962C8B-B14F-4D97-AF65-F5344CB8AC3E}">
        <p14:creationId xmlns:p14="http://schemas.microsoft.com/office/powerpoint/2010/main" val="96598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smtClean="0">
                <a:solidFill>
                  <a:srgbClr val="C00000"/>
                </a:solidFill>
              </a:rPr>
              <a:t>Taoizm</a:t>
            </a:r>
            <a:endParaRPr lang="tr-TR" b="1" dirty="0">
              <a:solidFill>
                <a:srgbClr val="C00000"/>
              </a:solidFill>
            </a:endParaRPr>
          </a:p>
        </p:txBody>
      </p:sp>
      <p:sp>
        <p:nvSpPr>
          <p:cNvPr id="3" name="İçerik Yer Tutucusu 2"/>
          <p:cNvSpPr>
            <a:spLocks noGrp="1"/>
          </p:cNvSpPr>
          <p:nvPr>
            <p:ph idx="1"/>
          </p:nvPr>
        </p:nvSpPr>
        <p:spPr>
          <a:xfrm>
            <a:off x="838200" y="1199536"/>
            <a:ext cx="10515600" cy="4977428"/>
          </a:xfrm>
        </p:spPr>
        <p:txBody>
          <a:bodyPr>
            <a:normAutofit/>
          </a:bodyPr>
          <a:lstStyle/>
          <a:p>
            <a:pPr>
              <a:lnSpc>
                <a:spcPct val="130000"/>
              </a:lnSpc>
              <a:spcBef>
                <a:spcPts val="600"/>
              </a:spcBef>
            </a:pPr>
            <a:r>
              <a:rPr lang="tr-TR" dirty="0" smtClean="0"/>
              <a:t>Bireyler </a:t>
            </a:r>
            <a:r>
              <a:rPr lang="tr-TR" dirty="0"/>
              <a:t>ve toplumlar arasında sağlıklı ilişkilerin kurulabilmesi için ahlaki prensiplere uyulması gerekir. Her birey Tao’nun kanunlarına </a:t>
            </a:r>
            <a:r>
              <a:rPr lang="tr-TR" dirty="0" smtClean="0"/>
              <a:t>uymalıdır.</a:t>
            </a:r>
          </a:p>
          <a:p>
            <a:pPr>
              <a:lnSpc>
                <a:spcPct val="130000"/>
              </a:lnSpc>
              <a:spcBef>
                <a:spcPts val="600"/>
              </a:spcBef>
            </a:pPr>
            <a:r>
              <a:rPr lang="tr-TR" b="1" dirty="0" smtClean="0">
                <a:solidFill>
                  <a:srgbClr val="00B050"/>
                </a:solidFill>
              </a:rPr>
              <a:t>Örnek </a:t>
            </a:r>
            <a:r>
              <a:rPr lang="tr-TR" b="1" dirty="0">
                <a:solidFill>
                  <a:srgbClr val="00B050"/>
                </a:solidFill>
              </a:rPr>
              <a:t>insan</a:t>
            </a:r>
            <a:r>
              <a:rPr lang="tr-TR" dirty="0"/>
              <a:t>; merhametli, dürüst, sadık ve mütevazı olandır. Nefsini bilen kendine hâkim olur. Başkalarına karşı zafer kazanan kuvvetli, kendi nefsine hâkim olan kudretlidir.</a:t>
            </a:r>
          </a:p>
        </p:txBody>
      </p:sp>
    </p:spTree>
    <p:extLst>
      <p:ext uri="{BB962C8B-B14F-4D97-AF65-F5344CB8AC3E}">
        <p14:creationId xmlns:p14="http://schemas.microsoft.com/office/powerpoint/2010/main" val="171638411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1427</Words>
  <Application>Microsoft Office PowerPoint</Application>
  <PresentationFormat>Geniş ekran</PresentationFormat>
  <Paragraphs>94</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Adobe Myungjo Std M</vt:lpstr>
      <vt:lpstr>Adobe Caslon Pro</vt:lpstr>
      <vt:lpstr>Arial</vt:lpstr>
      <vt:lpstr>Calibri</vt:lpstr>
      <vt:lpstr>Calibri Light</vt:lpstr>
      <vt:lpstr>Office Teması</vt:lpstr>
      <vt:lpstr> </vt:lpstr>
      <vt:lpstr>PowerPoint Sunusu</vt:lpstr>
      <vt:lpstr>Bu derste neler öğreneceğiz?</vt:lpstr>
      <vt:lpstr>Çin ve Japon Dinleri</vt:lpstr>
      <vt:lpstr>Konfüçyanizm</vt:lpstr>
      <vt:lpstr>Konfüçyanizm</vt:lpstr>
      <vt:lpstr>Konfüçyanizm</vt:lpstr>
      <vt:lpstr>Taoizm</vt:lpstr>
      <vt:lpstr>Taoizm</vt:lpstr>
      <vt:lpstr>Şintoizm</vt:lpstr>
      <vt:lpstr>Şintoizm</vt:lpstr>
      <vt:lpstr>Diğer Dinler</vt:lpstr>
      <vt:lpstr>Zerdüştlük</vt:lpstr>
      <vt:lpstr>Kabile Dinleri</vt:lpstr>
      <vt:lpstr>Kabile Dinleri</vt:lpstr>
      <vt:lpstr>Bilgi Notu…</vt:lpstr>
      <vt:lpstr>Eski Türk İnançları</vt:lpstr>
      <vt:lpstr>Eski Türk İnançları</vt:lpstr>
      <vt:lpstr> Bilgi Notu…</vt:lpstr>
      <vt:lpstr>Sıra Sizde… (Konu Testi 1, 2. Soru)</vt:lpstr>
      <vt:lpstr>Sıra Sizde… (Konu Testi 1, 4. Soru)</vt:lpstr>
      <vt:lpstr>Sıra Sizde… (Konu Testi 1, 5. Soru)</vt:lpstr>
      <vt:lpstr>Sıra Sizde… (Deneme Testi 1, 58. Soru)</vt:lpstr>
      <vt:lpstr>Sıra Sizde… (Deneme Testi 1, 60. Soru)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52</cp:revision>
  <dcterms:created xsi:type="dcterms:W3CDTF">2020-11-30T19:20:16Z</dcterms:created>
  <dcterms:modified xsi:type="dcterms:W3CDTF">2021-01-13T20:06:10Z</dcterms:modified>
</cp:coreProperties>
</file>