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2" r:id="rId7"/>
    <p:sldId id="261" r:id="rId8"/>
    <p:sldId id="263" r:id="rId9"/>
    <p:sldId id="281" r:id="rId10"/>
    <p:sldId id="282" r:id="rId11"/>
    <p:sldId id="264" r:id="rId12"/>
    <p:sldId id="265" r:id="rId13"/>
    <p:sldId id="266" r:id="rId14"/>
    <p:sldId id="267" r:id="rId15"/>
    <p:sldId id="286" r:id="rId16"/>
    <p:sldId id="287" r:id="rId17"/>
    <p:sldId id="268" r:id="rId18"/>
    <p:sldId id="269" r:id="rId19"/>
    <p:sldId id="270" r:id="rId20"/>
    <p:sldId id="290"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a:solidFill>
                  <a:srgbClr val="C00000"/>
                </a:solidFill>
              </a:rPr>
              <a:t>Tanrı İnancı</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b="1" dirty="0" err="1">
                <a:solidFill>
                  <a:srgbClr val="00B050"/>
                </a:solidFill>
              </a:rPr>
              <a:t>Konfüçyanizm</a:t>
            </a:r>
            <a:r>
              <a:rPr lang="tr-TR" b="1" dirty="0">
                <a:solidFill>
                  <a:srgbClr val="00B050"/>
                </a:solidFill>
              </a:rPr>
              <a:t>: </a:t>
            </a:r>
            <a:r>
              <a:rPr lang="tr-TR" dirty="0"/>
              <a:t>Metafizik konulara çok girmemiş olsa da Konfüçyüs’ün tanrı anlayışına sahip olduğu bilinmektedir. Nitekim o, Çinliler tarafından yüce tanrı için kullanılan </a:t>
            </a:r>
            <a:r>
              <a:rPr lang="tr-TR" dirty="0" err="1"/>
              <a:t>Tien</a:t>
            </a:r>
            <a:r>
              <a:rPr lang="tr-TR" dirty="0"/>
              <a:t> kelimesini, “her şeye hâkim olan tanrı” anlamında kullanılmıştır. Ona göre </a:t>
            </a:r>
            <a:r>
              <a:rPr lang="tr-TR" dirty="0" err="1"/>
              <a:t>Tien</a:t>
            </a:r>
            <a:r>
              <a:rPr lang="tr-TR" dirty="0"/>
              <a:t>; ölümün, hayatın ve her türlü iyiliğin kaynağıdır. O, her şeyi görür, yasaları koyar. İyi davranışta bulunanları ödüllendirir. </a:t>
            </a:r>
          </a:p>
        </p:txBody>
      </p:sp>
    </p:spTree>
    <p:extLst>
      <p:ext uri="{BB962C8B-B14F-4D97-AF65-F5344CB8AC3E}">
        <p14:creationId xmlns:p14="http://schemas.microsoft.com/office/powerpoint/2010/main" val="82646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smtClean="0">
                <a:solidFill>
                  <a:srgbClr val="00B050"/>
                </a:solidFill>
              </a:rPr>
              <a:t>Odaklanalım!...</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a:t>Taoizm’de tanrı olarak görülen “Tao”, yaratıcı prensiptir, dünyayı yöneten sebeptir. Görülmez ve </a:t>
            </a:r>
            <a:r>
              <a:rPr lang="tr-TR" dirty="0" err="1"/>
              <a:t>kavranılamazdır</a:t>
            </a:r>
            <a:r>
              <a:rPr lang="tr-TR" dirty="0"/>
              <a:t>. Kendiliğinden vardır. Her şey ondan geldiği için o, “ana” diye de bilinir. Tao’dan bir, birden iki (</a:t>
            </a:r>
            <a:r>
              <a:rPr lang="tr-TR" dirty="0" err="1"/>
              <a:t>yin</a:t>
            </a:r>
            <a:r>
              <a:rPr lang="tr-TR" dirty="0"/>
              <a:t> ve </a:t>
            </a:r>
            <a:r>
              <a:rPr lang="tr-TR" dirty="0" err="1"/>
              <a:t>Yang</a:t>
            </a:r>
            <a:r>
              <a:rPr lang="tr-TR" dirty="0"/>
              <a:t>), ikiden üç (</a:t>
            </a:r>
            <a:r>
              <a:rPr lang="tr-TR" dirty="0" err="1"/>
              <a:t>Yin</a:t>
            </a:r>
            <a:r>
              <a:rPr lang="tr-TR" dirty="0"/>
              <a:t>, </a:t>
            </a:r>
            <a:r>
              <a:rPr lang="tr-TR" dirty="0" err="1"/>
              <a:t>Yang</a:t>
            </a:r>
            <a:r>
              <a:rPr lang="tr-TR" dirty="0"/>
              <a:t> ve Nefes) çıkar. Üçten ise evren yaratılır. “Te” kavramı, Tao’nun evrendeki her şeyi değiştiren gücüdür. Tao’nun meydana getirdiği varlıkları “Te” besler, büyütür ve şekle sokar. </a:t>
            </a:r>
          </a:p>
        </p:txBody>
      </p:sp>
    </p:spTree>
    <p:extLst>
      <p:ext uri="{BB962C8B-B14F-4D97-AF65-F5344CB8AC3E}">
        <p14:creationId xmlns:p14="http://schemas.microsoft.com/office/powerpoint/2010/main" val="338193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Peygamber ve Din Kurucusu İnancı</a:t>
            </a:r>
            <a:endParaRPr lang="tr-TR" b="1" dirty="0">
              <a:solidFill>
                <a:srgbClr val="C0000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dirty="0"/>
              <a:t>İlahi dinlerde Allah, seçtiği peygamberleri aracılığıyla dini ulaştırmıştır. Beşeri kaynaklı dinler ise kurucusu sayılan kişilerin görüşleri etrafında teşekkül etmiştir.</a:t>
            </a:r>
            <a:endParaRPr lang="tr-TR" dirty="0" smtClean="0"/>
          </a:p>
        </p:txBody>
      </p:sp>
    </p:spTree>
    <p:extLst>
      <p:ext uri="{BB962C8B-B14F-4D97-AF65-F5344CB8AC3E}">
        <p14:creationId xmlns:p14="http://schemas.microsoft.com/office/powerpoint/2010/main" val="215068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Peygamber ve Din Kurucusu İnancı</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b="1" dirty="0">
                <a:solidFill>
                  <a:srgbClr val="00B050"/>
                </a:solidFill>
              </a:rPr>
              <a:t>Yahudilik: </a:t>
            </a:r>
            <a:r>
              <a:rPr lang="tr-TR" dirty="0"/>
              <a:t>Yahudiler peygamberlere iman ederler. Onlara göre peygamberlerin en büyüğü, mucizeleri pek çok kişi tarafından görülmüş olan Hz. Musa’dır. O, ideal bir yönetici, hâkimdir. İstediği her an Rabbiyle iletişim kurabilir. Onun dışındakiler sadece birer mürşittir ve yalnızca Allah dilediğinde vahiy alabilirler. </a:t>
            </a:r>
            <a:r>
              <a:rPr lang="tr-TR" dirty="0" err="1"/>
              <a:t>İsrailoğulları</a:t>
            </a:r>
            <a:r>
              <a:rPr lang="tr-TR" dirty="0"/>
              <a:t> arasından gelen diğer peygamberler Hz. Musa’ya inen dine uymuş ve onu </a:t>
            </a:r>
            <a:r>
              <a:rPr lang="tr-TR" dirty="0" err="1"/>
              <a:t>nesh</a:t>
            </a:r>
            <a:r>
              <a:rPr lang="tr-TR" dirty="0"/>
              <a:t> etmeksizin tebliğ etmişlerdir. Yahudiler, Hz. İsa ve Hz. Muhammed’i peygamber olarak görmezler.</a:t>
            </a:r>
          </a:p>
        </p:txBody>
      </p:sp>
    </p:spTree>
    <p:extLst>
      <p:ext uri="{BB962C8B-B14F-4D97-AF65-F5344CB8AC3E}">
        <p14:creationId xmlns:p14="http://schemas.microsoft.com/office/powerpoint/2010/main" val="326552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Peygamber ve Din Kurucusu İnancı</a:t>
            </a:r>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a:t>Hıristiyanlık: Hıristiyan kutsal kitaplarında peygambere iman konusunda net ifade bulunmadığından bu dine mensup olmak için peygambere iman zorunlu bir ilke değildir. </a:t>
            </a:r>
            <a:r>
              <a:rPr lang="tr-TR" dirty="0" err="1"/>
              <a:t>Hıristiyanlar’a</a:t>
            </a:r>
            <a:r>
              <a:rPr lang="tr-TR" dirty="0"/>
              <a:t> göre Hz. İsa, babasız doğması, olağanüstü mucizeler göstermesi gibi nedenlere bağlı olarak diğer insanlardan farklıdır. O, vaftizci Yahya tarafından otuzlu yaşlarda vaftiz edilmesiyle tebliğine başlamıştır. Hz. İsa, Allah’ın oğlu konumunda bir tanrıdır. Peygamber değildir. Bu dinde peygamber konumunda olan tanrı İsa’dan vahiy aldığına inanılan </a:t>
            </a:r>
            <a:r>
              <a:rPr lang="tr-TR" dirty="0" err="1"/>
              <a:t>Pavlus’tur</a:t>
            </a:r>
            <a:r>
              <a:rPr lang="tr-TR" dirty="0"/>
              <a:t>.</a:t>
            </a:r>
            <a:endParaRPr lang="tr-TR" dirty="0" smtClean="0"/>
          </a:p>
        </p:txBody>
      </p:sp>
    </p:spTree>
    <p:extLst>
      <p:ext uri="{BB962C8B-B14F-4D97-AF65-F5344CB8AC3E}">
        <p14:creationId xmlns:p14="http://schemas.microsoft.com/office/powerpoint/2010/main" val="110505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Peygamber ve Din Kurucusu İnancı</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İslam: Hz. Muhammed 610 yılında peygamberlik görevine başlamıştır. O, insanüstü bir varlık değildir. Tüm insanlığa gönderilen bir peygamberdir. İnsanlığa evrensel mesajlar getirmiştir. Son peygamber ve son ilahi kitabın muhatabıdır. </a:t>
            </a:r>
            <a:endParaRPr lang="tr-TR" b="1" dirty="0">
              <a:solidFill>
                <a:srgbClr val="00B050"/>
              </a:solidFill>
            </a:endParaRPr>
          </a:p>
        </p:txBody>
      </p:sp>
    </p:spTree>
    <p:extLst>
      <p:ext uri="{BB962C8B-B14F-4D97-AF65-F5344CB8AC3E}">
        <p14:creationId xmlns:p14="http://schemas.microsoft.com/office/powerpoint/2010/main" val="382814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400071" cy="854075"/>
          </a:xfrm>
        </p:spPr>
        <p:txBody>
          <a:bodyPr/>
          <a:lstStyle/>
          <a:p>
            <a:r>
              <a:rPr lang="tr-TR" b="1" dirty="0" smtClean="0">
                <a:solidFill>
                  <a:srgbClr val="00B050"/>
                </a:solidFill>
              </a:rPr>
              <a:t>Bilgi Notu…</a:t>
            </a:r>
            <a:endParaRPr lang="tr-TR" dirty="0">
              <a:solidFill>
                <a:srgbClr val="00B05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68265835"/>
              </p:ext>
            </p:extLst>
          </p:nvPr>
        </p:nvGraphicFramePr>
        <p:xfrm>
          <a:off x="838200" y="1219200"/>
          <a:ext cx="10515600" cy="485713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235187928"/>
                    </a:ext>
                  </a:extLst>
                </a:gridCol>
                <a:gridCol w="2628900">
                  <a:extLst>
                    <a:ext uri="{9D8B030D-6E8A-4147-A177-3AD203B41FA5}">
                      <a16:colId xmlns:a16="http://schemas.microsoft.com/office/drawing/2014/main" val="4050215386"/>
                    </a:ext>
                  </a:extLst>
                </a:gridCol>
                <a:gridCol w="2628900">
                  <a:extLst>
                    <a:ext uri="{9D8B030D-6E8A-4147-A177-3AD203B41FA5}">
                      <a16:colId xmlns:a16="http://schemas.microsoft.com/office/drawing/2014/main" val="3779655143"/>
                    </a:ext>
                  </a:extLst>
                </a:gridCol>
                <a:gridCol w="2628900">
                  <a:extLst>
                    <a:ext uri="{9D8B030D-6E8A-4147-A177-3AD203B41FA5}">
                      <a16:colId xmlns:a16="http://schemas.microsoft.com/office/drawing/2014/main" val="3167197446"/>
                    </a:ext>
                  </a:extLst>
                </a:gridCol>
              </a:tblGrid>
              <a:tr h="799173">
                <a:tc>
                  <a:txBody>
                    <a:bodyPr/>
                    <a:lstStyle/>
                    <a:p>
                      <a:endParaRPr lang="tr-TR" dirty="0"/>
                    </a:p>
                  </a:txBody>
                  <a:tcPr/>
                </a:tc>
                <a:tc>
                  <a:txBody>
                    <a:bodyPr/>
                    <a:lstStyle/>
                    <a:p>
                      <a:r>
                        <a:rPr lang="tr-TR" dirty="0" smtClean="0">
                          <a:solidFill>
                            <a:srgbClr val="C00000"/>
                          </a:solidFill>
                        </a:rPr>
                        <a:t>YAHUDİLİK</a:t>
                      </a:r>
                      <a:endParaRPr lang="tr-TR" dirty="0">
                        <a:solidFill>
                          <a:srgbClr val="C00000"/>
                        </a:solidFill>
                      </a:endParaRPr>
                    </a:p>
                  </a:txBody>
                  <a:tcPr/>
                </a:tc>
                <a:tc>
                  <a:txBody>
                    <a:bodyPr/>
                    <a:lstStyle/>
                    <a:p>
                      <a:r>
                        <a:rPr lang="tr-TR" dirty="0" smtClean="0">
                          <a:solidFill>
                            <a:srgbClr val="C00000"/>
                          </a:solidFill>
                        </a:rPr>
                        <a:t>HIRİSTİYANLIK</a:t>
                      </a:r>
                      <a:endParaRPr lang="tr-TR" dirty="0">
                        <a:solidFill>
                          <a:srgbClr val="C00000"/>
                        </a:solidFill>
                      </a:endParaRPr>
                    </a:p>
                  </a:txBody>
                  <a:tcPr/>
                </a:tc>
                <a:tc>
                  <a:txBody>
                    <a:bodyPr/>
                    <a:lstStyle/>
                    <a:p>
                      <a:r>
                        <a:rPr lang="tr-TR" dirty="0" smtClean="0">
                          <a:solidFill>
                            <a:srgbClr val="C00000"/>
                          </a:solidFill>
                        </a:rPr>
                        <a:t>İSLAM</a:t>
                      </a:r>
                      <a:endParaRPr lang="tr-TR" dirty="0">
                        <a:solidFill>
                          <a:srgbClr val="C00000"/>
                        </a:solidFill>
                      </a:endParaRPr>
                    </a:p>
                  </a:txBody>
                  <a:tcPr/>
                </a:tc>
                <a:extLst>
                  <a:ext uri="{0D108BD9-81ED-4DB2-BD59-A6C34878D82A}">
                    <a16:rowId xmlns:a16="http://schemas.microsoft.com/office/drawing/2014/main" val="2721556437"/>
                  </a:ext>
                </a:extLst>
              </a:tr>
              <a:tr h="1352654">
                <a:tc>
                  <a:txBody>
                    <a:bodyPr/>
                    <a:lstStyle/>
                    <a:p>
                      <a:r>
                        <a:rPr lang="tr-TR" b="1" dirty="0" smtClean="0">
                          <a:solidFill>
                            <a:srgbClr val="C00000"/>
                          </a:solidFill>
                        </a:rPr>
                        <a:t>HZ. MUSA</a:t>
                      </a:r>
                      <a:endParaRPr lang="tr-TR" b="1" dirty="0">
                        <a:solidFill>
                          <a:srgbClr val="C00000"/>
                        </a:solidFill>
                      </a:endParaRPr>
                    </a:p>
                  </a:txBody>
                  <a:tcPr/>
                </a:tc>
                <a:tc>
                  <a:txBody>
                    <a:bodyPr/>
                    <a:lstStyle/>
                    <a:p>
                      <a:r>
                        <a:rPr lang="tr-TR" dirty="0" smtClean="0"/>
                        <a:t>Kitap verilmiş peygamberdir. Ona gelen dinin aslı </a:t>
                      </a:r>
                      <a:r>
                        <a:rPr lang="tr-TR" dirty="0" smtClean="0"/>
                        <a:t>bozulmamıştır</a:t>
                      </a:r>
                      <a:r>
                        <a:rPr lang="tr-TR" dirty="0" smtClean="0"/>
                        <a:t>.</a:t>
                      </a:r>
                      <a:endParaRPr lang="tr-TR" dirty="0"/>
                    </a:p>
                  </a:txBody>
                  <a:tcPr/>
                </a:tc>
                <a:tc>
                  <a:txBody>
                    <a:bodyPr/>
                    <a:lstStyle/>
                    <a:p>
                      <a:r>
                        <a:rPr lang="tr-TR" dirty="0" smtClean="0"/>
                        <a:t>Kitap verilmiş peygamberdir. Ona gelen din </a:t>
                      </a:r>
                      <a:r>
                        <a:rPr lang="tr-TR" dirty="0" err="1" smtClean="0"/>
                        <a:t>neshedilmiştir</a:t>
                      </a:r>
                      <a:r>
                        <a:rPr lang="tr-TR" dirty="0" smtClean="0"/>
                        <a:t>.</a:t>
                      </a:r>
                      <a:endParaRPr lang="tr-TR" dirty="0"/>
                    </a:p>
                  </a:txBody>
                  <a:tcPr/>
                </a:tc>
                <a:tc>
                  <a:txBody>
                    <a:bodyPr/>
                    <a:lstStyle/>
                    <a:p>
                      <a:r>
                        <a:rPr lang="tr-TR" dirty="0" smtClean="0"/>
                        <a:t>Kitap verilmiş peygamberdir. Ona gelen dinin aslı </a:t>
                      </a:r>
                      <a:r>
                        <a:rPr lang="tr-TR" dirty="0" smtClean="0"/>
                        <a:t>bozulmuştur</a:t>
                      </a:r>
                      <a:r>
                        <a:rPr lang="tr-TR" dirty="0" smtClean="0"/>
                        <a:t>. </a:t>
                      </a:r>
                      <a:endParaRPr lang="tr-TR" dirty="0"/>
                    </a:p>
                  </a:txBody>
                  <a:tcPr/>
                </a:tc>
                <a:extLst>
                  <a:ext uri="{0D108BD9-81ED-4DB2-BD59-A6C34878D82A}">
                    <a16:rowId xmlns:a16="http://schemas.microsoft.com/office/drawing/2014/main" val="3499216438"/>
                  </a:ext>
                </a:extLst>
              </a:tr>
              <a:tr h="1352654">
                <a:tc>
                  <a:txBody>
                    <a:bodyPr/>
                    <a:lstStyle/>
                    <a:p>
                      <a:r>
                        <a:rPr lang="tr-TR" b="1" dirty="0" smtClean="0">
                          <a:solidFill>
                            <a:srgbClr val="C00000"/>
                          </a:solidFill>
                        </a:rPr>
                        <a:t>HZ. İSA</a:t>
                      </a:r>
                      <a:endParaRPr lang="tr-TR" b="1" dirty="0">
                        <a:solidFill>
                          <a:srgbClr val="C00000"/>
                        </a:solidFill>
                      </a:endParaRPr>
                    </a:p>
                  </a:txBody>
                  <a:tcPr/>
                </a:tc>
                <a:tc>
                  <a:txBody>
                    <a:bodyPr/>
                    <a:lstStyle/>
                    <a:p>
                      <a:r>
                        <a:rPr lang="tr-TR" dirty="0" smtClean="0"/>
                        <a:t>Peygamber olarak kabul edilmez.</a:t>
                      </a:r>
                      <a:endParaRPr lang="tr-TR" dirty="0"/>
                    </a:p>
                  </a:txBody>
                  <a:tcPr/>
                </a:tc>
                <a:tc>
                  <a:txBody>
                    <a:bodyPr/>
                    <a:lstStyle/>
                    <a:p>
                      <a:r>
                        <a:rPr lang="tr-TR" dirty="0" smtClean="0"/>
                        <a:t>Babasız olarak Meryem’den doğmuştur. Allah ona tanrısallık vermiştir.</a:t>
                      </a:r>
                      <a:endParaRPr lang="tr-TR" dirty="0"/>
                    </a:p>
                  </a:txBody>
                  <a:tcPr/>
                </a:tc>
                <a:tc>
                  <a:txBody>
                    <a:bodyPr/>
                    <a:lstStyle/>
                    <a:p>
                      <a:r>
                        <a:rPr lang="tr-TR" dirty="0" smtClean="0"/>
                        <a:t>Babasız olarak Meryem’den doğmuştur. Allah’ın kulu ve </a:t>
                      </a:r>
                      <a:r>
                        <a:rPr lang="tr-TR" dirty="0" smtClean="0"/>
                        <a:t>peygamberidir</a:t>
                      </a:r>
                      <a:r>
                        <a:rPr lang="tr-TR" dirty="0" smtClean="0"/>
                        <a:t>.</a:t>
                      </a:r>
                      <a:endParaRPr lang="tr-TR" dirty="0"/>
                    </a:p>
                  </a:txBody>
                  <a:tcPr/>
                </a:tc>
                <a:extLst>
                  <a:ext uri="{0D108BD9-81ED-4DB2-BD59-A6C34878D82A}">
                    <a16:rowId xmlns:a16="http://schemas.microsoft.com/office/drawing/2014/main" val="1372642668"/>
                  </a:ext>
                </a:extLst>
              </a:tr>
              <a:tr h="1352654">
                <a:tc>
                  <a:txBody>
                    <a:bodyPr/>
                    <a:lstStyle/>
                    <a:p>
                      <a:r>
                        <a:rPr lang="tr-TR" b="1" dirty="0" smtClean="0">
                          <a:solidFill>
                            <a:srgbClr val="C00000"/>
                          </a:solidFill>
                        </a:rPr>
                        <a:t>HZ. MUHAMMED</a:t>
                      </a:r>
                      <a:endParaRPr lang="tr-TR" b="1" dirty="0">
                        <a:solidFill>
                          <a:srgbClr val="C00000"/>
                        </a:solidFill>
                      </a:endParaRPr>
                    </a:p>
                  </a:txBody>
                  <a:tcPr/>
                </a:tc>
                <a:tc>
                  <a:txBody>
                    <a:bodyPr/>
                    <a:lstStyle/>
                    <a:p>
                      <a:r>
                        <a:rPr lang="tr-TR" dirty="0" smtClean="0"/>
                        <a:t>Peygamber olarak kabul edilmez.</a:t>
                      </a:r>
                      <a:endParaRPr lang="tr-TR" dirty="0"/>
                    </a:p>
                  </a:txBody>
                  <a:tcPr/>
                </a:tc>
                <a:tc>
                  <a:txBody>
                    <a:bodyPr/>
                    <a:lstStyle/>
                    <a:p>
                      <a:r>
                        <a:rPr lang="tr-TR" dirty="0" smtClean="0"/>
                        <a:t>Peygamber olarak kabul edilmez.</a:t>
                      </a:r>
                      <a:endParaRPr lang="tr-TR" dirty="0"/>
                    </a:p>
                  </a:txBody>
                  <a:tcPr/>
                </a:tc>
                <a:tc>
                  <a:txBody>
                    <a:bodyPr/>
                    <a:lstStyle/>
                    <a:p>
                      <a:r>
                        <a:rPr lang="tr-TR" dirty="0" smtClean="0"/>
                        <a:t>Peygamberler silsilesinin son halkasıdır. </a:t>
                      </a:r>
                      <a:endParaRPr lang="tr-TR" dirty="0"/>
                    </a:p>
                  </a:txBody>
                  <a:tcPr/>
                </a:tc>
                <a:extLst>
                  <a:ext uri="{0D108BD9-81ED-4DB2-BD59-A6C34878D82A}">
                    <a16:rowId xmlns:a16="http://schemas.microsoft.com/office/drawing/2014/main" val="3331690898"/>
                  </a:ext>
                </a:extLst>
              </a:tr>
            </a:tbl>
          </a:graphicData>
        </a:graphic>
      </p:graphicFrame>
    </p:spTree>
    <p:extLst>
      <p:ext uri="{BB962C8B-B14F-4D97-AF65-F5344CB8AC3E}">
        <p14:creationId xmlns:p14="http://schemas.microsoft.com/office/powerpoint/2010/main" val="178661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a:solidFill>
                  <a:srgbClr val="C00000"/>
                </a:solidFill>
              </a:rPr>
              <a:t>Peygamber ve Din Kurucusu İnancı</a:t>
            </a: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b="1" dirty="0">
                <a:solidFill>
                  <a:srgbClr val="00B050"/>
                </a:solidFill>
              </a:rPr>
              <a:t>Hint ve Çin Dinleri: </a:t>
            </a:r>
            <a:r>
              <a:rPr lang="tr-TR" dirty="0"/>
              <a:t>Hinduizm, Şintoizm ve ilkel kabile dinlerinin belli bir kurucusu yoktur. Budizm’in kurucusu Buda, hakikati arama yolunda önce aşırı bir züht hayatı yaşamış, bunun doğru olmadığına karar verince daha orta bir yol tutarak tefekküre dalmıştır. Aydınlanmaya/hakikate ulaştıktan sonra bunu kırk beş yıla yakın insanlara anlatmış ve M.Ö. 483’te vefat </a:t>
            </a:r>
            <a:r>
              <a:rPr lang="tr-TR" dirty="0" smtClean="0"/>
              <a:t>etmiştir.</a:t>
            </a:r>
            <a:endParaRPr lang="tr-TR" dirty="0"/>
          </a:p>
        </p:txBody>
      </p:sp>
    </p:spTree>
    <p:extLst>
      <p:ext uri="{BB962C8B-B14F-4D97-AF65-F5344CB8AC3E}">
        <p14:creationId xmlns:p14="http://schemas.microsoft.com/office/powerpoint/2010/main" val="15230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a:solidFill>
                  <a:srgbClr val="C00000"/>
                </a:solidFill>
              </a:rPr>
              <a:t>Peygamber ve Din Kurucusu İnancı</a:t>
            </a:r>
            <a:endParaRPr lang="tr-TR"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err="1"/>
              <a:t>Caynist</a:t>
            </a:r>
            <a:r>
              <a:rPr lang="tr-TR" dirty="0"/>
              <a:t> öğretinin sistemleştiricisi </a:t>
            </a:r>
            <a:r>
              <a:rPr lang="tr-TR" dirty="0" err="1"/>
              <a:t>Vardhamana</a:t>
            </a:r>
            <a:r>
              <a:rPr lang="tr-TR" dirty="0"/>
              <a:t>, on yılı aşkın riyazet hayatının ardından hakikati bulup aydınlanınca kendisine </a:t>
            </a:r>
            <a:r>
              <a:rPr lang="tr-TR" dirty="0" err="1"/>
              <a:t>Cina</a:t>
            </a:r>
            <a:r>
              <a:rPr lang="tr-TR" dirty="0"/>
              <a:t> (muzaffer) ve </a:t>
            </a:r>
            <a:r>
              <a:rPr lang="tr-TR" dirty="0" err="1"/>
              <a:t>Mahavira</a:t>
            </a:r>
            <a:r>
              <a:rPr lang="tr-TR" dirty="0"/>
              <a:t> (büyük Kahraman) unvanı verilmiştir. Kendinden önce var olan </a:t>
            </a:r>
            <a:r>
              <a:rPr lang="tr-TR" dirty="0" err="1"/>
              <a:t>Caynist</a:t>
            </a:r>
            <a:r>
              <a:rPr lang="tr-TR" dirty="0"/>
              <a:t> öğretiyi yenileyip geliştirmiştir. </a:t>
            </a:r>
            <a:r>
              <a:rPr lang="tr-TR" dirty="0" err="1"/>
              <a:t>Shizm’in</a:t>
            </a:r>
            <a:r>
              <a:rPr lang="tr-TR" dirty="0"/>
              <a:t> </a:t>
            </a:r>
            <a:r>
              <a:rPr lang="tr-TR" dirty="0" smtClean="0"/>
              <a:t>kurucusu </a:t>
            </a:r>
            <a:r>
              <a:rPr lang="tr-TR" dirty="0" err="1"/>
              <a:t>Nanak</a:t>
            </a:r>
            <a:r>
              <a:rPr lang="tr-TR" dirty="0"/>
              <a:t> (ö. 1539), </a:t>
            </a:r>
            <a:r>
              <a:rPr lang="tr-TR" dirty="0" smtClean="0"/>
              <a:t>hem </a:t>
            </a:r>
            <a:r>
              <a:rPr lang="tr-TR" dirty="0"/>
              <a:t>Hindu hem de İslam geleneklerinden etkilendi. İdrak ettiği, tek ve gerçek olan Tanrı’yı ve bununla ilgili düşüncelerini insanlara anlattı.</a:t>
            </a:r>
            <a:endParaRPr lang="tr-TR" dirty="0" smtClean="0"/>
          </a:p>
        </p:txBody>
      </p:sp>
    </p:spTree>
    <p:extLst>
      <p:ext uri="{BB962C8B-B14F-4D97-AF65-F5344CB8AC3E}">
        <p14:creationId xmlns:p14="http://schemas.microsoft.com/office/powerpoint/2010/main" val="94356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2900"/>
          </a:xfrm>
        </p:spPr>
        <p:txBody>
          <a:bodyPr/>
          <a:lstStyle/>
          <a:p>
            <a:r>
              <a:rPr lang="tr-TR" dirty="0" smtClean="0">
                <a:solidFill>
                  <a:schemeClr val="accent2"/>
                </a:solidFill>
              </a:rPr>
              <a:t> </a:t>
            </a:r>
            <a:r>
              <a:rPr lang="tr-TR" b="1" dirty="0">
                <a:solidFill>
                  <a:srgbClr val="C00000"/>
                </a:solidFill>
              </a:rPr>
              <a:t>Peygamber ve Din Kurucusu İnancı</a:t>
            </a:r>
            <a:endParaRPr lang="tr-TR" b="1" dirty="0">
              <a:solidFill>
                <a:srgbClr val="00B050"/>
              </a:solidFill>
            </a:endParaRPr>
          </a:p>
        </p:txBody>
      </p:sp>
      <p:sp>
        <p:nvSpPr>
          <p:cNvPr id="3" name="İçerik Yer Tutucusu 2"/>
          <p:cNvSpPr>
            <a:spLocks noGrp="1"/>
          </p:cNvSpPr>
          <p:nvPr>
            <p:ph idx="1"/>
          </p:nvPr>
        </p:nvSpPr>
        <p:spPr>
          <a:xfrm>
            <a:off x="838200" y="1288026"/>
            <a:ext cx="10515600" cy="5034116"/>
          </a:xfrm>
        </p:spPr>
        <p:txBody>
          <a:bodyPr>
            <a:normAutofit/>
          </a:bodyPr>
          <a:lstStyle/>
          <a:p>
            <a:pPr>
              <a:lnSpc>
                <a:spcPct val="130000"/>
              </a:lnSpc>
              <a:spcBef>
                <a:spcPts val="600"/>
              </a:spcBef>
            </a:pPr>
            <a:r>
              <a:rPr lang="tr-TR" dirty="0" err="1"/>
              <a:t>Konfuçyanizm’in</a:t>
            </a:r>
            <a:r>
              <a:rPr lang="tr-TR" dirty="0"/>
              <a:t> kurucusu Konfüçyüs (ö. M.Ö. 478), erdemli insanlardan oluşan erdemli bir toplum oluşturmak için ahlaki ilklere önem verdi. Taoizm’in kurucusu Lao-</a:t>
            </a:r>
            <a:r>
              <a:rPr lang="tr-TR" dirty="0" err="1"/>
              <a:t>Tzu</a:t>
            </a:r>
            <a:r>
              <a:rPr lang="tr-TR" dirty="0"/>
              <a:t>, devlet işlerini bırakarak münzevi bir hayat sonucu ulaştığı hakikatleri bir kitapta toplamış ve bunu insanlara aktarmıştır. </a:t>
            </a:r>
          </a:p>
        </p:txBody>
      </p:sp>
    </p:spTree>
    <p:extLst>
      <p:ext uri="{BB962C8B-B14F-4D97-AF65-F5344CB8AC3E}">
        <p14:creationId xmlns:p14="http://schemas.microsoft.com/office/powerpoint/2010/main" val="55371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6:</a:t>
            </a:r>
            <a:endParaRPr lang="tr-TR" sz="4400" b="1" dirty="0" smtClean="0">
              <a:latin typeface="Adobe Caslon Pro" panose="0205050205050A020403" pitchFamily="18" charset="-94"/>
              <a:ea typeface="Adobe Myungjo Std M" panose="02020600000000000000" pitchFamily="18" charset="-128"/>
            </a:endParaRPr>
          </a:p>
          <a:p>
            <a:r>
              <a:rPr lang="tr-TR" sz="4400" b="1" dirty="0" smtClean="0">
                <a:solidFill>
                  <a:srgbClr val="C00000"/>
                </a:solidFill>
                <a:latin typeface="Adobe Caslon Pro" panose="0205050205050A020403" pitchFamily="18" charset="-94"/>
                <a:ea typeface="Adobe Myungjo Std M" panose="02020600000000000000" pitchFamily="18" charset="-128"/>
              </a:rPr>
              <a:t>DİNLERDE İNANÇ</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a:solidFill>
                  <a:srgbClr val="C00000"/>
                </a:solidFill>
              </a:rPr>
              <a:t>Peygamber ve Din Kurucusu İnancı</a:t>
            </a:r>
            <a:endParaRPr lang="tr-TR" dirty="0"/>
          </a:p>
        </p:txBody>
      </p:sp>
      <p:sp>
        <p:nvSpPr>
          <p:cNvPr id="3" name="İçerik Yer Tutucusu 2"/>
          <p:cNvSpPr>
            <a:spLocks noGrp="1"/>
          </p:cNvSpPr>
          <p:nvPr>
            <p:ph idx="1"/>
          </p:nvPr>
        </p:nvSpPr>
        <p:spPr>
          <a:xfrm>
            <a:off x="838200" y="973394"/>
            <a:ext cx="10515600" cy="5368412"/>
          </a:xfrm>
        </p:spPr>
        <p:txBody>
          <a:bodyPr>
            <a:normAutofit/>
          </a:bodyPr>
          <a:lstStyle/>
          <a:p>
            <a:pPr>
              <a:lnSpc>
                <a:spcPct val="150000"/>
              </a:lnSpc>
              <a:spcBef>
                <a:spcPts val="600"/>
              </a:spcBef>
            </a:pPr>
            <a:r>
              <a:rPr lang="tr-TR" dirty="0"/>
              <a:t>Zerdüşt, </a:t>
            </a:r>
            <a:r>
              <a:rPr lang="tr-TR" dirty="0" err="1"/>
              <a:t>Zerdüştlük’ün</a:t>
            </a:r>
            <a:r>
              <a:rPr lang="tr-TR" dirty="0"/>
              <a:t> peygamberi kabul edilir. İnanca göre o, vahiy meleği </a:t>
            </a:r>
            <a:r>
              <a:rPr lang="tr-TR" dirty="0" err="1"/>
              <a:t>Behmen</a:t>
            </a:r>
            <a:r>
              <a:rPr lang="tr-TR" dirty="0"/>
              <a:t> vasıtasıyla </a:t>
            </a:r>
            <a:r>
              <a:rPr lang="tr-TR" dirty="0" err="1"/>
              <a:t>Ahura</a:t>
            </a:r>
            <a:r>
              <a:rPr lang="tr-TR" dirty="0"/>
              <a:t> </a:t>
            </a:r>
            <a:r>
              <a:rPr lang="tr-TR" dirty="0" err="1"/>
              <a:t>Mazdah’dan</a:t>
            </a:r>
            <a:r>
              <a:rPr lang="tr-TR" dirty="0"/>
              <a:t> vahiy almış ve insanları tek tanrıya inanmaya çağırmıştır. Fakat halkı buna tepki göstermiş ve tebliğinde pek netice alamamıştır.</a:t>
            </a:r>
            <a:endParaRPr lang="tr-TR" dirty="0" smtClean="0"/>
          </a:p>
        </p:txBody>
      </p:sp>
    </p:spTree>
    <p:extLst>
      <p:ext uri="{BB962C8B-B14F-4D97-AF65-F5344CB8AC3E}">
        <p14:creationId xmlns:p14="http://schemas.microsoft.com/office/powerpoint/2010/main" val="3763660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49274"/>
          </a:xfrm>
        </p:spPr>
        <p:txBody>
          <a:bodyPr>
            <a:normAutofit fontScale="90000"/>
          </a:bodyPr>
          <a:lstStyle/>
          <a:p>
            <a:r>
              <a:rPr lang="tr-TR" b="1" dirty="0" smtClean="0">
                <a:solidFill>
                  <a:srgbClr val="C00000"/>
                </a:solidFill>
              </a:rPr>
              <a:t>Ahiret İnancı</a:t>
            </a:r>
            <a:endParaRPr lang="tr-TR" b="1" dirty="0">
              <a:solidFill>
                <a:srgbClr val="C00000"/>
              </a:solidFill>
            </a:endParaRPr>
          </a:p>
        </p:txBody>
      </p:sp>
      <p:sp>
        <p:nvSpPr>
          <p:cNvPr id="3" name="İçerik Yer Tutucusu 2"/>
          <p:cNvSpPr>
            <a:spLocks noGrp="1"/>
          </p:cNvSpPr>
          <p:nvPr>
            <p:ph idx="1"/>
          </p:nvPr>
        </p:nvSpPr>
        <p:spPr>
          <a:xfrm>
            <a:off x="838200" y="1268362"/>
            <a:ext cx="10515600" cy="4908602"/>
          </a:xfrm>
        </p:spPr>
        <p:txBody>
          <a:bodyPr>
            <a:normAutofit lnSpcReduction="10000"/>
          </a:bodyPr>
          <a:lstStyle/>
          <a:p>
            <a:pPr>
              <a:lnSpc>
                <a:spcPct val="130000"/>
              </a:lnSpc>
              <a:spcBef>
                <a:spcPts val="600"/>
              </a:spcBef>
            </a:pPr>
            <a:r>
              <a:rPr lang="tr-TR" b="1" dirty="0">
                <a:solidFill>
                  <a:srgbClr val="00B050"/>
                </a:solidFill>
              </a:rPr>
              <a:t>Yahudilik: </a:t>
            </a:r>
            <a:r>
              <a:rPr lang="tr-TR" dirty="0"/>
              <a:t>Yahudi kutsal kitabında ahirete iman hususunda açık bir ifade yer almaz. Bu yüzden </a:t>
            </a:r>
            <a:r>
              <a:rPr lang="tr-TR" dirty="0" err="1"/>
              <a:t>Sadukiler</a:t>
            </a:r>
            <a:r>
              <a:rPr lang="tr-TR" dirty="0"/>
              <a:t> bu inancı kabul etmezken Ortodoks Yahudiler, </a:t>
            </a:r>
            <a:r>
              <a:rPr lang="tr-TR" dirty="0" err="1"/>
              <a:t>Meymonides’in</a:t>
            </a:r>
            <a:r>
              <a:rPr lang="tr-TR" dirty="0"/>
              <a:t> oluşturduğu iman esasları arasında yer alan “Tanrı’nın bildiği bir zamanda, ölümden sonra dirilme gerçekleşecektir” ifadesine bağlı olarak kabul eder. Yahudi din adamları </a:t>
            </a:r>
            <a:r>
              <a:rPr lang="tr-TR" dirty="0" err="1"/>
              <a:t>Rabbilere</a:t>
            </a:r>
            <a:r>
              <a:rPr lang="tr-TR" dirty="0"/>
              <a:t> göre ahirete inanmayan kâfir olur ve ebedi cehennemde kalır. Dünyada iyi amel işleyen cennete gider. İnanç esaslarını inkâr etmeyen ama günahkâr olarak ölen kişi cehenneme gider ve burada en fazla on iki ay kalır.</a:t>
            </a:r>
          </a:p>
        </p:txBody>
      </p:sp>
    </p:spTree>
    <p:extLst>
      <p:ext uri="{BB962C8B-B14F-4D97-AF65-F5344CB8AC3E}">
        <p14:creationId xmlns:p14="http://schemas.microsoft.com/office/powerpoint/2010/main" val="4240247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297858"/>
            <a:ext cx="10515600" cy="4879105"/>
          </a:xfrm>
        </p:spPr>
        <p:txBody>
          <a:bodyPr>
            <a:normAutofit/>
          </a:bodyPr>
          <a:lstStyle/>
          <a:p>
            <a:pPr>
              <a:lnSpc>
                <a:spcPct val="150000"/>
              </a:lnSpc>
              <a:spcBef>
                <a:spcPts val="600"/>
              </a:spcBef>
            </a:pPr>
            <a:r>
              <a:rPr lang="tr-TR" b="1" dirty="0">
                <a:solidFill>
                  <a:srgbClr val="00B050"/>
                </a:solidFill>
              </a:rPr>
              <a:t>Hıristiyanlık</a:t>
            </a:r>
            <a:r>
              <a:rPr lang="tr-TR" dirty="0"/>
              <a:t>: </a:t>
            </a:r>
            <a:r>
              <a:rPr lang="tr-TR" dirty="0" err="1"/>
              <a:t>Hristiyanlık’ta</a:t>
            </a:r>
            <a:r>
              <a:rPr lang="tr-TR" dirty="0"/>
              <a:t> ahirete iman vardır. Hz. İsa’nın ikinci defa dünyaya dönüşüyle kıyamet kopacak ve ölüler dirilecektir. Bunun zamanını sadece Baba (tanrı) bilir. O, yeniden dirilmeden sonra insanları hesaba çekmek üzere yetkisini oğul İsa’ya verecektir. İyiler mezarda rahat edip kıyamet sonrası ebedi olarak cennete, kötüler de mezarda azap çekip ebedi olarak cehenneme gideceklerdir. Asıl büyük ödülü hak edenler cennette Allah’ı </a:t>
            </a:r>
            <a:r>
              <a:rPr lang="tr-TR" dirty="0" smtClean="0"/>
              <a:t>göreceklerdir.</a:t>
            </a:r>
            <a:endParaRPr lang="tr-TR" dirty="0"/>
          </a:p>
        </p:txBody>
      </p:sp>
    </p:spTree>
    <p:extLst>
      <p:ext uri="{BB962C8B-B14F-4D97-AF65-F5344CB8AC3E}">
        <p14:creationId xmlns:p14="http://schemas.microsoft.com/office/powerpoint/2010/main" val="307294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690688"/>
            <a:ext cx="10515600" cy="4837931"/>
          </a:xfrm>
        </p:spPr>
        <p:txBody>
          <a:bodyPr>
            <a:normAutofit/>
          </a:bodyPr>
          <a:lstStyle/>
          <a:p>
            <a:pPr>
              <a:lnSpc>
                <a:spcPct val="150000"/>
              </a:lnSpc>
              <a:spcBef>
                <a:spcPts val="600"/>
              </a:spcBef>
            </a:pPr>
            <a:r>
              <a:rPr lang="tr-TR" b="1" dirty="0">
                <a:solidFill>
                  <a:srgbClr val="00B050"/>
                </a:solidFill>
              </a:rPr>
              <a:t>İslam: </a:t>
            </a:r>
            <a:r>
              <a:rPr lang="tr-TR" dirty="0"/>
              <a:t>Ahiretin varlığı iman esaslarındandır. İslam’da bireyler yaptığı bütün işlerden sorumludur. Kıyamet koptuktan sonra bunlardan hesaba çekileceklerdir. Allah adaletli bir hesaptan sonra insanları iman ve amellerine göre cennet veya cehenneme koyacaktır.</a:t>
            </a:r>
          </a:p>
        </p:txBody>
      </p:sp>
    </p:spTree>
    <p:extLst>
      <p:ext uri="{BB962C8B-B14F-4D97-AF65-F5344CB8AC3E}">
        <p14:creationId xmlns:p14="http://schemas.microsoft.com/office/powerpoint/2010/main" val="380123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189703"/>
            <a:ext cx="10515600" cy="4987259"/>
          </a:xfrm>
        </p:spPr>
        <p:txBody>
          <a:bodyPr>
            <a:normAutofit/>
          </a:bodyPr>
          <a:lstStyle/>
          <a:p>
            <a:pPr>
              <a:lnSpc>
                <a:spcPct val="130000"/>
              </a:lnSpc>
              <a:spcBef>
                <a:spcPts val="600"/>
              </a:spcBef>
            </a:pPr>
            <a:r>
              <a:rPr lang="tr-TR" b="1" dirty="0">
                <a:solidFill>
                  <a:srgbClr val="00B050"/>
                </a:solidFill>
              </a:rPr>
              <a:t>Hint ve Çin Dinleri: </a:t>
            </a:r>
            <a:r>
              <a:rPr lang="tr-TR" dirty="0"/>
              <a:t>Hint dinlerinde ahiret inancı farklıdır. Evren sonsuz olup insanlar amellerine göre öldükten sonra mükâfat veya ceza görürler. Bu geçicidir. Zira nihai kurtuluşa ulaşıncaya dek (</a:t>
            </a:r>
            <a:r>
              <a:rPr lang="tr-TR" dirty="0" err="1"/>
              <a:t>mokşa</a:t>
            </a:r>
            <a:r>
              <a:rPr lang="tr-TR" dirty="0"/>
              <a:t>/</a:t>
            </a:r>
            <a:r>
              <a:rPr lang="tr-TR" dirty="0" err="1"/>
              <a:t>nirvana</a:t>
            </a:r>
            <a:r>
              <a:rPr lang="tr-TR" dirty="0"/>
              <a:t>) kötü fiil işleyenler kötü bedenlerde, iyi işler yapanalar iyi bedenlerde yeniden dünyaya gelirler. Tenasüh inancının olduğu </a:t>
            </a:r>
            <a:r>
              <a:rPr lang="tr-TR" dirty="0" err="1"/>
              <a:t>Sihizm’de</a:t>
            </a:r>
            <a:r>
              <a:rPr lang="tr-TR" dirty="0"/>
              <a:t> cennet, tanrının sevgisinde yok olmak; cehennem ise bu değerden mahrum kalmak şeklinde anlaşılır. </a:t>
            </a:r>
            <a:r>
              <a:rPr lang="tr-TR" dirty="0" err="1"/>
              <a:t>Konfüçyanizm</a:t>
            </a:r>
            <a:r>
              <a:rPr lang="tr-TR" dirty="0"/>
              <a:t> ve Şintoizm’de net bir ahiret inancı yoktur. </a:t>
            </a:r>
          </a:p>
        </p:txBody>
      </p:sp>
    </p:spTree>
    <p:extLst>
      <p:ext uri="{BB962C8B-B14F-4D97-AF65-F5344CB8AC3E}">
        <p14:creationId xmlns:p14="http://schemas.microsoft.com/office/powerpoint/2010/main" val="397315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465006"/>
            <a:ext cx="10515600" cy="4711957"/>
          </a:xfrm>
        </p:spPr>
        <p:txBody>
          <a:bodyPr/>
          <a:lstStyle/>
          <a:p>
            <a:pPr>
              <a:lnSpc>
                <a:spcPct val="130000"/>
              </a:lnSpc>
              <a:spcBef>
                <a:spcPts val="600"/>
              </a:spcBef>
            </a:pPr>
            <a:r>
              <a:rPr lang="tr-TR" b="1" dirty="0">
                <a:solidFill>
                  <a:srgbClr val="00B050"/>
                </a:solidFill>
              </a:rPr>
              <a:t>Zerdüştlük: </a:t>
            </a:r>
            <a:r>
              <a:rPr lang="tr-TR" dirty="0" err="1"/>
              <a:t>Zerdüştlük’te</a:t>
            </a:r>
            <a:r>
              <a:rPr lang="tr-TR" dirty="0"/>
              <a:t> ahirete iman vurgusu kuvvetlidir. Buna göre mahşerde genel sorguya çekilmeden önce ferdî ruhlar hesaba çekilecek ve sevabı ağır basanlar </a:t>
            </a:r>
            <a:r>
              <a:rPr lang="tr-TR" dirty="0" err="1"/>
              <a:t>cinvat</a:t>
            </a:r>
            <a:r>
              <a:rPr lang="tr-TR" dirty="0"/>
              <a:t> köprüsünden geçerek cennete, günahları ağır gelenler köprüden düşerek cehenneme gireceklerdir. Kıyamet sonrası hesap gününde Tanrı’nın adaletliyle iyilerle kötüler birbirinden ayrılacaktır. Zerdüştlükte cehennem arınma yeri olarak görüldüğünden buraya girenlerin azapları bitince cennete gireceklerine inanılır.</a:t>
            </a:r>
          </a:p>
        </p:txBody>
      </p:sp>
    </p:spTree>
    <p:extLst>
      <p:ext uri="{BB962C8B-B14F-4D97-AF65-F5344CB8AC3E}">
        <p14:creationId xmlns:p14="http://schemas.microsoft.com/office/powerpoint/2010/main" val="216470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Mehdi-Mesih İnancı</a:t>
            </a:r>
            <a:endParaRPr lang="tr-TR" b="1" dirty="0">
              <a:solidFill>
                <a:srgbClr val="C00000"/>
              </a:solidFill>
            </a:endParaRPr>
          </a:p>
        </p:txBody>
      </p:sp>
      <p:sp>
        <p:nvSpPr>
          <p:cNvPr id="3" name="İçerik Yer Tutucusu 2"/>
          <p:cNvSpPr>
            <a:spLocks noGrp="1"/>
          </p:cNvSpPr>
          <p:nvPr>
            <p:ph idx="1"/>
          </p:nvPr>
        </p:nvSpPr>
        <p:spPr>
          <a:xfrm>
            <a:off x="838200" y="1573161"/>
            <a:ext cx="10515600" cy="4603802"/>
          </a:xfrm>
        </p:spPr>
        <p:txBody>
          <a:bodyPr>
            <a:normAutofit/>
          </a:bodyPr>
          <a:lstStyle/>
          <a:p>
            <a:pPr>
              <a:lnSpc>
                <a:spcPct val="130000"/>
              </a:lnSpc>
              <a:spcBef>
                <a:spcPts val="600"/>
              </a:spcBef>
            </a:pPr>
            <a:r>
              <a:rPr lang="tr-TR" b="1" dirty="0">
                <a:solidFill>
                  <a:srgbClr val="00B050"/>
                </a:solidFill>
              </a:rPr>
              <a:t>İlahi Dinler: </a:t>
            </a:r>
            <a:r>
              <a:rPr lang="tr-TR" dirty="0" err="1"/>
              <a:t>Yahudilik’te</a:t>
            </a:r>
            <a:r>
              <a:rPr lang="tr-TR" dirty="0"/>
              <a:t> iman esasları arasında yer alan Mesih inancı, Hz. Davud soyundan kral olarak gelecek kurtarıcının </a:t>
            </a:r>
            <a:r>
              <a:rPr lang="tr-TR"/>
              <a:t>Yahudileri </a:t>
            </a:r>
            <a:r>
              <a:rPr lang="tr-TR" smtClean="0"/>
              <a:t>vaadedilen </a:t>
            </a:r>
            <a:r>
              <a:rPr lang="tr-TR" dirty="0"/>
              <a:t>topraklarda biraya toplaması, burada tanrısal bir İmparatorluk kurması ve </a:t>
            </a:r>
            <a:r>
              <a:rPr lang="tr-TR" dirty="0" err="1"/>
              <a:t>Mabed’i</a:t>
            </a:r>
            <a:r>
              <a:rPr lang="tr-TR" dirty="0"/>
              <a:t> yeniden inşa etmesi fikri üzerine kuruludur. </a:t>
            </a:r>
            <a:r>
              <a:rPr lang="tr-TR" dirty="0" err="1"/>
              <a:t>Hıristiyanlar’a</a:t>
            </a:r>
            <a:r>
              <a:rPr lang="tr-TR" dirty="0"/>
              <a:t> göre ise çarmıhtan sonra göğe kaldırılmış olan Mesih İsa, ahir zamanda tekrar yeryüzüne gelerek ilahi bir devlet kuracaktır. O, </a:t>
            </a:r>
            <a:r>
              <a:rPr lang="tr-TR" dirty="0" err="1"/>
              <a:t>Yahudiler’in</a:t>
            </a:r>
            <a:r>
              <a:rPr lang="tr-TR" dirty="0"/>
              <a:t> de beklediği </a:t>
            </a:r>
            <a:r>
              <a:rPr lang="tr-TR" dirty="0" err="1"/>
              <a:t>mesihtir</a:t>
            </a:r>
            <a:r>
              <a:rPr lang="tr-TR" dirty="0"/>
              <a:t>. </a:t>
            </a:r>
          </a:p>
        </p:txBody>
      </p:sp>
    </p:spTree>
    <p:extLst>
      <p:ext uri="{BB962C8B-B14F-4D97-AF65-F5344CB8AC3E}">
        <p14:creationId xmlns:p14="http://schemas.microsoft.com/office/powerpoint/2010/main" val="273427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a:solidFill>
                  <a:srgbClr val="C00000"/>
                </a:solidFill>
              </a:rPr>
              <a:t>Mehdi-Mesih İnancı</a:t>
            </a:r>
            <a:endParaRPr lang="tr-TR" dirty="0"/>
          </a:p>
        </p:txBody>
      </p:sp>
      <p:sp>
        <p:nvSpPr>
          <p:cNvPr id="3" name="İçerik Yer Tutucusu 2"/>
          <p:cNvSpPr>
            <a:spLocks noGrp="1"/>
          </p:cNvSpPr>
          <p:nvPr>
            <p:ph idx="1"/>
          </p:nvPr>
        </p:nvSpPr>
        <p:spPr>
          <a:xfrm>
            <a:off x="838200" y="1435510"/>
            <a:ext cx="10515600" cy="4741453"/>
          </a:xfrm>
        </p:spPr>
        <p:txBody>
          <a:bodyPr/>
          <a:lstStyle/>
          <a:p>
            <a:pPr>
              <a:lnSpc>
                <a:spcPct val="130000"/>
              </a:lnSpc>
              <a:spcBef>
                <a:spcPts val="600"/>
              </a:spcBef>
            </a:pPr>
            <a:r>
              <a:rPr lang="tr-TR" dirty="0"/>
              <a:t>İslam’da Mehdi ve Mesih inancı iman esasları arasın yer almaz. Kuranda böyle bir şahsın geleceğine dair bir ayet yoktur. Buhari ve Müslüm mehdi konusundaki rivayetleri hadis kitaplarına almamışlardır. Özellikle </a:t>
            </a:r>
            <a:r>
              <a:rPr lang="tr-TR" dirty="0" err="1"/>
              <a:t>Emeviler</a:t>
            </a:r>
            <a:r>
              <a:rPr lang="tr-TR" dirty="0"/>
              <a:t> döneminde Müslümanlar, mehdi beklentisi içine girmişlerdir. Bu inanç Şia’da güçlü şekilde görülür. Onlara göre mehdi olan on ikinci imam bir gün dönerek başa geçecektir. </a:t>
            </a:r>
          </a:p>
          <a:p>
            <a:endParaRPr lang="tr-TR" dirty="0"/>
          </a:p>
        </p:txBody>
      </p:sp>
    </p:spTree>
    <p:extLst>
      <p:ext uri="{BB962C8B-B14F-4D97-AF65-F5344CB8AC3E}">
        <p14:creationId xmlns:p14="http://schemas.microsoft.com/office/powerpoint/2010/main" val="734706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spcBef>
                <a:spcPts val="600"/>
              </a:spcBef>
            </a:pPr>
            <a:r>
              <a:rPr lang="tr-TR" dirty="0"/>
              <a:t>Sözlükte, “yol göstermek, birini doğru yola sevk etmek” manasına gelen Mehdi, terim olarak Allah tarafından ahir zamanda gönderileceğine ve dünyada Müslümanlığı hâkim kılacağına inanılan bir şahıstır.</a:t>
            </a:r>
          </a:p>
        </p:txBody>
      </p:sp>
    </p:spTree>
    <p:extLst>
      <p:ext uri="{BB962C8B-B14F-4D97-AF65-F5344CB8AC3E}">
        <p14:creationId xmlns:p14="http://schemas.microsoft.com/office/powerpoint/2010/main" val="14598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Mehdi-Mesih İnancı</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b="1" dirty="0">
                <a:solidFill>
                  <a:srgbClr val="00B050"/>
                </a:solidFill>
              </a:rPr>
              <a:t>Diğer Dinler: </a:t>
            </a:r>
            <a:r>
              <a:rPr lang="tr-TR" dirty="0"/>
              <a:t>Hinduizm’de dünyanın son evresi kabul edilen, zulmün ve adaletsizliğin arttığı dönem olan </a:t>
            </a:r>
            <a:r>
              <a:rPr lang="tr-TR" dirty="0" err="1"/>
              <a:t>Kali</a:t>
            </a:r>
            <a:r>
              <a:rPr lang="tr-TR" dirty="0"/>
              <a:t> </a:t>
            </a:r>
            <a:r>
              <a:rPr lang="tr-TR" dirty="0" err="1"/>
              <a:t>Yuga’da</a:t>
            </a:r>
            <a:r>
              <a:rPr lang="tr-TR" dirty="0"/>
              <a:t>, </a:t>
            </a:r>
            <a:r>
              <a:rPr lang="tr-TR" dirty="0" err="1"/>
              <a:t>Kalki</a:t>
            </a:r>
            <a:r>
              <a:rPr lang="tr-TR" dirty="0"/>
              <a:t> adında bir kurtarıcı gelecektir. O, tanrı </a:t>
            </a:r>
            <a:r>
              <a:rPr lang="tr-TR" dirty="0" err="1"/>
              <a:t>Vişnu’nun</a:t>
            </a:r>
            <a:r>
              <a:rPr lang="tr-TR" dirty="0"/>
              <a:t> bir </a:t>
            </a:r>
            <a:r>
              <a:rPr lang="tr-TR" dirty="0" err="1"/>
              <a:t>avatarı</a:t>
            </a:r>
            <a:r>
              <a:rPr lang="tr-TR" dirty="0"/>
              <a:t> olarak ortaya çıkacaktır. Budizm’de de </a:t>
            </a:r>
            <a:r>
              <a:rPr lang="tr-TR" dirty="0" err="1"/>
              <a:t>Maitreya</a:t>
            </a:r>
            <a:r>
              <a:rPr lang="tr-TR" dirty="0"/>
              <a:t> adında bir kurtarıcı beklenmektedir. </a:t>
            </a:r>
            <a:r>
              <a:rPr lang="tr-TR" dirty="0" err="1"/>
              <a:t>Zerdüştlük’te</a:t>
            </a:r>
            <a:r>
              <a:rPr lang="tr-TR" dirty="0"/>
              <a:t> beklenen Mehdi, Zerdüşt’ün soyundan babasız dünyaya gelecek olan </a:t>
            </a:r>
            <a:r>
              <a:rPr lang="tr-TR" dirty="0" err="1"/>
              <a:t>Saoşyant</a:t>
            </a:r>
            <a:r>
              <a:rPr lang="tr-TR" dirty="0"/>
              <a:t> adında biridir. Bunların hepsinin kötülüğü yok edip dini canlandıracaklarına inanılır.</a:t>
            </a:r>
          </a:p>
        </p:txBody>
      </p:sp>
    </p:spTree>
    <p:extLst>
      <p:ext uri="{BB962C8B-B14F-4D97-AF65-F5344CB8AC3E}">
        <p14:creationId xmlns:p14="http://schemas.microsoft.com/office/powerpoint/2010/main" val="187939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öncelikle dinlerde Tanrı inancı üzerinde duracağız.</a:t>
            </a:r>
          </a:p>
          <a:p>
            <a:r>
              <a:rPr lang="tr-TR" dirty="0" smtClean="0"/>
              <a:t>Daha sonra Peygamber ve din kurucusu inancını inceleyeceğiz.</a:t>
            </a:r>
          </a:p>
          <a:p>
            <a:r>
              <a:rPr lang="tr-TR" dirty="0" smtClean="0"/>
              <a:t>İkinci bölümde ise ahiret, mehdi-</a:t>
            </a:r>
            <a:r>
              <a:rPr lang="tr-TR" dirty="0" err="1" smtClean="0"/>
              <a:t>mesih</a:t>
            </a:r>
            <a:r>
              <a:rPr lang="tr-TR" dirty="0" smtClean="0"/>
              <a:t> ve kutsal kitap inancından söz edeceğiz.</a:t>
            </a:r>
          </a:p>
          <a:p>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80217"/>
          </a:xfrm>
        </p:spPr>
        <p:txBody>
          <a:bodyPr/>
          <a:lstStyle/>
          <a:p>
            <a:r>
              <a:rPr lang="tr-TR" b="1" dirty="0" smtClean="0">
                <a:solidFill>
                  <a:srgbClr val="C00000"/>
                </a:solidFill>
              </a:rPr>
              <a:t>Kutsal Kitap İnancı</a:t>
            </a:r>
            <a:endParaRPr lang="tr-TR" b="1" dirty="0">
              <a:solidFill>
                <a:srgbClr val="C00000"/>
              </a:solidFill>
            </a:endParaRPr>
          </a:p>
        </p:txBody>
      </p:sp>
      <p:sp>
        <p:nvSpPr>
          <p:cNvPr id="3" name="İçerik Yer Tutucusu 2"/>
          <p:cNvSpPr>
            <a:spLocks noGrp="1"/>
          </p:cNvSpPr>
          <p:nvPr>
            <p:ph idx="1"/>
          </p:nvPr>
        </p:nvSpPr>
        <p:spPr>
          <a:xfrm>
            <a:off x="838200" y="1445342"/>
            <a:ext cx="10515600" cy="4731621"/>
          </a:xfrm>
        </p:spPr>
        <p:txBody>
          <a:bodyPr/>
          <a:lstStyle/>
          <a:p>
            <a:pPr>
              <a:lnSpc>
                <a:spcPct val="100000"/>
              </a:lnSpc>
              <a:spcBef>
                <a:spcPts val="600"/>
              </a:spcBef>
            </a:pPr>
            <a:r>
              <a:rPr lang="tr-TR" b="1" dirty="0">
                <a:solidFill>
                  <a:srgbClr val="00B050"/>
                </a:solidFill>
              </a:rPr>
              <a:t>Yahudilik: </a:t>
            </a:r>
            <a:r>
              <a:rPr lang="tr-TR" dirty="0"/>
              <a:t>Yahudi kutsal metinleri yazılı ve sözlü olmak üzere iki kısımdır. Yazılı kısım dilimizde “Eski Ahit/Ahdi Atik” olarak bilinen </a:t>
            </a:r>
            <a:r>
              <a:rPr lang="tr-TR" dirty="0" err="1" smtClean="0"/>
              <a:t>Tanah’tır</a:t>
            </a:r>
            <a:r>
              <a:rPr lang="tr-TR" dirty="0" smtClean="0"/>
              <a:t>.</a:t>
            </a:r>
          </a:p>
          <a:p>
            <a:pPr>
              <a:lnSpc>
                <a:spcPct val="100000"/>
              </a:lnSpc>
              <a:spcBef>
                <a:spcPts val="600"/>
              </a:spcBef>
            </a:pPr>
            <a:r>
              <a:rPr lang="tr-TR" b="1" dirty="0" err="1" smtClean="0">
                <a:solidFill>
                  <a:srgbClr val="00B050"/>
                </a:solidFill>
              </a:rPr>
              <a:t>Tanah</a:t>
            </a:r>
            <a:r>
              <a:rPr lang="tr-TR" b="1" dirty="0" smtClean="0">
                <a:solidFill>
                  <a:srgbClr val="00B050"/>
                </a:solidFill>
              </a:rPr>
              <a:t> </a:t>
            </a:r>
            <a:r>
              <a:rPr lang="tr-TR" b="1" dirty="0">
                <a:solidFill>
                  <a:srgbClr val="00B050"/>
                </a:solidFill>
              </a:rPr>
              <a:t>üç bölümden </a:t>
            </a:r>
            <a:r>
              <a:rPr lang="tr-TR" b="1" dirty="0" smtClean="0">
                <a:solidFill>
                  <a:srgbClr val="00B050"/>
                </a:solidFill>
              </a:rPr>
              <a:t>oluşur.</a:t>
            </a:r>
          </a:p>
          <a:p>
            <a:pPr>
              <a:lnSpc>
                <a:spcPct val="100000"/>
              </a:lnSpc>
              <a:spcBef>
                <a:spcPts val="600"/>
              </a:spcBef>
            </a:pPr>
            <a:r>
              <a:rPr lang="tr-TR" dirty="0" smtClean="0"/>
              <a:t>1</a:t>
            </a:r>
            <a:r>
              <a:rPr lang="tr-TR" dirty="0"/>
              <a:t>. Tora (Tevrat), Hz. Musa’ya verilen beş </a:t>
            </a:r>
            <a:r>
              <a:rPr lang="tr-TR" dirty="0" smtClean="0"/>
              <a:t>kitaptır.</a:t>
            </a:r>
          </a:p>
          <a:p>
            <a:pPr>
              <a:lnSpc>
                <a:spcPct val="100000"/>
              </a:lnSpc>
              <a:spcBef>
                <a:spcPts val="600"/>
              </a:spcBef>
            </a:pPr>
            <a:r>
              <a:rPr lang="tr-TR" dirty="0" smtClean="0"/>
              <a:t>2</a:t>
            </a:r>
            <a:r>
              <a:rPr lang="tr-TR" dirty="0"/>
              <a:t>. </a:t>
            </a:r>
            <a:r>
              <a:rPr lang="tr-TR" dirty="0" err="1"/>
              <a:t>Nevim</a:t>
            </a:r>
            <a:r>
              <a:rPr lang="tr-TR" dirty="0"/>
              <a:t> (peygamberler</a:t>
            </a:r>
            <a:r>
              <a:rPr lang="tr-TR" dirty="0" smtClean="0"/>
              <a:t>).</a:t>
            </a:r>
          </a:p>
          <a:p>
            <a:pPr>
              <a:lnSpc>
                <a:spcPct val="100000"/>
              </a:lnSpc>
              <a:spcBef>
                <a:spcPts val="600"/>
              </a:spcBef>
            </a:pPr>
            <a:r>
              <a:rPr lang="tr-TR" dirty="0" smtClean="0"/>
              <a:t>3</a:t>
            </a:r>
            <a:r>
              <a:rPr lang="tr-TR" dirty="0"/>
              <a:t>. </a:t>
            </a:r>
            <a:r>
              <a:rPr lang="tr-TR" dirty="0" err="1"/>
              <a:t>Ketuvim</a:t>
            </a:r>
            <a:r>
              <a:rPr lang="tr-TR" dirty="0"/>
              <a:t> (Kitaplar). Din bilginlerinin sözlü olarak aktardıkları rivayetler bütünü ise </a:t>
            </a:r>
            <a:r>
              <a:rPr lang="tr-TR" dirty="0" err="1"/>
              <a:t>Talmut</a:t>
            </a:r>
            <a:r>
              <a:rPr lang="tr-TR" dirty="0"/>
              <a:t> adıyla bilinir. </a:t>
            </a:r>
            <a:r>
              <a:rPr lang="tr-TR" dirty="0" err="1"/>
              <a:t>Talmut</a:t>
            </a:r>
            <a:r>
              <a:rPr lang="tr-TR" dirty="0"/>
              <a:t>, </a:t>
            </a:r>
            <a:r>
              <a:rPr lang="tr-TR" dirty="0" err="1"/>
              <a:t>Mişna</a:t>
            </a:r>
            <a:r>
              <a:rPr lang="tr-TR" dirty="0"/>
              <a:t> ve onun yorumu olan </a:t>
            </a:r>
            <a:r>
              <a:rPr lang="tr-TR" dirty="0" err="1"/>
              <a:t>Gemera’dan</a:t>
            </a:r>
            <a:r>
              <a:rPr lang="tr-TR" dirty="0"/>
              <a:t> oluşur.</a:t>
            </a:r>
          </a:p>
        </p:txBody>
      </p:sp>
    </p:spTree>
    <p:extLst>
      <p:ext uri="{BB962C8B-B14F-4D97-AF65-F5344CB8AC3E}">
        <p14:creationId xmlns:p14="http://schemas.microsoft.com/office/powerpoint/2010/main" val="3505983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a:xfrm>
            <a:off x="838200" y="1337187"/>
            <a:ext cx="10515600" cy="4839776"/>
          </a:xfrm>
        </p:spPr>
        <p:txBody>
          <a:bodyPr>
            <a:normAutofit lnSpcReduction="10000"/>
          </a:bodyPr>
          <a:lstStyle/>
          <a:p>
            <a:pPr>
              <a:lnSpc>
                <a:spcPct val="130000"/>
              </a:lnSpc>
              <a:spcBef>
                <a:spcPts val="600"/>
              </a:spcBef>
            </a:pPr>
            <a:r>
              <a:rPr lang="tr-TR" b="1" dirty="0">
                <a:solidFill>
                  <a:srgbClr val="00B050"/>
                </a:solidFill>
              </a:rPr>
              <a:t>Hıristiyanlık: </a:t>
            </a:r>
            <a:r>
              <a:rPr lang="tr-TR" dirty="0"/>
              <a:t>Hıristiyan kutsal metinleri, Eski ve Yeni Ahit’ten oluşur. Bunlara </a:t>
            </a:r>
            <a:r>
              <a:rPr lang="tr-TR" dirty="0" err="1"/>
              <a:t>Kitab</a:t>
            </a:r>
            <a:r>
              <a:rPr lang="tr-TR" dirty="0"/>
              <a:t>-ı Mukaddes de denir. Eski Ahit, Yahudilerin </a:t>
            </a:r>
            <a:r>
              <a:rPr lang="tr-TR" dirty="0" err="1"/>
              <a:t>Tanah’ıdır</a:t>
            </a:r>
            <a:r>
              <a:rPr lang="tr-TR" dirty="0"/>
              <a:t>. Hıristiyanlara göre onun hükmü, Yeni Ahitle birlikte </a:t>
            </a:r>
            <a:r>
              <a:rPr lang="tr-TR" dirty="0" err="1"/>
              <a:t>nesholmuştur</a:t>
            </a:r>
            <a:r>
              <a:rPr lang="tr-TR" dirty="0"/>
              <a:t>. Hz. İsa’nın sözleri havarilerce ezberlenmiş, sonraki nesillere sözlü olarak aktarılmış ve daha sonra da yazıya geçirilmiştir. Ortaya çıkan pek çok İncil nüshasından yirmi yedisi kabul edilmiş ve bunların lafzen değil mana itibariyle vahiy kaynaklı olduğu görüşü benimsenmiştir. İlk üç İncilin muhtevası birbirine benzediğinden bunlar “</a:t>
            </a:r>
            <a:r>
              <a:rPr lang="tr-TR" dirty="0" err="1"/>
              <a:t>sinoptik</a:t>
            </a:r>
            <a:r>
              <a:rPr lang="tr-TR" dirty="0"/>
              <a:t> İnciller” olarak da anılmıştır.</a:t>
            </a:r>
          </a:p>
        </p:txBody>
      </p:sp>
    </p:spTree>
    <p:extLst>
      <p:ext uri="{BB962C8B-B14F-4D97-AF65-F5344CB8AC3E}">
        <p14:creationId xmlns:p14="http://schemas.microsoft.com/office/powerpoint/2010/main" val="3685252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83572"/>
          </a:xfrm>
        </p:spPr>
        <p:txBody>
          <a:bodyPr>
            <a:normAutofit/>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0424916"/>
              </p:ext>
            </p:extLst>
          </p:nvPr>
        </p:nvGraphicFramePr>
        <p:xfrm>
          <a:off x="838200" y="1415844"/>
          <a:ext cx="10515600" cy="444418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976188686"/>
                    </a:ext>
                  </a:extLst>
                </a:gridCol>
                <a:gridCol w="2510913">
                  <a:extLst>
                    <a:ext uri="{9D8B030D-6E8A-4147-A177-3AD203B41FA5}">
                      <a16:colId xmlns:a16="http://schemas.microsoft.com/office/drawing/2014/main" val="3051597673"/>
                    </a:ext>
                  </a:extLst>
                </a:gridCol>
                <a:gridCol w="2746887">
                  <a:extLst>
                    <a:ext uri="{9D8B030D-6E8A-4147-A177-3AD203B41FA5}">
                      <a16:colId xmlns:a16="http://schemas.microsoft.com/office/drawing/2014/main" val="2005607751"/>
                    </a:ext>
                  </a:extLst>
                </a:gridCol>
                <a:gridCol w="2628900">
                  <a:extLst>
                    <a:ext uri="{9D8B030D-6E8A-4147-A177-3AD203B41FA5}">
                      <a16:colId xmlns:a16="http://schemas.microsoft.com/office/drawing/2014/main" val="2779681092"/>
                    </a:ext>
                  </a:extLst>
                </a:gridCol>
              </a:tblGrid>
              <a:tr h="1427207">
                <a:tc gridSpan="4">
                  <a:txBody>
                    <a:bodyPr/>
                    <a:lstStyle/>
                    <a:p>
                      <a:pPr algn="ctr"/>
                      <a:r>
                        <a:rPr lang="tr-TR" sz="4400" dirty="0" smtClean="0">
                          <a:solidFill>
                            <a:srgbClr val="FFFF00"/>
                          </a:solidFill>
                        </a:rPr>
                        <a:t>Yeni Ahit’in Bölümleri</a:t>
                      </a:r>
                      <a:endParaRPr lang="tr-TR" sz="4400" dirty="0">
                        <a:solidFill>
                          <a:srgbClr val="FFFF00"/>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900985845"/>
                  </a:ext>
                </a:extLst>
              </a:tr>
              <a:tr h="3016974">
                <a:tc>
                  <a:txBody>
                    <a:bodyPr/>
                    <a:lstStyle/>
                    <a:p>
                      <a:pPr algn="ctr"/>
                      <a:r>
                        <a:rPr lang="fi-FI" sz="2800" b="1" dirty="0" smtClean="0">
                          <a:solidFill>
                            <a:srgbClr val="002060"/>
                          </a:solidFill>
                        </a:rPr>
                        <a:t>Dört İncil (Matta, Markos, Luka, Yuhanna) </a:t>
                      </a:r>
                      <a:endParaRPr lang="tr-TR" sz="2800" b="1" dirty="0">
                        <a:solidFill>
                          <a:srgbClr val="002060"/>
                        </a:solidFill>
                      </a:endParaRPr>
                    </a:p>
                  </a:txBody>
                  <a:tcPr/>
                </a:tc>
                <a:tc>
                  <a:txBody>
                    <a:bodyPr/>
                    <a:lstStyle/>
                    <a:p>
                      <a:r>
                        <a:rPr lang="tr-TR" sz="3600" dirty="0" smtClean="0">
                          <a:solidFill>
                            <a:srgbClr val="002060"/>
                          </a:solidFill>
                        </a:rPr>
                        <a:t>Havarilerin 21 mektubu</a:t>
                      </a:r>
                      <a:endParaRPr lang="tr-TR" sz="3600" dirty="0">
                        <a:solidFill>
                          <a:srgbClr val="002060"/>
                        </a:solidFill>
                      </a:endParaRPr>
                    </a:p>
                  </a:txBody>
                  <a:tcPr/>
                </a:tc>
                <a:tc>
                  <a:txBody>
                    <a:bodyPr/>
                    <a:lstStyle/>
                    <a:p>
                      <a:r>
                        <a:rPr lang="tr-TR" sz="3600" dirty="0" smtClean="0">
                          <a:solidFill>
                            <a:srgbClr val="002060"/>
                          </a:solidFill>
                        </a:rPr>
                        <a:t>Resullerin işleri</a:t>
                      </a:r>
                      <a:endParaRPr lang="tr-TR" sz="3600" dirty="0">
                        <a:solidFill>
                          <a:srgbClr val="002060"/>
                        </a:solidFill>
                      </a:endParaRPr>
                    </a:p>
                  </a:txBody>
                  <a:tcPr/>
                </a:tc>
                <a:tc>
                  <a:txBody>
                    <a:bodyPr/>
                    <a:lstStyle/>
                    <a:p>
                      <a:r>
                        <a:rPr lang="tr-TR" sz="3600" dirty="0" smtClean="0">
                          <a:solidFill>
                            <a:srgbClr val="002060"/>
                          </a:solidFill>
                        </a:rPr>
                        <a:t>Vahiy</a:t>
                      </a:r>
                      <a:endParaRPr lang="tr-TR" sz="3600" dirty="0">
                        <a:solidFill>
                          <a:srgbClr val="002060"/>
                        </a:solidFill>
                      </a:endParaRPr>
                    </a:p>
                  </a:txBody>
                  <a:tcPr/>
                </a:tc>
                <a:extLst>
                  <a:ext uri="{0D108BD9-81ED-4DB2-BD59-A6C34878D82A}">
                    <a16:rowId xmlns:a16="http://schemas.microsoft.com/office/drawing/2014/main" val="1381002576"/>
                  </a:ext>
                </a:extLst>
              </a:tr>
            </a:tbl>
          </a:graphicData>
        </a:graphic>
      </p:graphicFrame>
    </p:spTree>
    <p:extLst>
      <p:ext uri="{BB962C8B-B14F-4D97-AF65-F5344CB8AC3E}">
        <p14:creationId xmlns:p14="http://schemas.microsoft.com/office/powerpoint/2010/main" val="390135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b="1" dirty="0">
                <a:solidFill>
                  <a:srgbClr val="00B050"/>
                </a:solidFill>
              </a:rPr>
              <a:t>Hinduizm: </a:t>
            </a:r>
            <a:r>
              <a:rPr lang="tr-TR" dirty="0"/>
              <a:t>Kutsal metinler iki kısma ayrılır. İlki, “</a:t>
            </a:r>
            <a:r>
              <a:rPr lang="tr-TR" dirty="0" err="1"/>
              <a:t>rişi</a:t>
            </a:r>
            <a:r>
              <a:rPr lang="tr-TR" dirty="0"/>
              <a:t>” denilen bilge kişilere vahyolunduğuna inanılan (</a:t>
            </a:r>
            <a:r>
              <a:rPr lang="tr-TR" dirty="0" err="1"/>
              <a:t>şruti</a:t>
            </a:r>
            <a:r>
              <a:rPr lang="tr-TR" dirty="0"/>
              <a:t>) Vedalar, Brahmanalar, </a:t>
            </a:r>
            <a:r>
              <a:rPr lang="tr-TR" dirty="0" err="1"/>
              <a:t>Aranyakalar</a:t>
            </a:r>
            <a:r>
              <a:rPr lang="tr-TR" dirty="0"/>
              <a:t> ve </a:t>
            </a:r>
            <a:r>
              <a:rPr lang="tr-TR" dirty="0" err="1"/>
              <a:t>Upanişadlar’dan</a:t>
            </a:r>
            <a:r>
              <a:rPr lang="tr-TR" dirty="0"/>
              <a:t> oluşur. İkincisi sözlü (</a:t>
            </a:r>
            <a:r>
              <a:rPr lang="tr-TR" dirty="0" err="1"/>
              <a:t>smriti</a:t>
            </a:r>
            <a:r>
              <a:rPr lang="tr-TR" dirty="0"/>
              <a:t>) metinler olup destan, kanunname, mitolojik anlatım tarzındadır. </a:t>
            </a:r>
            <a:r>
              <a:rPr lang="tr-TR" dirty="0" err="1"/>
              <a:t>Vedalar’ın</a:t>
            </a:r>
            <a:r>
              <a:rPr lang="tr-TR" dirty="0"/>
              <a:t> yorumu mahiyetindedir. </a:t>
            </a:r>
          </a:p>
        </p:txBody>
      </p:sp>
    </p:spTree>
    <p:extLst>
      <p:ext uri="{BB962C8B-B14F-4D97-AF65-F5344CB8AC3E}">
        <p14:creationId xmlns:p14="http://schemas.microsoft.com/office/powerpoint/2010/main" val="691283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a:xfrm>
            <a:off x="838200" y="1533832"/>
            <a:ext cx="10515600" cy="4643131"/>
          </a:xfrm>
        </p:spPr>
        <p:txBody>
          <a:bodyPr/>
          <a:lstStyle/>
          <a:p>
            <a:r>
              <a:rPr lang="tr-TR" b="1" dirty="0">
                <a:solidFill>
                  <a:srgbClr val="00B050"/>
                </a:solidFill>
              </a:rPr>
              <a:t>Budizm: </a:t>
            </a:r>
            <a:r>
              <a:rPr lang="tr-TR" dirty="0" err="1"/>
              <a:t>Tripitaka</a:t>
            </a:r>
            <a:r>
              <a:rPr lang="tr-TR" dirty="0"/>
              <a:t> (üç sepet) adı verilen Budist kutsal metinleri </a:t>
            </a:r>
            <a:r>
              <a:rPr lang="tr-TR" dirty="0" err="1"/>
              <a:t>Pali</a:t>
            </a:r>
            <a:r>
              <a:rPr lang="tr-TR" dirty="0"/>
              <a:t> dilinde </a:t>
            </a:r>
            <a:r>
              <a:rPr lang="tr-TR" dirty="0" smtClean="0"/>
              <a:t>yazılmıştır.</a:t>
            </a:r>
          </a:p>
          <a:p>
            <a:r>
              <a:rPr lang="tr-TR" dirty="0" smtClean="0"/>
              <a:t>Üç </a:t>
            </a:r>
            <a:r>
              <a:rPr lang="tr-TR" dirty="0"/>
              <a:t>ana bölümden/sepetten </a:t>
            </a:r>
            <a:r>
              <a:rPr lang="tr-TR" dirty="0" smtClean="0"/>
              <a:t>oluşur.</a:t>
            </a:r>
          </a:p>
          <a:p>
            <a:r>
              <a:rPr lang="tr-TR" dirty="0" smtClean="0"/>
              <a:t>1</a:t>
            </a:r>
            <a:r>
              <a:rPr lang="tr-TR" dirty="0"/>
              <a:t>. </a:t>
            </a:r>
            <a:r>
              <a:rPr lang="tr-TR" b="1" dirty="0" err="1">
                <a:solidFill>
                  <a:srgbClr val="00B050"/>
                </a:solidFill>
              </a:rPr>
              <a:t>Vinaya</a:t>
            </a:r>
            <a:r>
              <a:rPr lang="tr-TR" b="1" dirty="0">
                <a:solidFill>
                  <a:srgbClr val="00B050"/>
                </a:solidFill>
              </a:rPr>
              <a:t> </a:t>
            </a:r>
            <a:r>
              <a:rPr lang="tr-TR" b="1" dirty="0" err="1">
                <a:solidFill>
                  <a:srgbClr val="00B050"/>
                </a:solidFill>
              </a:rPr>
              <a:t>Pitaka</a:t>
            </a:r>
            <a:r>
              <a:rPr lang="tr-TR" b="1" dirty="0">
                <a:solidFill>
                  <a:srgbClr val="00B050"/>
                </a:solidFill>
              </a:rPr>
              <a:t>: </a:t>
            </a:r>
            <a:r>
              <a:rPr lang="tr-TR" dirty="0" err="1"/>
              <a:t>Sangha</a:t>
            </a:r>
            <a:r>
              <a:rPr lang="tr-TR" dirty="0"/>
              <a:t> ve keşişlerle ilgili kuralları ihtiva </a:t>
            </a:r>
            <a:r>
              <a:rPr lang="tr-TR" dirty="0" smtClean="0"/>
              <a:t>eder.</a:t>
            </a:r>
          </a:p>
          <a:p>
            <a:r>
              <a:rPr lang="tr-TR" dirty="0" smtClean="0"/>
              <a:t>2</a:t>
            </a:r>
            <a:r>
              <a:rPr lang="tr-TR" dirty="0"/>
              <a:t>. </a:t>
            </a:r>
            <a:r>
              <a:rPr lang="tr-TR" b="1" dirty="0">
                <a:solidFill>
                  <a:srgbClr val="00B050"/>
                </a:solidFill>
              </a:rPr>
              <a:t>Sutta </a:t>
            </a:r>
            <a:r>
              <a:rPr lang="tr-TR" b="1" dirty="0" err="1">
                <a:solidFill>
                  <a:srgbClr val="00B050"/>
                </a:solidFill>
              </a:rPr>
              <a:t>Pitaka</a:t>
            </a:r>
            <a:r>
              <a:rPr lang="tr-TR" b="1" dirty="0">
                <a:solidFill>
                  <a:srgbClr val="00B050"/>
                </a:solidFill>
              </a:rPr>
              <a:t>: </a:t>
            </a:r>
            <a:r>
              <a:rPr lang="tr-TR" dirty="0"/>
              <a:t>Buda ve bazı rahiplerin vaazlarını </a:t>
            </a:r>
            <a:r>
              <a:rPr lang="tr-TR" dirty="0" smtClean="0"/>
              <a:t>içerir.</a:t>
            </a:r>
          </a:p>
          <a:p>
            <a:r>
              <a:rPr lang="tr-TR" dirty="0" smtClean="0"/>
              <a:t>3</a:t>
            </a:r>
            <a:r>
              <a:rPr lang="tr-TR" dirty="0"/>
              <a:t>. </a:t>
            </a:r>
            <a:r>
              <a:rPr lang="tr-TR" b="1" dirty="0" err="1">
                <a:solidFill>
                  <a:srgbClr val="00B050"/>
                </a:solidFill>
              </a:rPr>
              <a:t>Abhidamma</a:t>
            </a:r>
            <a:r>
              <a:rPr lang="tr-TR" b="1" dirty="0">
                <a:solidFill>
                  <a:srgbClr val="00B050"/>
                </a:solidFill>
              </a:rPr>
              <a:t> </a:t>
            </a:r>
            <a:r>
              <a:rPr lang="tr-TR" b="1" dirty="0" err="1">
                <a:solidFill>
                  <a:srgbClr val="00B050"/>
                </a:solidFill>
              </a:rPr>
              <a:t>Pitaka</a:t>
            </a:r>
            <a:r>
              <a:rPr lang="tr-TR" b="1" dirty="0">
                <a:solidFill>
                  <a:srgbClr val="00B050"/>
                </a:solidFill>
              </a:rPr>
              <a:t>: </a:t>
            </a:r>
            <a:r>
              <a:rPr lang="tr-TR" dirty="0"/>
              <a:t>Budizm felsefenin savunmasını ve temel doktrinlerin izahını yapar. </a:t>
            </a:r>
          </a:p>
        </p:txBody>
      </p:sp>
    </p:spTree>
    <p:extLst>
      <p:ext uri="{BB962C8B-B14F-4D97-AF65-F5344CB8AC3E}">
        <p14:creationId xmlns:p14="http://schemas.microsoft.com/office/powerpoint/2010/main" val="3431192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a:xfrm>
            <a:off x="838200" y="1376516"/>
            <a:ext cx="10515600" cy="4800447"/>
          </a:xfrm>
        </p:spPr>
        <p:txBody>
          <a:bodyPr/>
          <a:lstStyle/>
          <a:p>
            <a:pPr>
              <a:lnSpc>
                <a:spcPct val="130000"/>
              </a:lnSpc>
              <a:spcBef>
                <a:spcPts val="600"/>
              </a:spcBef>
            </a:pPr>
            <a:r>
              <a:rPr lang="tr-TR" b="1" dirty="0">
                <a:solidFill>
                  <a:srgbClr val="00B050"/>
                </a:solidFill>
              </a:rPr>
              <a:t>Zerdüştlük: </a:t>
            </a:r>
            <a:r>
              <a:rPr lang="tr-TR" dirty="0"/>
              <a:t>Kutsal metinleri </a:t>
            </a:r>
            <a:r>
              <a:rPr lang="tr-TR" dirty="0" err="1"/>
              <a:t>Avesta</a:t>
            </a:r>
            <a:r>
              <a:rPr lang="tr-TR" dirty="0"/>
              <a:t>; </a:t>
            </a:r>
            <a:r>
              <a:rPr lang="tr-TR" dirty="0" err="1"/>
              <a:t>Yesna</a:t>
            </a:r>
            <a:r>
              <a:rPr lang="tr-TR" dirty="0"/>
              <a:t>, </a:t>
            </a:r>
            <a:r>
              <a:rPr lang="tr-TR" dirty="0" err="1"/>
              <a:t>Yeşt</a:t>
            </a:r>
            <a:r>
              <a:rPr lang="tr-TR" dirty="0"/>
              <a:t> ve </a:t>
            </a:r>
            <a:r>
              <a:rPr lang="tr-TR" dirty="0" err="1"/>
              <a:t>Videvdat</a:t>
            </a:r>
            <a:r>
              <a:rPr lang="tr-TR" dirty="0"/>
              <a:t> şeklinde üç bölümden oluşur. </a:t>
            </a:r>
            <a:r>
              <a:rPr lang="tr-TR" dirty="0" err="1"/>
              <a:t>Zerdüşte</a:t>
            </a:r>
            <a:r>
              <a:rPr lang="tr-TR" dirty="0"/>
              <a:t> atfedilen “</a:t>
            </a:r>
            <a:r>
              <a:rPr lang="tr-TR" dirty="0" err="1"/>
              <a:t>Gathalar</a:t>
            </a:r>
            <a:r>
              <a:rPr lang="tr-TR" dirty="0"/>
              <a:t>” ilk bölümde yer </a:t>
            </a:r>
            <a:r>
              <a:rPr lang="tr-TR" dirty="0" smtClean="0"/>
              <a:t>alır.</a:t>
            </a:r>
          </a:p>
          <a:p>
            <a:pPr>
              <a:lnSpc>
                <a:spcPct val="130000"/>
              </a:lnSpc>
              <a:spcBef>
                <a:spcPts val="600"/>
              </a:spcBef>
            </a:pPr>
            <a:r>
              <a:rPr lang="tr-TR" b="1" dirty="0" err="1" smtClean="0">
                <a:solidFill>
                  <a:srgbClr val="00B050"/>
                </a:solidFill>
              </a:rPr>
              <a:t>Konfüçyanizm</a:t>
            </a:r>
            <a:r>
              <a:rPr lang="tr-TR" b="1" dirty="0">
                <a:solidFill>
                  <a:srgbClr val="00B050"/>
                </a:solidFill>
              </a:rPr>
              <a:t>: </a:t>
            </a:r>
            <a:r>
              <a:rPr lang="tr-TR" dirty="0"/>
              <a:t>Şiir, Tarih, Ayin, Değişiklikler, İlkbahar ve </a:t>
            </a:r>
            <a:r>
              <a:rPr lang="tr-TR" dirty="0" err="1"/>
              <a:t>Sonbahar’dan</a:t>
            </a:r>
            <a:r>
              <a:rPr lang="tr-TR" dirty="0"/>
              <a:t> meydana gelen “beş klasik” ile Konfüçyüs’ten Seçmeler, Orta Yol Doktrini, </a:t>
            </a:r>
            <a:r>
              <a:rPr lang="tr-TR" dirty="0" err="1"/>
              <a:t>Mensiyus’tan</a:t>
            </a:r>
            <a:r>
              <a:rPr lang="tr-TR" dirty="0"/>
              <a:t> Seçmeler ve Büyük Bilgi’den oluşan “dört kitap” </a:t>
            </a:r>
            <a:r>
              <a:rPr lang="tr-TR" dirty="0" err="1"/>
              <a:t>Konfüçyanizm’in</a:t>
            </a:r>
            <a:r>
              <a:rPr lang="tr-TR" dirty="0"/>
              <a:t> kutsal kitap koleksiyonunu oluşturur.</a:t>
            </a:r>
          </a:p>
        </p:txBody>
      </p:sp>
    </p:spTree>
    <p:extLst>
      <p:ext uri="{BB962C8B-B14F-4D97-AF65-F5344CB8AC3E}">
        <p14:creationId xmlns:p14="http://schemas.microsoft.com/office/powerpoint/2010/main" val="2716828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36623913"/>
              </p:ext>
            </p:extLst>
          </p:nvPr>
        </p:nvGraphicFramePr>
        <p:xfrm>
          <a:off x="838200" y="1825625"/>
          <a:ext cx="10515600" cy="453584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879489596"/>
                    </a:ext>
                  </a:extLst>
                </a:gridCol>
                <a:gridCol w="5257800">
                  <a:extLst>
                    <a:ext uri="{9D8B030D-6E8A-4147-A177-3AD203B41FA5}">
                      <a16:colId xmlns:a16="http://schemas.microsoft.com/office/drawing/2014/main" val="3715894755"/>
                    </a:ext>
                  </a:extLst>
                </a:gridCol>
              </a:tblGrid>
              <a:tr h="907169">
                <a:tc>
                  <a:txBody>
                    <a:bodyPr/>
                    <a:lstStyle/>
                    <a:p>
                      <a:r>
                        <a:rPr lang="tr-TR" sz="4000" dirty="0" smtClean="0">
                          <a:solidFill>
                            <a:srgbClr val="FFFF00"/>
                          </a:solidFill>
                        </a:rPr>
                        <a:t>Diğer Dinler</a:t>
                      </a:r>
                      <a:endParaRPr lang="tr-TR" sz="4000" dirty="0">
                        <a:solidFill>
                          <a:srgbClr val="FFFF00"/>
                        </a:solidFill>
                      </a:endParaRPr>
                    </a:p>
                  </a:txBody>
                  <a:tcPr/>
                </a:tc>
                <a:tc>
                  <a:txBody>
                    <a:bodyPr/>
                    <a:lstStyle/>
                    <a:p>
                      <a:r>
                        <a:rPr lang="tr-TR" sz="3600" dirty="0" smtClean="0">
                          <a:solidFill>
                            <a:srgbClr val="FFFF00"/>
                          </a:solidFill>
                        </a:rPr>
                        <a:t>Kutsal Kitap Adı</a:t>
                      </a:r>
                      <a:endParaRPr lang="tr-TR" sz="3600" dirty="0">
                        <a:solidFill>
                          <a:srgbClr val="FFFF00"/>
                        </a:solidFill>
                      </a:endParaRPr>
                    </a:p>
                  </a:txBody>
                  <a:tcPr/>
                </a:tc>
                <a:extLst>
                  <a:ext uri="{0D108BD9-81ED-4DB2-BD59-A6C34878D82A}">
                    <a16:rowId xmlns:a16="http://schemas.microsoft.com/office/drawing/2014/main" val="2006839838"/>
                  </a:ext>
                </a:extLst>
              </a:tr>
              <a:tr h="907169">
                <a:tc>
                  <a:txBody>
                    <a:bodyPr/>
                    <a:lstStyle/>
                    <a:p>
                      <a:r>
                        <a:rPr lang="tr-TR" sz="3200" dirty="0" err="1" smtClean="0">
                          <a:solidFill>
                            <a:srgbClr val="C00000"/>
                          </a:solidFill>
                        </a:rPr>
                        <a:t>Sihizm</a:t>
                      </a:r>
                      <a:endParaRPr lang="tr-TR" sz="3200" dirty="0">
                        <a:solidFill>
                          <a:srgbClr val="C00000"/>
                        </a:solidFill>
                      </a:endParaRPr>
                    </a:p>
                  </a:txBody>
                  <a:tcPr/>
                </a:tc>
                <a:tc>
                  <a:txBody>
                    <a:bodyPr/>
                    <a:lstStyle/>
                    <a:p>
                      <a:r>
                        <a:rPr lang="tr-TR" sz="3200" dirty="0" smtClean="0">
                          <a:solidFill>
                            <a:srgbClr val="C00000"/>
                          </a:solidFill>
                        </a:rPr>
                        <a:t>Adi-Grant</a:t>
                      </a:r>
                      <a:endParaRPr lang="tr-TR" sz="3200" dirty="0">
                        <a:solidFill>
                          <a:srgbClr val="C00000"/>
                        </a:solidFill>
                      </a:endParaRPr>
                    </a:p>
                  </a:txBody>
                  <a:tcPr/>
                </a:tc>
                <a:extLst>
                  <a:ext uri="{0D108BD9-81ED-4DB2-BD59-A6C34878D82A}">
                    <a16:rowId xmlns:a16="http://schemas.microsoft.com/office/drawing/2014/main" val="1417581949"/>
                  </a:ext>
                </a:extLst>
              </a:tr>
              <a:tr h="907169">
                <a:tc>
                  <a:txBody>
                    <a:bodyPr/>
                    <a:lstStyle/>
                    <a:p>
                      <a:r>
                        <a:rPr lang="tr-TR" sz="3200" dirty="0" err="1" smtClean="0">
                          <a:solidFill>
                            <a:srgbClr val="C00000"/>
                          </a:solidFill>
                        </a:rPr>
                        <a:t>Caynizm</a:t>
                      </a:r>
                      <a:endParaRPr lang="tr-TR" sz="3200" dirty="0">
                        <a:solidFill>
                          <a:srgbClr val="C00000"/>
                        </a:solidFill>
                      </a:endParaRPr>
                    </a:p>
                  </a:txBody>
                  <a:tcPr/>
                </a:tc>
                <a:tc>
                  <a:txBody>
                    <a:bodyPr/>
                    <a:lstStyle/>
                    <a:p>
                      <a:r>
                        <a:rPr lang="tr-TR" sz="3200" dirty="0" err="1" smtClean="0">
                          <a:solidFill>
                            <a:srgbClr val="C00000"/>
                          </a:solidFill>
                        </a:rPr>
                        <a:t>Agama</a:t>
                      </a:r>
                      <a:r>
                        <a:rPr lang="tr-TR" sz="3200" dirty="0" smtClean="0">
                          <a:solidFill>
                            <a:srgbClr val="C00000"/>
                          </a:solidFill>
                        </a:rPr>
                        <a:t> veya </a:t>
                      </a:r>
                      <a:r>
                        <a:rPr lang="tr-TR" sz="3200" dirty="0" err="1" smtClean="0">
                          <a:solidFill>
                            <a:srgbClr val="C00000"/>
                          </a:solidFill>
                        </a:rPr>
                        <a:t>Siddhanta</a:t>
                      </a:r>
                      <a:endParaRPr lang="tr-TR" sz="3200" dirty="0">
                        <a:solidFill>
                          <a:srgbClr val="C00000"/>
                        </a:solidFill>
                      </a:endParaRPr>
                    </a:p>
                  </a:txBody>
                  <a:tcPr/>
                </a:tc>
                <a:extLst>
                  <a:ext uri="{0D108BD9-81ED-4DB2-BD59-A6C34878D82A}">
                    <a16:rowId xmlns:a16="http://schemas.microsoft.com/office/drawing/2014/main" val="960177051"/>
                  </a:ext>
                </a:extLst>
              </a:tr>
              <a:tr h="907169">
                <a:tc>
                  <a:txBody>
                    <a:bodyPr/>
                    <a:lstStyle/>
                    <a:p>
                      <a:r>
                        <a:rPr lang="tr-TR" sz="3200" dirty="0" smtClean="0">
                          <a:solidFill>
                            <a:srgbClr val="C00000"/>
                          </a:solidFill>
                        </a:rPr>
                        <a:t>Taoizm</a:t>
                      </a:r>
                      <a:endParaRPr lang="tr-TR" sz="3200" dirty="0">
                        <a:solidFill>
                          <a:srgbClr val="C00000"/>
                        </a:solidFill>
                      </a:endParaRPr>
                    </a:p>
                  </a:txBody>
                  <a:tcPr/>
                </a:tc>
                <a:tc>
                  <a:txBody>
                    <a:bodyPr/>
                    <a:lstStyle/>
                    <a:p>
                      <a:r>
                        <a:rPr lang="tr-TR" sz="3200" dirty="0" smtClean="0">
                          <a:solidFill>
                            <a:srgbClr val="C00000"/>
                          </a:solidFill>
                        </a:rPr>
                        <a:t>Tao Te-</a:t>
                      </a:r>
                      <a:r>
                        <a:rPr lang="tr-TR" sz="3200" dirty="0" err="1" smtClean="0">
                          <a:solidFill>
                            <a:srgbClr val="C00000"/>
                          </a:solidFill>
                        </a:rPr>
                        <a:t>King</a:t>
                      </a:r>
                      <a:endParaRPr lang="tr-TR" sz="3200" dirty="0">
                        <a:solidFill>
                          <a:srgbClr val="C00000"/>
                        </a:solidFill>
                      </a:endParaRPr>
                    </a:p>
                  </a:txBody>
                  <a:tcPr/>
                </a:tc>
                <a:extLst>
                  <a:ext uri="{0D108BD9-81ED-4DB2-BD59-A6C34878D82A}">
                    <a16:rowId xmlns:a16="http://schemas.microsoft.com/office/drawing/2014/main" val="3201484470"/>
                  </a:ext>
                </a:extLst>
              </a:tr>
              <a:tr h="907169">
                <a:tc>
                  <a:txBody>
                    <a:bodyPr/>
                    <a:lstStyle/>
                    <a:p>
                      <a:r>
                        <a:rPr lang="tr-TR" sz="3200" dirty="0" smtClean="0">
                          <a:solidFill>
                            <a:srgbClr val="C00000"/>
                          </a:solidFill>
                        </a:rPr>
                        <a:t>Şintoizm</a:t>
                      </a:r>
                      <a:endParaRPr lang="tr-TR" sz="3200" dirty="0">
                        <a:solidFill>
                          <a:srgbClr val="C00000"/>
                        </a:solidFill>
                      </a:endParaRPr>
                    </a:p>
                  </a:txBody>
                  <a:tcPr/>
                </a:tc>
                <a:tc>
                  <a:txBody>
                    <a:bodyPr/>
                    <a:lstStyle/>
                    <a:p>
                      <a:r>
                        <a:rPr lang="tr-TR" sz="3200" dirty="0" err="1" smtClean="0">
                          <a:solidFill>
                            <a:srgbClr val="C00000"/>
                          </a:solidFill>
                        </a:rPr>
                        <a:t>Kojiki</a:t>
                      </a:r>
                      <a:r>
                        <a:rPr lang="tr-TR" sz="3200" dirty="0" smtClean="0">
                          <a:solidFill>
                            <a:srgbClr val="C00000"/>
                          </a:solidFill>
                        </a:rPr>
                        <a:t>, </a:t>
                      </a:r>
                      <a:r>
                        <a:rPr lang="tr-TR" sz="3200" dirty="0" err="1" smtClean="0">
                          <a:solidFill>
                            <a:srgbClr val="C00000"/>
                          </a:solidFill>
                        </a:rPr>
                        <a:t>Nihongi</a:t>
                      </a:r>
                      <a:endParaRPr lang="tr-TR" sz="3200" dirty="0">
                        <a:solidFill>
                          <a:srgbClr val="C00000"/>
                        </a:solidFill>
                      </a:endParaRPr>
                    </a:p>
                  </a:txBody>
                  <a:tcPr/>
                </a:tc>
                <a:extLst>
                  <a:ext uri="{0D108BD9-81ED-4DB2-BD59-A6C34878D82A}">
                    <a16:rowId xmlns:a16="http://schemas.microsoft.com/office/drawing/2014/main" val="599994838"/>
                  </a:ext>
                </a:extLst>
              </a:tr>
            </a:tbl>
          </a:graphicData>
        </a:graphic>
      </p:graphicFrame>
    </p:spTree>
    <p:extLst>
      <p:ext uri="{BB962C8B-B14F-4D97-AF65-F5344CB8AC3E}">
        <p14:creationId xmlns:p14="http://schemas.microsoft.com/office/powerpoint/2010/main" val="421350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Tanrı İnancı</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b="1" dirty="0">
                <a:solidFill>
                  <a:srgbClr val="00B050"/>
                </a:solidFill>
              </a:rPr>
              <a:t>Yahudilik: </a:t>
            </a:r>
            <a:r>
              <a:rPr lang="tr-TR" dirty="0"/>
              <a:t>Tevrat’ta yer alan “Dinle ey İsrail! Allah’ımız Rab, bir olan </a:t>
            </a:r>
            <a:r>
              <a:rPr lang="tr-TR" dirty="0" err="1"/>
              <a:t>Rab’dir</a:t>
            </a:r>
            <a:r>
              <a:rPr lang="tr-TR" dirty="0"/>
              <a:t>” ifadesinde de görüldüğü üzere </a:t>
            </a:r>
            <a:r>
              <a:rPr lang="tr-TR" dirty="0" err="1"/>
              <a:t>Yahudilik’te</a:t>
            </a:r>
            <a:r>
              <a:rPr lang="tr-TR" dirty="0"/>
              <a:t> tek tanrı inancı önemlidir. Tanrı’nın (</a:t>
            </a:r>
            <a:r>
              <a:rPr lang="tr-TR" dirty="0" err="1"/>
              <a:t>Yehova</a:t>
            </a:r>
            <a:r>
              <a:rPr lang="tr-TR" dirty="0"/>
              <a:t>), gazap yönünü gösteren </a:t>
            </a:r>
            <a:r>
              <a:rPr lang="tr-TR" dirty="0" err="1"/>
              <a:t>Elohim</a:t>
            </a:r>
            <a:r>
              <a:rPr lang="tr-TR" dirty="0"/>
              <a:t>, rahmet yönünü simgeleyen </a:t>
            </a:r>
            <a:r>
              <a:rPr lang="tr-TR" dirty="0" err="1"/>
              <a:t>Yahve</a:t>
            </a:r>
            <a:r>
              <a:rPr lang="tr-TR" dirty="0"/>
              <a:t> şeklinde iki ismi vardır. Hiçbir yaratılmışa benzemediği için onun resim ve heykelleri yapılamaz. Adı gereksiz yere zikredilemez. İbadet sadece Tanrı’ya yapılır. Bunun yanı sıra </a:t>
            </a:r>
            <a:r>
              <a:rPr lang="tr-TR" dirty="0" err="1"/>
              <a:t>Yahudilik’te</a:t>
            </a:r>
            <a:r>
              <a:rPr lang="tr-TR" dirty="0"/>
              <a:t> </a:t>
            </a:r>
            <a:r>
              <a:rPr lang="tr-TR" dirty="0" err="1"/>
              <a:t>Yehova’ya</a:t>
            </a:r>
            <a:r>
              <a:rPr lang="tr-TR" dirty="0"/>
              <a:t> güreşmek, yorulmak, oğul isnat etmek gibi beşeri özellikler de atfedilmiştir.</a:t>
            </a:r>
            <a:endParaRPr lang="tr-TR" b="1" dirty="0">
              <a:solidFill>
                <a:srgbClr val="00B050"/>
              </a:solidFill>
            </a:endParaRP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a:solidFill>
                  <a:srgbClr val="C00000"/>
                </a:solidFill>
              </a:rPr>
              <a:t>Tanrı İnancı</a:t>
            </a:r>
            <a:endParaRPr lang="tr-TR" b="1" dirty="0">
              <a:solidFill>
                <a:srgbClr val="00B050"/>
              </a:solidFill>
            </a:endParaRPr>
          </a:p>
        </p:txBody>
      </p:sp>
      <p:sp>
        <p:nvSpPr>
          <p:cNvPr id="4" name="İçerik Yer Tutucusu 3"/>
          <p:cNvSpPr>
            <a:spLocks noGrp="1"/>
          </p:cNvSpPr>
          <p:nvPr>
            <p:ph idx="1"/>
          </p:nvPr>
        </p:nvSpPr>
        <p:spPr>
          <a:xfrm>
            <a:off x="838200" y="1229032"/>
            <a:ext cx="10515600" cy="4947931"/>
          </a:xfrm>
        </p:spPr>
        <p:txBody>
          <a:bodyPr>
            <a:normAutofit lnSpcReduction="10000"/>
          </a:bodyPr>
          <a:lstStyle/>
          <a:p>
            <a:pPr>
              <a:lnSpc>
                <a:spcPct val="130000"/>
              </a:lnSpc>
              <a:spcBef>
                <a:spcPts val="600"/>
              </a:spcBef>
            </a:pPr>
            <a:r>
              <a:rPr lang="tr-TR" b="1" dirty="0">
                <a:solidFill>
                  <a:srgbClr val="00B050"/>
                </a:solidFill>
              </a:rPr>
              <a:t>Hıristiyanlık: </a:t>
            </a:r>
            <a:r>
              <a:rPr lang="tr-TR" dirty="0" err="1"/>
              <a:t>Hıristiyanlık’taki</a:t>
            </a:r>
            <a:r>
              <a:rPr lang="tr-TR" dirty="0"/>
              <a:t> tanrı inancı, teslis anlayışına dayanır. Hz. İsa’dan sonra ortaya çıkan bu inanç, </a:t>
            </a:r>
            <a:r>
              <a:rPr lang="tr-TR" dirty="0" err="1"/>
              <a:t>Pavlus’un</a:t>
            </a:r>
            <a:r>
              <a:rPr lang="tr-TR" dirty="0"/>
              <a:t> öğretileri ve akabinde alınan </a:t>
            </a:r>
            <a:r>
              <a:rPr lang="tr-TR" dirty="0" err="1"/>
              <a:t>Konsil</a:t>
            </a:r>
            <a:r>
              <a:rPr lang="tr-TR" dirty="0"/>
              <a:t> kararlarıyla tesis edilmiştir. </a:t>
            </a:r>
            <a:r>
              <a:rPr lang="tr-TR" dirty="0" err="1"/>
              <a:t>Teslis’in</a:t>
            </a:r>
            <a:r>
              <a:rPr lang="tr-TR" dirty="0"/>
              <a:t> ilk unsuru olan Baba, yaratıcı, ezeli, ebedi, her şeye gücü yeten ve her şeyi bilen tanrıdır. İkincisi Oğul, kurtarıcı İsa’dır. Baba tanrının insan bedenine girmiş kelamıdır. İsa, Babayla aynı cevherden olup, insan ve tanrı yönü bulunan çift tabiatlı bir varlıktır. Üçüncüsü Kutsal Ruh, kutsayıcı Cebrail’dir. Baba tanrı işlerini onunla yapar. </a:t>
            </a:r>
            <a:r>
              <a:rPr lang="tr-TR" dirty="0" err="1"/>
              <a:t>Hıristiyanlık’a</a:t>
            </a:r>
            <a:r>
              <a:rPr lang="tr-TR" dirty="0"/>
              <a:t> göre teslis, akli yönden değil imanla idrak edilecek bir mefhumdur.</a:t>
            </a:r>
            <a:endParaRPr lang="tr-TR" b="1" dirty="0">
              <a:solidFill>
                <a:srgbClr val="00B050"/>
              </a:solidFill>
            </a:endParaRPr>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Tanrı İnancı</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b="1" dirty="0">
                <a:solidFill>
                  <a:srgbClr val="00B050"/>
                </a:solidFill>
              </a:rPr>
              <a:t>İslamiyet: </a:t>
            </a:r>
            <a:r>
              <a:rPr lang="tr-TR" dirty="0"/>
              <a:t>İslam’ın esası tevhit inancıdır. Tanrı’nın hiçbir eşi ve benzeri yoktur. Her şey dinamik olan yaratıcının bilgisi ve kudretiyle gerçekleşir. Kuran’da yaratıcının özel ismi Allah’tır. Onun çeşitli sıfatları vardır. İslam’a göre tabiattaki her şey Allah’ın eseridir. Panteist düşüncesinin aksine o, evrenin bir parçası değildir. Her şeyin </a:t>
            </a:r>
            <a:r>
              <a:rPr lang="tr-TR" dirty="0" smtClean="0"/>
              <a:t>ötesindedir.</a:t>
            </a:r>
            <a:endParaRPr lang="tr-TR" dirty="0" smtClean="0"/>
          </a:p>
        </p:txBody>
      </p:sp>
    </p:spTree>
    <p:extLst>
      <p:ext uri="{BB962C8B-B14F-4D97-AF65-F5344CB8AC3E}">
        <p14:creationId xmlns:p14="http://schemas.microsoft.com/office/powerpoint/2010/main" val="13836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Tanrı İnancı</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normAutofit/>
          </a:bodyPr>
          <a:lstStyle/>
          <a:p>
            <a:pPr marL="0" indent="0">
              <a:lnSpc>
                <a:spcPct val="130000"/>
              </a:lnSpc>
              <a:spcBef>
                <a:spcPts val="600"/>
              </a:spcBef>
              <a:buNone/>
            </a:pPr>
            <a:r>
              <a:rPr lang="tr-TR" b="1" dirty="0">
                <a:solidFill>
                  <a:srgbClr val="00B050"/>
                </a:solidFill>
              </a:rPr>
              <a:t>Hinduizm: </a:t>
            </a:r>
            <a:r>
              <a:rPr lang="tr-TR" dirty="0"/>
              <a:t>Hinduizm’de sistematik bir tanrı anlayışı yoktur. Bazı Veda metinlerinde tek tanrı anlayışına vurgu yapılmış olsa da geneli itibariyle bu din çok tanrılıdır. Erken dönemde önemli görülen </a:t>
            </a:r>
            <a:r>
              <a:rPr lang="tr-TR" dirty="0" err="1"/>
              <a:t>Vayu</a:t>
            </a:r>
            <a:r>
              <a:rPr lang="tr-TR" dirty="0"/>
              <a:t> (rüzgâr), </a:t>
            </a:r>
            <a:r>
              <a:rPr lang="tr-TR" dirty="0" err="1"/>
              <a:t>İndra</a:t>
            </a:r>
            <a:r>
              <a:rPr lang="tr-TR" dirty="0"/>
              <a:t> (savaş) ve </a:t>
            </a:r>
            <a:r>
              <a:rPr lang="tr-TR" dirty="0" err="1"/>
              <a:t>Ağni</a:t>
            </a:r>
            <a:r>
              <a:rPr lang="tr-TR" dirty="0"/>
              <a:t> (Ateş) gibi bazı tanrılar/tanrısal varlıklar tarihi süreç içinde ortaya çıkan gelişmelere bağlı olarak önemini kaybetmiştir. Buna mukabil günümüzde de geçerli olan ve sırasıyla yaratma, koruma ve yok etme/cezalandırmayı simgeleyen Brahma, </a:t>
            </a:r>
            <a:r>
              <a:rPr lang="tr-TR" dirty="0" err="1"/>
              <a:t>Vişnu</a:t>
            </a:r>
            <a:r>
              <a:rPr lang="tr-TR" dirty="0"/>
              <a:t> ve </a:t>
            </a:r>
            <a:r>
              <a:rPr lang="tr-TR" dirty="0" err="1"/>
              <a:t>Şiva</a:t>
            </a:r>
            <a:r>
              <a:rPr lang="tr-TR" dirty="0"/>
              <a:t> tanrıları ön plana çıkmıştır. Bu üçlü tanrı anlayışına “</a:t>
            </a:r>
            <a:r>
              <a:rPr lang="tr-TR" dirty="0" err="1"/>
              <a:t>trimurti</a:t>
            </a:r>
            <a:r>
              <a:rPr lang="tr-TR" dirty="0"/>
              <a:t>” de denir.</a:t>
            </a:r>
            <a:endParaRPr lang="tr-TR" b="1" dirty="0">
              <a:solidFill>
                <a:srgbClr val="00B050"/>
              </a:solidFill>
            </a:endParaRPr>
          </a:p>
        </p:txBody>
      </p:sp>
    </p:spTree>
    <p:extLst>
      <p:ext uri="{BB962C8B-B14F-4D97-AF65-F5344CB8AC3E}">
        <p14:creationId xmlns:p14="http://schemas.microsoft.com/office/powerpoint/2010/main" val="236075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Tanrı İnancı</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b="1" dirty="0">
                <a:solidFill>
                  <a:srgbClr val="00B050"/>
                </a:solidFill>
              </a:rPr>
              <a:t>Budizm: </a:t>
            </a:r>
            <a:r>
              <a:rPr lang="tr-TR" dirty="0"/>
              <a:t>Buda’nın tanrı inancını reddettiğini gösteren bir bilgi yoktur. Fakat o daha çok, acı dolu hayattan kurtulup Nirvana’ya ulaşma fikri üzerinde durmuştur. Hindulardaki çok tanrıcılığa, antropomorfist tanrı inancına ve putperestliğe karşı çıkmıştır. Tanrı konusunda sessiz kaldığı için Budizm bazılarınca ateist bir din olarak tarif edilmiştir. </a:t>
            </a:r>
            <a:r>
              <a:rPr lang="tr-TR" dirty="0" err="1"/>
              <a:t>Budda</a:t>
            </a:r>
            <a:r>
              <a:rPr lang="tr-TR" dirty="0"/>
              <a:t> ölümünden sonra özellikle </a:t>
            </a:r>
            <a:r>
              <a:rPr lang="tr-TR" dirty="0" err="1"/>
              <a:t>Mahayana</a:t>
            </a:r>
            <a:r>
              <a:rPr lang="tr-TR" dirty="0"/>
              <a:t> mezhebince bir tanrı olarak kabul edilip </a:t>
            </a:r>
            <a:r>
              <a:rPr lang="tr-TR" dirty="0" smtClean="0"/>
              <a:t>tapınılmıştır.</a:t>
            </a:r>
          </a:p>
        </p:txBody>
      </p:sp>
    </p:spTree>
    <p:extLst>
      <p:ext uri="{BB962C8B-B14F-4D97-AF65-F5344CB8AC3E}">
        <p14:creationId xmlns:p14="http://schemas.microsoft.com/office/powerpoint/2010/main" val="9659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C00000"/>
                </a:solidFill>
              </a:rPr>
              <a:t>Tanrı İnancı</a:t>
            </a: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b="1" dirty="0" err="1">
                <a:solidFill>
                  <a:srgbClr val="00B050"/>
                </a:solidFill>
              </a:rPr>
              <a:t>Sihizm</a:t>
            </a:r>
            <a:r>
              <a:rPr lang="tr-TR" b="1" dirty="0">
                <a:solidFill>
                  <a:srgbClr val="00B050"/>
                </a:solidFill>
              </a:rPr>
              <a:t>: </a:t>
            </a:r>
            <a:r>
              <a:rPr lang="tr-TR" dirty="0"/>
              <a:t>Sihlere göre </a:t>
            </a:r>
            <a:r>
              <a:rPr lang="tr-TR" dirty="0" smtClean="0"/>
              <a:t>Tanrı </a:t>
            </a:r>
            <a:r>
              <a:rPr lang="tr-TR" dirty="0"/>
              <a:t>vardır ve birdir. Tanrı, ölümlü olan insan tarafından tam anlamıyla idrak edilemez. Sihler Tanrı’yı, Nam, Ram ve Allah gibi isimlerle çağırırlar.</a:t>
            </a:r>
          </a:p>
        </p:txBody>
      </p:sp>
    </p:spTree>
    <p:extLst>
      <p:ext uri="{BB962C8B-B14F-4D97-AF65-F5344CB8AC3E}">
        <p14:creationId xmlns:p14="http://schemas.microsoft.com/office/powerpoint/2010/main" val="17163841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2186</Words>
  <Application>Microsoft Office PowerPoint</Application>
  <PresentationFormat>Geniş ekran</PresentationFormat>
  <Paragraphs>108</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Adobe Myungjo Std M</vt:lpstr>
      <vt:lpstr>Adobe Caslon Pro</vt:lpstr>
      <vt:lpstr>Arial</vt:lpstr>
      <vt:lpstr>Calibri</vt:lpstr>
      <vt:lpstr>Calibri Light</vt:lpstr>
      <vt:lpstr>Office Teması</vt:lpstr>
      <vt:lpstr> </vt:lpstr>
      <vt:lpstr>PowerPoint Sunusu</vt:lpstr>
      <vt:lpstr>Bu derste neler öğreneceğiz?</vt:lpstr>
      <vt:lpstr>Tanrı İnancı</vt:lpstr>
      <vt:lpstr>Tanrı İnancı</vt:lpstr>
      <vt:lpstr>Tanrı İnancı</vt:lpstr>
      <vt:lpstr>Tanrı İnancı</vt:lpstr>
      <vt:lpstr>Tanrı İnancı</vt:lpstr>
      <vt:lpstr>Tanrı İnancı</vt:lpstr>
      <vt:lpstr>Tanrı İnancı</vt:lpstr>
      <vt:lpstr>Odaklanalım!...</vt:lpstr>
      <vt:lpstr>Peygamber ve Din Kurucusu İnancı</vt:lpstr>
      <vt:lpstr>Peygamber ve Din Kurucusu İnancı</vt:lpstr>
      <vt:lpstr>Peygamber ve Din Kurucusu İnancı</vt:lpstr>
      <vt:lpstr>Peygamber ve Din Kurucusu İnancı</vt:lpstr>
      <vt:lpstr>Bilgi Notu…</vt:lpstr>
      <vt:lpstr>Peygamber ve Din Kurucusu İnancı</vt:lpstr>
      <vt:lpstr>Peygamber ve Din Kurucusu İnancı</vt:lpstr>
      <vt:lpstr> Peygamber ve Din Kurucusu İnancı</vt:lpstr>
      <vt:lpstr>Peygamber ve Din Kurucusu İnancı</vt:lpstr>
      <vt:lpstr>Ahiret İnancı</vt:lpstr>
      <vt:lpstr>Ahiret İnancı</vt:lpstr>
      <vt:lpstr>Ahiret İnancı</vt:lpstr>
      <vt:lpstr>Ahiret İnancı</vt:lpstr>
      <vt:lpstr>Ahiret İnancı</vt:lpstr>
      <vt:lpstr>Mehdi-Mesih İnancı</vt:lpstr>
      <vt:lpstr>Mehdi-Mesih İnancı</vt:lpstr>
      <vt:lpstr>Bilgi Notu…</vt:lpstr>
      <vt:lpstr>Mehdi-Mesih İnancı</vt:lpstr>
      <vt:lpstr>Kutsal Kitap İnancı</vt:lpstr>
      <vt:lpstr>Kutsal Kitap İnancı</vt:lpstr>
      <vt:lpstr>PowerPoint Sunusu</vt:lpstr>
      <vt:lpstr>Kutsal Kitap İnancı</vt:lpstr>
      <vt:lpstr>Kutsal Kitap İnancı</vt:lpstr>
      <vt:lpstr>Kutsal Kitap İnancı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56</cp:revision>
  <dcterms:created xsi:type="dcterms:W3CDTF">2020-11-30T19:20:16Z</dcterms:created>
  <dcterms:modified xsi:type="dcterms:W3CDTF">2021-01-13T20:12:30Z</dcterms:modified>
</cp:coreProperties>
</file>