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266" r:id="rId14"/>
    <p:sldId id="267" r:id="rId15"/>
    <p:sldId id="286" r:id="rId16"/>
    <p:sldId id="268" r:id="rId17"/>
    <p:sldId id="269" r:id="rId18"/>
    <p:sldId id="270" r:id="rId19"/>
    <p:sldId id="290"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Dua ve Namaz</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Zerdüştlükte ibadet tek tanrıya yapılır. Mabette kutsal metinden bazı yerler okunur ve dua edilir. Burada Tanrı’nın büyüklüğünü temsil eden ateşin devamlı yanması önemlidir. İbadet sona erdiğinde ateşe sırt çevirmeden mabetten çıkılır. Eski </a:t>
            </a:r>
            <a:r>
              <a:rPr lang="tr-TR" dirty="0" err="1"/>
              <a:t>Türkler’de</a:t>
            </a:r>
            <a:r>
              <a:rPr lang="tr-TR" dirty="0"/>
              <a:t> dua edilirken doğuya dönülerek diz çökülmesi, yüz ve ellerin göye doğru çevrilmesi önemli görülmüştür.</a:t>
            </a:r>
          </a:p>
        </p:txBody>
      </p:sp>
    </p:spTree>
    <p:extLst>
      <p:ext uri="{BB962C8B-B14F-4D97-AF65-F5344CB8AC3E}">
        <p14:creationId xmlns:p14="http://schemas.microsoft.com/office/powerpoint/2010/main" val="8264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C00000"/>
                </a:solidFill>
              </a:rPr>
              <a:t>Oruç</a:t>
            </a:r>
            <a:endParaRPr lang="tr-TR" dirty="0">
              <a:solidFill>
                <a:srgbClr val="C0000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İslam’da oruç, tan yerinin ağarmasından güneşin batmasına kadar geçen sürede yeme, içme ve cinsel ilişkiden uzak durma demektir. Oruç yasaklarına karşı kendini tutmaya “imsak”, vakti gelince de orucu açmaya “iftar” denir. Bu yasakların bilerek ihlal edilmesi belirli cezaları gerektirir. Farz olan Ramazan orucu dışında vacip ve nafile oruçlar da vardır</a:t>
            </a:r>
          </a:p>
        </p:txBody>
      </p:sp>
    </p:spTree>
    <p:extLst>
      <p:ext uri="{BB962C8B-B14F-4D97-AF65-F5344CB8AC3E}">
        <p14:creationId xmlns:p14="http://schemas.microsoft.com/office/powerpoint/2010/main" val="33819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Oruç</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err="1"/>
              <a:t>Yahudilik’te</a:t>
            </a:r>
            <a:r>
              <a:rPr lang="tr-TR" dirty="0"/>
              <a:t> oruç genelde günahlara kefaret, kötü günleri yâd etme ve ağıt amaçlı tutulur. Önemli oruçlardan biri olan Yom </a:t>
            </a:r>
            <a:r>
              <a:rPr lang="tr-TR" dirty="0" err="1"/>
              <a:t>Kippur</a:t>
            </a:r>
            <a:r>
              <a:rPr lang="tr-TR" dirty="0"/>
              <a:t>, </a:t>
            </a:r>
            <a:r>
              <a:rPr lang="tr-TR" dirty="0" err="1"/>
              <a:t>Tişri</a:t>
            </a:r>
            <a:r>
              <a:rPr lang="tr-TR" dirty="0"/>
              <a:t> ayının onuncu gününde tutulan kefaret orucudur. Bir önceki gün güneşin batmasıyla başlayan ve yirmi beş saat devam eden bu oruçta yeme, içme ve cinsel ilişki yasaktır. Benzer kuralların geçerli olduğu ve mabedin iki defa yıkılması anısına Ağustos ayının </a:t>
            </a:r>
            <a:r>
              <a:rPr lang="tr-TR" dirty="0" smtClean="0"/>
              <a:t>dokuzunda </a:t>
            </a:r>
            <a:r>
              <a:rPr lang="tr-TR" dirty="0"/>
              <a:t>tutulan </a:t>
            </a:r>
            <a:r>
              <a:rPr lang="tr-TR" dirty="0" err="1"/>
              <a:t>Teşabeav</a:t>
            </a:r>
            <a:r>
              <a:rPr lang="tr-TR" dirty="0"/>
              <a:t> orucu da önemlidir.</a:t>
            </a:r>
            <a:endParaRPr lang="tr-TR" dirty="0" smtClean="0"/>
          </a:p>
        </p:txBody>
      </p:sp>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Oruç</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err="1"/>
              <a:t>Hıristiyanlık’ta</a:t>
            </a:r>
            <a:r>
              <a:rPr lang="tr-TR" dirty="0"/>
              <a:t> genelde </a:t>
            </a:r>
            <a:r>
              <a:rPr lang="tr-TR" dirty="0" err="1"/>
              <a:t>Paskalya’dan</a:t>
            </a:r>
            <a:r>
              <a:rPr lang="tr-TR" dirty="0"/>
              <a:t> önceki kırk günlük </a:t>
            </a:r>
            <a:r>
              <a:rPr lang="tr-TR" dirty="0" err="1"/>
              <a:t>Lent</a:t>
            </a:r>
            <a:r>
              <a:rPr lang="tr-TR" dirty="0"/>
              <a:t> Dönemi, oruç zamanı olarak görülür. Bu günlerde tutulan oruçta bir öğün yenebilir. Dolayısıyla oruç, perhiz şeklindedir. Protestan mezhebinde oruç ibadetine fazla önem verilmez.</a:t>
            </a:r>
          </a:p>
        </p:txBody>
      </p:sp>
    </p:spTree>
    <p:extLst>
      <p:ext uri="{BB962C8B-B14F-4D97-AF65-F5344CB8AC3E}">
        <p14:creationId xmlns:p14="http://schemas.microsoft.com/office/powerpoint/2010/main" val="326552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Oruç</a:t>
            </a: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Hinduizm’de her ayın birinci ve on beşinci gününde tutulan oruç ile adak amaçlı peş peşe tutulan on günlük oruç dikkat çeker. Budizm’de Nirvana’ya giden yolun oruçtan geçtiği düşünülür. Gerek Hindular gerekse </a:t>
            </a:r>
            <a:r>
              <a:rPr lang="tr-TR" dirty="0" err="1"/>
              <a:t>Budistler’de</a:t>
            </a:r>
            <a:r>
              <a:rPr lang="tr-TR" dirty="0"/>
              <a:t> oruç, perhiz şeklinde olup bazı yiyecekleri tüketmeme esasına dayanır. Günümüzde Hint dinlerinde orucun daha çok din adamlarını ilgilendiren bir uygulama olduğu da vakıadır.</a:t>
            </a:r>
            <a:endParaRPr lang="tr-TR" dirty="0" smtClean="0"/>
          </a:p>
        </p:txBody>
      </p:sp>
    </p:spTree>
    <p:extLst>
      <p:ext uri="{BB962C8B-B14F-4D97-AF65-F5344CB8AC3E}">
        <p14:creationId xmlns:p14="http://schemas.microsoft.com/office/powerpoint/2010/main" val="11050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smtClean="0">
                <a:solidFill>
                  <a:srgbClr val="C00000"/>
                </a:solidFill>
              </a:rPr>
              <a:t>Hac</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Müslümanlar Zilhicce ayında ihramlı şekilde Kâbe’yi tavaf edip Arafat’ta vakfe yaparak hac ibadetini yerine getirirler. Safa ile Merve arasında </a:t>
            </a:r>
            <a:r>
              <a:rPr lang="tr-TR" dirty="0" err="1"/>
              <a:t>sa’y</a:t>
            </a:r>
            <a:r>
              <a:rPr lang="tr-TR" dirty="0"/>
              <a:t>, şeytan taşlama ve sonunda da kurban kesme hac esnasında yapılan diğer ibadetlerdir. Mekke’de hac ibadetini başlatan Hz. İbrahim olmuş, ondan sonra gelen peygamberler ve ümmetleri de Kâbe’yi ziyaret etmişleridir.</a:t>
            </a:r>
            <a:endParaRPr lang="tr-TR" b="1" dirty="0">
              <a:solidFill>
                <a:srgbClr val="00B050"/>
              </a:solidFill>
            </a:endParaRPr>
          </a:p>
        </p:txBody>
      </p:sp>
    </p:spTree>
    <p:extLst>
      <p:ext uri="{BB962C8B-B14F-4D97-AF65-F5344CB8AC3E}">
        <p14:creationId xmlns:p14="http://schemas.microsoft.com/office/powerpoint/2010/main" val="38281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smtClean="0">
                <a:solidFill>
                  <a:srgbClr val="C00000"/>
                </a:solidFill>
              </a:rPr>
              <a:t>Hac</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err="1"/>
              <a:t>Yahudilik’te</a:t>
            </a:r>
            <a:r>
              <a:rPr lang="tr-TR" dirty="0"/>
              <a:t> hac yerleri, Kudüs ve civarında bulunan tarihi ve dini özelliğe sahip Ağlama Duvarı gibi mekânlar, </a:t>
            </a:r>
            <a:r>
              <a:rPr lang="tr-TR" dirty="0" err="1"/>
              <a:t>Talmut</a:t>
            </a:r>
            <a:r>
              <a:rPr lang="tr-TR" dirty="0"/>
              <a:t> ve </a:t>
            </a:r>
            <a:r>
              <a:rPr lang="tr-TR" dirty="0" err="1"/>
              <a:t>Kabala’da</a:t>
            </a:r>
            <a:r>
              <a:rPr lang="tr-TR" dirty="0"/>
              <a:t> adı geçen bilginlerin mezarlarının bulunduğu Celile gibi bölgeler ve Filistin dışında </a:t>
            </a:r>
            <a:r>
              <a:rPr lang="tr-TR" dirty="0" err="1"/>
              <a:t>Yahudiler’in</a:t>
            </a:r>
            <a:r>
              <a:rPr lang="tr-TR" dirty="0"/>
              <a:t> yaşadığı merkezler şeklinde üç kısımda toplanabilir. İbadet amaçlı ziyaret edilen bu yerlerde dualar edilir, adaklar adanır ve şefaatçi olmaları için azizlere yakarılır. Tevrat’ın ifadesine göre bütün Yahudi erkekleri </a:t>
            </a:r>
            <a:r>
              <a:rPr lang="tr-TR" dirty="0" err="1"/>
              <a:t>Fısıh</a:t>
            </a:r>
            <a:r>
              <a:rPr lang="tr-TR" dirty="0"/>
              <a:t>, </a:t>
            </a:r>
            <a:r>
              <a:rPr lang="tr-TR" dirty="0" err="1"/>
              <a:t>Şavuot</a:t>
            </a:r>
            <a:r>
              <a:rPr lang="tr-TR" dirty="0"/>
              <a:t> ve </a:t>
            </a:r>
            <a:r>
              <a:rPr lang="tr-TR" dirty="0" err="1"/>
              <a:t>Sukkot</a:t>
            </a:r>
            <a:r>
              <a:rPr lang="tr-TR" dirty="0"/>
              <a:t> bayramlarında yılda üç defa Kudüs’te Tanrı’nın huzurunda hazır olmalıdırlar.</a:t>
            </a:r>
          </a:p>
        </p:txBody>
      </p:sp>
    </p:spTree>
    <p:extLst>
      <p:ext uri="{BB962C8B-B14F-4D97-AF65-F5344CB8AC3E}">
        <p14:creationId xmlns:p14="http://schemas.microsoft.com/office/powerpoint/2010/main" val="15230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Hac</a:t>
            </a:r>
            <a:endParaRPr lang="tr-TR" dirty="0">
              <a:solidFill>
                <a:srgbClr val="00B05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30000"/>
              </a:lnSpc>
              <a:spcBef>
                <a:spcPts val="600"/>
              </a:spcBef>
            </a:pPr>
            <a:r>
              <a:rPr lang="tr-TR" dirty="0" err="1"/>
              <a:t>Hıristiyanlık’ta</a:t>
            </a:r>
            <a:r>
              <a:rPr lang="tr-TR" dirty="0"/>
              <a:t> önceleri Kudüs’teki Mabet önemli ziyaret mekânı iken sonradan Hz. İsa’nın </a:t>
            </a:r>
            <a:r>
              <a:rPr lang="tr-TR" dirty="0" err="1"/>
              <a:t>Beytlehem’de</a:t>
            </a:r>
            <a:r>
              <a:rPr lang="tr-TR" dirty="0"/>
              <a:t> doğduğu mağara ve çarmıha gerildiği yer ziyaret merkezi olmuştur. Ziyaretçiler önce günahlardan sıyrılmak için Hz. İsa’nın vaftiz olduğu Ürdün Nehri’nde suya dalarlar sonra sırasıyla Hz. İsa’nın hayatının geçtiği önemli yerleri dolaşıp hacı olurlar. Bunun yanında </a:t>
            </a:r>
            <a:r>
              <a:rPr lang="tr-TR" dirty="0" err="1"/>
              <a:t>Pavlus</a:t>
            </a:r>
            <a:r>
              <a:rPr lang="tr-TR" dirty="0"/>
              <a:t> ve </a:t>
            </a:r>
            <a:r>
              <a:rPr lang="tr-TR" dirty="0" err="1"/>
              <a:t>Petrus’un</a:t>
            </a:r>
            <a:r>
              <a:rPr lang="tr-TR" dirty="0"/>
              <a:t> Roma’daki mezarları, </a:t>
            </a:r>
            <a:r>
              <a:rPr lang="tr-TR" dirty="0" err="1"/>
              <a:t>Yakuba</a:t>
            </a:r>
            <a:r>
              <a:rPr lang="tr-TR" dirty="0"/>
              <a:t> atfedilen İspanya’daki mezar, Anadolu’da bulunan Antakya ve Efes gibi dünyanın farklı yerlerinde Hz. Meryem ve diğer önemli havarilerin yaşadığı bazı yerler Hıristiyanlar için kutsal mekânlardır.</a:t>
            </a:r>
            <a:endParaRPr lang="tr-TR" dirty="0" smtClean="0"/>
          </a:p>
        </p:txBody>
      </p:sp>
    </p:spTree>
    <p:extLst>
      <p:ext uri="{BB962C8B-B14F-4D97-AF65-F5344CB8AC3E}">
        <p14:creationId xmlns:p14="http://schemas.microsoft.com/office/powerpoint/2010/main" val="94356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pPr algn="ctr"/>
            <a:r>
              <a:rPr lang="tr-TR" dirty="0" smtClean="0">
                <a:solidFill>
                  <a:schemeClr val="accent2"/>
                </a:solidFill>
              </a:rPr>
              <a:t> </a:t>
            </a:r>
            <a:r>
              <a:rPr lang="tr-TR" b="1" dirty="0" smtClean="0">
                <a:solidFill>
                  <a:srgbClr val="C00000"/>
                </a:solidFill>
              </a:rPr>
              <a:t>Kutsal Mekanlar</a:t>
            </a:r>
            <a:endParaRPr lang="tr-TR" b="1" dirty="0">
              <a:solidFill>
                <a:srgbClr val="00B05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064616"/>
              </p:ext>
            </p:extLst>
          </p:nvPr>
        </p:nvGraphicFramePr>
        <p:xfrm>
          <a:off x="838200" y="1287464"/>
          <a:ext cx="10515600" cy="489702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082059866"/>
                    </a:ext>
                  </a:extLst>
                </a:gridCol>
                <a:gridCol w="5257800">
                  <a:extLst>
                    <a:ext uri="{9D8B030D-6E8A-4147-A177-3AD203B41FA5}">
                      <a16:colId xmlns:a16="http://schemas.microsoft.com/office/drawing/2014/main" val="2689242875"/>
                    </a:ext>
                  </a:extLst>
                </a:gridCol>
              </a:tblGrid>
              <a:tr h="979405">
                <a:tc>
                  <a:txBody>
                    <a:bodyPr/>
                    <a:lstStyle/>
                    <a:p>
                      <a:r>
                        <a:rPr lang="tr-TR" sz="4000" dirty="0" smtClean="0">
                          <a:solidFill>
                            <a:srgbClr val="FFFF00"/>
                          </a:solidFill>
                        </a:rPr>
                        <a:t>Hinduizm</a:t>
                      </a:r>
                      <a:endParaRPr lang="tr-TR" sz="4000" dirty="0">
                        <a:solidFill>
                          <a:srgbClr val="FFFF00"/>
                        </a:solidFill>
                      </a:endParaRPr>
                    </a:p>
                  </a:txBody>
                  <a:tcPr/>
                </a:tc>
                <a:tc>
                  <a:txBody>
                    <a:bodyPr/>
                    <a:lstStyle/>
                    <a:p>
                      <a:r>
                        <a:rPr lang="tr-TR" sz="4000" dirty="0" smtClean="0">
                          <a:solidFill>
                            <a:srgbClr val="FFFF00"/>
                          </a:solidFill>
                        </a:rPr>
                        <a:t>Budizm</a:t>
                      </a:r>
                      <a:endParaRPr lang="tr-TR" sz="4000" dirty="0">
                        <a:solidFill>
                          <a:srgbClr val="FFFF00"/>
                        </a:solidFill>
                      </a:endParaRPr>
                    </a:p>
                  </a:txBody>
                  <a:tcPr/>
                </a:tc>
                <a:extLst>
                  <a:ext uri="{0D108BD9-81ED-4DB2-BD59-A6C34878D82A}">
                    <a16:rowId xmlns:a16="http://schemas.microsoft.com/office/drawing/2014/main" val="561577555"/>
                  </a:ext>
                </a:extLst>
              </a:tr>
              <a:tr h="979405">
                <a:tc>
                  <a:txBody>
                    <a:bodyPr/>
                    <a:lstStyle/>
                    <a:p>
                      <a:r>
                        <a:rPr lang="tr-TR" sz="2400" dirty="0" err="1" smtClean="0">
                          <a:solidFill>
                            <a:srgbClr val="002060"/>
                          </a:solidFill>
                        </a:rPr>
                        <a:t>Benares</a:t>
                      </a:r>
                      <a:r>
                        <a:rPr lang="tr-TR" sz="2400" dirty="0" smtClean="0">
                          <a:solidFill>
                            <a:srgbClr val="002060"/>
                          </a:solidFill>
                        </a:rPr>
                        <a:t> şehri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doğduğu yer (</a:t>
                      </a:r>
                      <a:r>
                        <a:rPr lang="tr-TR" sz="2400" dirty="0" err="1" smtClean="0">
                          <a:solidFill>
                            <a:srgbClr val="002060"/>
                          </a:solidFill>
                        </a:rPr>
                        <a:t>Lumbini</a:t>
                      </a:r>
                      <a:r>
                        <a:rPr lang="tr-TR" sz="2400" dirty="0" smtClean="0">
                          <a:solidFill>
                            <a:srgbClr val="002060"/>
                          </a:solidFill>
                        </a:rPr>
                        <a:t>-Nepal)</a:t>
                      </a:r>
                      <a:endParaRPr lang="tr-TR" sz="2400" dirty="0">
                        <a:solidFill>
                          <a:srgbClr val="002060"/>
                        </a:solidFill>
                      </a:endParaRPr>
                    </a:p>
                  </a:txBody>
                  <a:tcPr/>
                </a:tc>
                <a:extLst>
                  <a:ext uri="{0D108BD9-81ED-4DB2-BD59-A6C34878D82A}">
                    <a16:rowId xmlns:a16="http://schemas.microsoft.com/office/drawing/2014/main" val="2817449335"/>
                  </a:ext>
                </a:extLst>
              </a:tr>
              <a:tr h="979405">
                <a:tc>
                  <a:txBody>
                    <a:bodyPr/>
                    <a:lstStyle/>
                    <a:p>
                      <a:r>
                        <a:rPr lang="tr-TR" sz="2400" dirty="0" err="1" smtClean="0">
                          <a:solidFill>
                            <a:srgbClr val="002060"/>
                          </a:solidFill>
                        </a:rPr>
                        <a:t>Ganj</a:t>
                      </a:r>
                      <a:r>
                        <a:rPr lang="tr-TR" sz="2400" dirty="0" smtClean="0">
                          <a:solidFill>
                            <a:srgbClr val="002060"/>
                          </a:solidFill>
                        </a:rPr>
                        <a:t> Nehri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aydınlandığı yer (</a:t>
                      </a:r>
                      <a:r>
                        <a:rPr lang="tr-TR" sz="2400" dirty="0" err="1" smtClean="0">
                          <a:solidFill>
                            <a:srgbClr val="002060"/>
                          </a:solidFill>
                        </a:rPr>
                        <a:t>Bodhi</a:t>
                      </a:r>
                      <a:r>
                        <a:rPr lang="tr-TR" sz="2400" dirty="0" smtClean="0">
                          <a:solidFill>
                            <a:srgbClr val="002060"/>
                          </a:solidFill>
                        </a:rPr>
                        <a:t> </a:t>
                      </a:r>
                      <a:r>
                        <a:rPr lang="tr-TR" sz="2400" dirty="0" err="1" smtClean="0">
                          <a:solidFill>
                            <a:srgbClr val="002060"/>
                          </a:solidFill>
                        </a:rPr>
                        <a:t>Gaya</a:t>
                      </a:r>
                      <a:r>
                        <a:rPr lang="tr-TR" sz="2400" dirty="0" smtClean="0">
                          <a:solidFill>
                            <a:srgbClr val="002060"/>
                          </a:solidFill>
                        </a:rPr>
                        <a:t>, </a:t>
                      </a:r>
                      <a:r>
                        <a:rPr lang="tr-TR" sz="2400" dirty="0" err="1" smtClean="0">
                          <a:solidFill>
                            <a:srgbClr val="002060"/>
                          </a:solidFill>
                        </a:rPr>
                        <a:t>Bihar</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val="1351031994"/>
                  </a:ext>
                </a:extLst>
              </a:tr>
              <a:tr h="979405">
                <a:tc>
                  <a:txBody>
                    <a:bodyPr/>
                    <a:lstStyle/>
                    <a:p>
                      <a:r>
                        <a:rPr lang="tr-TR" sz="2400" dirty="0" err="1" smtClean="0">
                          <a:solidFill>
                            <a:srgbClr val="002060"/>
                          </a:solidFill>
                        </a:rPr>
                        <a:t>Vişnu</a:t>
                      </a:r>
                      <a:r>
                        <a:rPr lang="tr-TR" sz="2400" dirty="0" smtClean="0">
                          <a:solidFill>
                            <a:srgbClr val="002060"/>
                          </a:solidFill>
                        </a:rPr>
                        <a:t> ve </a:t>
                      </a:r>
                      <a:r>
                        <a:rPr lang="tr-TR" sz="2400" dirty="0" err="1" smtClean="0">
                          <a:solidFill>
                            <a:srgbClr val="002060"/>
                          </a:solidFill>
                        </a:rPr>
                        <a:t>Şiva</a:t>
                      </a:r>
                      <a:r>
                        <a:rPr lang="tr-TR" sz="2400" dirty="0" smtClean="0">
                          <a:solidFill>
                            <a:srgbClr val="002060"/>
                          </a:solidFill>
                        </a:rPr>
                        <a:t> gibi önemli tanrılara adanan büyük mabetler</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ilk vaazını verdiği yer (</a:t>
                      </a:r>
                      <a:r>
                        <a:rPr lang="tr-TR" sz="2400" dirty="0" err="1" smtClean="0">
                          <a:solidFill>
                            <a:srgbClr val="002060"/>
                          </a:solidFill>
                        </a:rPr>
                        <a:t>Benares</a:t>
                      </a:r>
                      <a:r>
                        <a:rPr lang="tr-TR" sz="2400" dirty="0" smtClean="0">
                          <a:solidFill>
                            <a:srgbClr val="002060"/>
                          </a:solidFill>
                        </a:rPr>
                        <a:t>, </a:t>
                      </a:r>
                      <a:r>
                        <a:rPr lang="tr-TR" sz="2400" dirty="0" err="1" smtClean="0">
                          <a:solidFill>
                            <a:srgbClr val="002060"/>
                          </a:solidFill>
                        </a:rPr>
                        <a:t>Uttar</a:t>
                      </a:r>
                      <a:r>
                        <a:rPr lang="tr-TR" sz="2400" dirty="0" smtClean="0">
                          <a:solidFill>
                            <a:srgbClr val="002060"/>
                          </a:solidFill>
                        </a:rPr>
                        <a:t> </a:t>
                      </a:r>
                      <a:r>
                        <a:rPr lang="tr-TR" sz="2400" dirty="0" err="1" smtClean="0">
                          <a:solidFill>
                            <a:srgbClr val="002060"/>
                          </a:solidFill>
                        </a:rPr>
                        <a:t>Pradeş</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val="1193281352"/>
                  </a:ext>
                </a:extLst>
              </a:tr>
              <a:tr h="979405">
                <a:tc>
                  <a:txBody>
                    <a:bodyPr/>
                    <a:lstStyle/>
                    <a:p>
                      <a:r>
                        <a:rPr lang="tr-TR" sz="2400" dirty="0" err="1" smtClean="0">
                          <a:solidFill>
                            <a:srgbClr val="002060"/>
                          </a:solidFill>
                        </a:rPr>
                        <a:t>Krişna’nın</a:t>
                      </a:r>
                      <a:r>
                        <a:rPr lang="tr-TR" sz="2400" dirty="0" smtClean="0">
                          <a:solidFill>
                            <a:srgbClr val="002060"/>
                          </a:solidFill>
                        </a:rPr>
                        <a:t> yaşadığı düşünülen </a:t>
                      </a:r>
                      <a:r>
                        <a:rPr lang="tr-TR" sz="2400" dirty="0" err="1" smtClean="0">
                          <a:solidFill>
                            <a:srgbClr val="002060"/>
                          </a:solidFill>
                        </a:rPr>
                        <a:t>Matura</a:t>
                      </a:r>
                      <a:r>
                        <a:rPr lang="tr-TR" sz="2400" dirty="0" smtClean="0">
                          <a:solidFill>
                            <a:srgbClr val="002060"/>
                          </a:solidFill>
                        </a:rPr>
                        <a:t> ve </a:t>
                      </a:r>
                      <a:r>
                        <a:rPr lang="tr-TR" sz="2400" dirty="0" err="1" smtClean="0">
                          <a:solidFill>
                            <a:srgbClr val="002060"/>
                          </a:solidFill>
                        </a:rPr>
                        <a:t>Brindavan</a:t>
                      </a:r>
                      <a:r>
                        <a:rPr lang="tr-TR" sz="2400" dirty="0" smtClean="0">
                          <a:solidFill>
                            <a:srgbClr val="002060"/>
                          </a:solidFill>
                        </a:rPr>
                        <a:t> bölgesi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öldüğü yer (</a:t>
                      </a:r>
                      <a:r>
                        <a:rPr lang="tr-TR" sz="2400" dirty="0" err="1" smtClean="0">
                          <a:solidFill>
                            <a:srgbClr val="002060"/>
                          </a:solidFill>
                        </a:rPr>
                        <a:t>Kuşinagara</a:t>
                      </a:r>
                      <a:r>
                        <a:rPr lang="tr-TR" sz="2400" dirty="0" smtClean="0">
                          <a:solidFill>
                            <a:srgbClr val="002060"/>
                          </a:solidFill>
                        </a:rPr>
                        <a:t>, </a:t>
                      </a:r>
                      <a:r>
                        <a:rPr lang="tr-TR" sz="2400" dirty="0" err="1" smtClean="0">
                          <a:solidFill>
                            <a:srgbClr val="002060"/>
                          </a:solidFill>
                        </a:rPr>
                        <a:t>Uttar</a:t>
                      </a:r>
                      <a:r>
                        <a:rPr lang="tr-TR" sz="2400" dirty="0" smtClean="0">
                          <a:solidFill>
                            <a:srgbClr val="002060"/>
                          </a:solidFill>
                        </a:rPr>
                        <a:t> </a:t>
                      </a:r>
                      <a:r>
                        <a:rPr lang="tr-TR" sz="2400" dirty="0" err="1" smtClean="0">
                          <a:solidFill>
                            <a:srgbClr val="002060"/>
                          </a:solidFill>
                        </a:rPr>
                        <a:t>Pradeş</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val="448134570"/>
                  </a:ext>
                </a:extLst>
              </a:tr>
            </a:tbl>
          </a:graphicData>
        </a:graphic>
      </p:graphicFrame>
    </p:spTree>
    <p:extLst>
      <p:ext uri="{BB962C8B-B14F-4D97-AF65-F5344CB8AC3E}">
        <p14:creationId xmlns:p14="http://schemas.microsoft.com/office/powerpoint/2010/main" val="55371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smtClean="0">
                <a:solidFill>
                  <a:srgbClr val="C00000"/>
                </a:solidFill>
              </a:rPr>
              <a:t>Sadaka</a:t>
            </a:r>
            <a:endParaRPr lang="tr-TR" dirty="0"/>
          </a:p>
        </p:txBody>
      </p:sp>
      <p:sp>
        <p:nvSpPr>
          <p:cNvPr id="3" name="İçerik Yer Tutucusu 2"/>
          <p:cNvSpPr>
            <a:spLocks noGrp="1"/>
          </p:cNvSpPr>
          <p:nvPr>
            <p:ph idx="1"/>
          </p:nvPr>
        </p:nvSpPr>
        <p:spPr>
          <a:xfrm>
            <a:off x="838200" y="973394"/>
            <a:ext cx="10515600" cy="5368412"/>
          </a:xfrm>
        </p:spPr>
        <p:txBody>
          <a:bodyPr>
            <a:normAutofit/>
          </a:bodyPr>
          <a:lstStyle/>
          <a:p>
            <a:pPr>
              <a:lnSpc>
                <a:spcPct val="150000"/>
              </a:lnSpc>
              <a:spcBef>
                <a:spcPts val="600"/>
              </a:spcBef>
            </a:pPr>
            <a:r>
              <a:rPr lang="tr-TR" dirty="0"/>
              <a:t>İbadet maksadıyla muhtaçlara karşılık beklemeden iyilik ve ihsanda bulunma anlamına gelen sadaka, İslam’da pek çok yerde teşvik edilmiştir. Zenginlerin her yıl mallarından belli oranda muhtaçlara zekât vermesi de İslam’a özgü bir ibadet şeklidir. Tevrat’ta yer alan, “kardeşin fakir ve zayıf düşerse ona yardım edeceksin” ifadesi ile İncil’deki “sadaka verdiğin zaman sağ elin sol elinin ne yaptığını bilmesin” cümlesi Yahudilik ve </a:t>
            </a:r>
            <a:r>
              <a:rPr lang="tr-TR" dirty="0" err="1"/>
              <a:t>Hıristiyanlık’ta</a:t>
            </a:r>
            <a:r>
              <a:rPr lang="tr-TR" dirty="0"/>
              <a:t> da sadaka ibadetinin bulunduğunu gösterir. </a:t>
            </a:r>
            <a:endParaRPr lang="tr-TR" dirty="0" smtClean="0"/>
          </a:p>
        </p:txBody>
      </p:sp>
    </p:spTree>
    <p:extLst>
      <p:ext uri="{BB962C8B-B14F-4D97-AF65-F5344CB8AC3E}">
        <p14:creationId xmlns:p14="http://schemas.microsoft.com/office/powerpoint/2010/main" val="376366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7:</a:t>
            </a:r>
          </a:p>
          <a:p>
            <a:r>
              <a:rPr lang="tr-TR" sz="4400" b="1" dirty="0" smtClean="0">
                <a:solidFill>
                  <a:srgbClr val="C00000"/>
                </a:solidFill>
                <a:latin typeface="Adobe Caslon Pro" panose="0205050205050A020403" pitchFamily="18" charset="-94"/>
                <a:ea typeface="Adobe Myungjo Std M" panose="02020600000000000000" pitchFamily="18" charset="-128"/>
              </a:rPr>
              <a:t>DİNLERDE İBADETLER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r>
              <a:rPr lang="tr-TR" b="1" dirty="0" smtClean="0">
                <a:solidFill>
                  <a:srgbClr val="C00000"/>
                </a:solidFill>
              </a:rPr>
              <a:t>Kurban</a:t>
            </a:r>
            <a:endParaRPr lang="tr-TR" b="1" dirty="0">
              <a:solidFill>
                <a:srgbClr val="C00000"/>
              </a:solidFill>
            </a:endParaRPr>
          </a:p>
        </p:txBody>
      </p:sp>
      <p:sp>
        <p:nvSpPr>
          <p:cNvPr id="3" name="İçerik Yer Tutucusu 2"/>
          <p:cNvSpPr>
            <a:spLocks noGrp="1"/>
          </p:cNvSpPr>
          <p:nvPr>
            <p:ph idx="1"/>
          </p:nvPr>
        </p:nvSpPr>
        <p:spPr>
          <a:xfrm>
            <a:off x="838200" y="1268362"/>
            <a:ext cx="10515600" cy="4908602"/>
          </a:xfrm>
        </p:spPr>
        <p:txBody>
          <a:bodyPr>
            <a:normAutofit/>
          </a:bodyPr>
          <a:lstStyle/>
          <a:p>
            <a:pPr>
              <a:lnSpc>
                <a:spcPct val="130000"/>
              </a:lnSpc>
              <a:spcBef>
                <a:spcPts val="600"/>
              </a:spcBef>
            </a:pPr>
            <a:r>
              <a:rPr lang="tr-TR" dirty="0"/>
              <a:t>İslam’da kurban, “ibadet maksadıyla belli şartları taşıyan hayvanı usulüne göre kesmeyi ve bunun için kesilen hayvanı” ifade eder. Kurban, Kurban Bayramı’nın ilk üç gününde kesilmelidir. Bunun dışında adak, </a:t>
            </a:r>
            <a:r>
              <a:rPr lang="tr-TR" dirty="0" err="1"/>
              <a:t>akika</a:t>
            </a:r>
            <a:r>
              <a:rPr lang="tr-TR" dirty="0"/>
              <a:t> gibi kurban çeşitleri de vardır.</a:t>
            </a:r>
          </a:p>
        </p:txBody>
      </p:sp>
    </p:spTree>
    <p:extLst>
      <p:ext uri="{BB962C8B-B14F-4D97-AF65-F5344CB8AC3E}">
        <p14:creationId xmlns:p14="http://schemas.microsoft.com/office/powerpoint/2010/main" val="424024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dirty="0"/>
              <a:t>Yeni doğan çocuğun ilk günlerinde Allah Teâlâ’ya bir şükran nişanesi olarak kesilen kurbana “</a:t>
            </a:r>
            <a:r>
              <a:rPr lang="tr-TR" dirty="0" err="1"/>
              <a:t>akîka</a:t>
            </a:r>
            <a:r>
              <a:rPr lang="tr-TR" dirty="0"/>
              <a:t> kurbanı” denir. Kurban olmaya elverişli her hayvan </a:t>
            </a:r>
            <a:r>
              <a:rPr lang="tr-TR" dirty="0" err="1"/>
              <a:t>akika</a:t>
            </a:r>
            <a:r>
              <a:rPr lang="tr-TR" dirty="0"/>
              <a:t> kurbanı olarak kesilebilir. Kesilen bu kurbanın etinden kurban sahibi, aile fertleri ve yakın dostları yiyebileceği gibi arzu edilirse dağıtılabilir.</a:t>
            </a:r>
          </a:p>
        </p:txBody>
      </p:sp>
    </p:spTree>
    <p:extLst>
      <p:ext uri="{BB962C8B-B14F-4D97-AF65-F5344CB8AC3E}">
        <p14:creationId xmlns:p14="http://schemas.microsoft.com/office/powerpoint/2010/main" val="307294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396182"/>
            <a:ext cx="10515600" cy="5132437"/>
          </a:xfrm>
        </p:spPr>
        <p:txBody>
          <a:bodyPr>
            <a:normAutofit/>
          </a:bodyPr>
          <a:lstStyle/>
          <a:p>
            <a:pPr>
              <a:lnSpc>
                <a:spcPct val="150000"/>
              </a:lnSpc>
              <a:spcBef>
                <a:spcPts val="600"/>
              </a:spcBef>
            </a:pPr>
            <a:r>
              <a:rPr lang="tr-TR" dirty="0" err="1"/>
              <a:t>Yahudilik’te</a:t>
            </a:r>
            <a:r>
              <a:rPr lang="tr-TR" dirty="0"/>
              <a:t> kanlı (hayvan) ve kansız (takdimeler) olmak üzere iki çeşit kurban bulunur. Erken dönemlerde kefaret, adak, kurtuluş gibi çeşitli maksatlarla yılın farklı dönemlerde sunulan kurban önemli bir ibadetti. Mabet ikinci kez yıkılınca bu ibadet askıya alındı. Günümüzde Yahudiler arınmak için horoz ve tavuk kurban ederler. </a:t>
            </a:r>
          </a:p>
        </p:txBody>
      </p:sp>
    </p:spTree>
    <p:extLst>
      <p:ext uri="{BB962C8B-B14F-4D97-AF65-F5344CB8AC3E}">
        <p14:creationId xmlns:p14="http://schemas.microsoft.com/office/powerpoint/2010/main" val="380123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189703"/>
            <a:ext cx="10515600" cy="4987259"/>
          </a:xfrm>
        </p:spPr>
        <p:txBody>
          <a:bodyPr>
            <a:normAutofit/>
          </a:bodyPr>
          <a:lstStyle/>
          <a:p>
            <a:pPr>
              <a:lnSpc>
                <a:spcPct val="130000"/>
              </a:lnSpc>
              <a:spcBef>
                <a:spcPts val="600"/>
              </a:spcBef>
            </a:pPr>
            <a:r>
              <a:rPr lang="tr-TR" dirty="0" err="1"/>
              <a:t>Hıristiyanlık’ta</a:t>
            </a:r>
            <a:r>
              <a:rPr lang="tr-TR" dirty="0"/>
              <a:t> Pazar günleri ve </a:t>
            </a:r>
            <a:r>
              <a:rPr lang="tr-TR" dirty="0" err="1"/>
              <a:t>Paskalya’da</a:t>
            </a:r>
            <a:r>
              <a:rPr lang="tr-TR" dirty="0"/>
              <a:t> yapılan ekmek şarap ayni kurban ibadetinin yerini almıştır. Zira </a:t>
            </a:r>
            <a:r>
              <a:rPr lang="tr-TR" dirty="0" err="1"/>
              <a:t>Hıristiyanlar’a</a:t>
            </a:r>
            <a:r>
              <a:rPr lang="tr-TR" dirty="0"/>
              <a:t> göre bu </a:t>
            </a:r>
            <a:r>
              <a:rPr lang="tr-TR" dirty="0" err="1"/>
              <a:t>rittüel</a:t>
            </a:r>
            <a:r>
              <a:rPr lang="tr-TR" dirty="0"/>
              <a:t>, insanlığın günahı için kendini kurban eden Hz. İsa’nın etini ve kanını temsil eder. </a:t>
            </a:r>
          </a:p>
        </p:txBody>
      </p:sp>
    </p:spTree>
    <p:extLst>
      <p:ext uri="{BB962C8B-B14F-4D97-AF65-F5344CB8AC3E}">
        <p14:creationId xmlns:p14="http://schemas.microsoft.com/office/powerpoint/2010/main" val="397315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474839"/>
            <a:ext cx="10515600" cy="4702124"/>
          </a:xfrm>
        </p:spPr>
        <p:txBody>
          <a:bodyPr>
            <a:normAutofit lnSpcReduction="10000"/>
          </a:bodyPr>
          <a:lstStyle/>
          <a:p>
            <a:pPr>
              <a:lnSpc>
                <a:spcPct val="130000"/>
              </a:lnSpc>
              <a:spcBef>
                <a:spcPts val="600"/>
              </a:spcBef>
            </a:pPr>
            <a:r>
              <a:rPr lang="tr-TR" dirty="0"/>
              <a:t>Hinduizm’de ve Şintoizm’de tanrılara, tanrısal varlıklara, atalara sunulan kurbanlar hem onların hoşnutluğunu kazanmak hem de onlardan gelebilecek kötülükleri def etmek içindir. Erken dönemlerde inek, at gibi kanlı kurbanlar yaygınken sonradan bunlar terk edilmiştir. Bunun yerini günümüzde de yaygın olan yiyecek, içecek, tütsü, çiçek gibi nesneler almıştır. Budizm ve </a:t>
            </a:r>
            <a:r>
              <a:rPr lang="tr-TR" dirty="0" err="1"/>
              <a:t>Caynizm</a:t>
            </a:r>
            <a:r>
              <a:rPr lang="tr-TR" dirty="0"/>
              <a:t> kanlı kurbanlara karşı çıkmıştır. Mabetlerinde yer alan </a:t>
            </a:r>
            <a:r>
              <a:rPr lang="tr-TR" dirty="0" err="1"/>
              <a:t>Budda</a:t>
            </a:r>
            <a:r>
              <a:rPr lang="tr-TR" dirty="0"/>
              <a:t> ve </a:t>
            </a:r>
            <a:r>
              <a:rPr lang="tr-TR" dirty="0" err="1"/>
              <a:t>Tirthankara</a:t>
            </a:r>
            <a:r>
              <a:rPr lang="tr-TR" dirty="0"/>
              <a:t> heykelleri önünde mum, tütsü, yiyecek içecek gibi nesneleri takdim etme </a:t>
            </a:r>
            <a:r>
              <a:rPr lang="tr-TR" dirty="0" smtClean="0"/>
              <a:t>yaygındır.</a:t>
            </a:r>
            <a:endParaRPr lang="tr-TR" dirty="0"/>
          </a:p>
        </p:txBody>
      </p:sp>
    </p:spTree>
    <p:extLst>
      <p:ext uri="{BB962C8B-B14F-4D97-AF65-F5344CB8AC3E}">
        <p14:creationId xmlns:p14="http://schemas.microsoft.com/office/powerpoint/2010/main" val="216470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a:solidFill>
                  <a:srgbClr val="C00000"/>
                </a:solidFill>
              </a:rPr>
              <a:t>Kurban</a:t>
            </a:r>
          </a:p>
        </p:txBody>
      </p:sp>
      <p:sp>
        <p:nvSpPr>
          <p:cNvPr id="3" name="İçerik Yer Tutucusu 2"/>
          <p:cNvSpPr>
            <a:spLocks noGrp="1"/>
          </p:cNvSpPr>
          <p:nvPr>
            <p:ph idx="1"/>
          </p:nvPr>
        </p:nvSpPr>
        <p:spPr>
          <a:xfrm>
            <a:off x="838200" y="1573161"/>
            <a:ext cx="10515600" cy="4603802"/>
          </a:xfrm>
        </p:spPr>
        <p:txBody>
          <a:bodyPr>
            <a:normAutofit/>
          </a:bodyPr>
          <a:lstStyle/>
          <a:p>
            <a:pPr>
              <a:lnSpc>
                <a:spcPct val="130000"/>
              </a:lnSpc>
              <a:spcBef>
                <a:spcPts val="600"/>
              </a:spcBef>
            </a:pPr>
            <a:r>
              <a:rPr lang="tr-TR" dirty="0" err="1"/>
              <a:t>Zerdüştlük’te</a:t>
            </a:r>
            <a:r>
              <a:rPr lang="tr-TR" dirty="0"/>
              <a:t> adak ve şükran amaçlı kesilen kurbanlar Hürmüz’e, diğer takdimeler de kötülüğü engellemesi için Ehrimen’e sunulmuştur.</a:t>
            </a:r>
          </a:p>
        </p:txBody>
      </p:sp>
    </p:spTree>
    <p:extLst>
      <p:ext uri="{BB962C8B-B14F-4D97-AF65-F5344CB8AC3E}">
        <p14:creationId xmlns:p14="http://schemas.microsoft.com/office/powerpoint/2010/main" val="27342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435510"/>
            <a:ext cx="10515600" cy="4741453"/>
          </a:xfrm>
        </p:spPr>
        <p:txBody>
          <a:bodyPr/>
          <a:lstStyle/>
          <a:p>
            <a:pPr>
              <a:lnSpc>
                <a:spcPct val="130000"/>
              </a:lnSpc>
              <a:spcBef>
                <a:spcPts val="600"/>
              </a:spcBef>
            </a:pPr>
            <a:r>
              <a:rPr lang="tr-TR" dirty="0"/>
              <a:t>Tabiatüstü varlık veya varlıklara yakınlaşma, şükran duygularını ifade etme ya da günahlara kefaret olması gibi niyetlerle sunulan varlık ve nesnelere kurban denir.</a:t>
            </a:r>
          </a:p>
        </p:txBody>
      </p:sp>
    </p:spTree>
    <p:extLst>
      <p:ext uri="{BB962C8B-B14F-4D97-AF65-F5344CB8AC3E}">
        <p14:creationId xmlns:p14="http://schemas.microsoft.com/office/powerpoint/2010/main" val="73470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78540"/>
          </a:xfrm>
        </p:spPr>
        <p:txBody>
          <a:bodyPr/>
          <a:lstStyle/>
          <a:p>
            <a:r>
              <a:rPr lang="tr-TR" b="1" dirty="0" smtClean="0">
                <a:solidFill>
                  <a:srgbClr val="C00000"/>
                </a:solidFill>
              </a:rPr>
              <a:t>Kutsal Günler ve Bayramlar</a:t>
            </a:r>
            <a:endParaRPr lang="tr-TR" b="1" dirty="0">
              <a:solidFill>
                <a:srgbClr val="C00000"/>
              </a:solidFill>
            </a:endParaRPr>
          </a:p>
        </p:txBody>
      </p:sp>
      <p:sp>
        <p:nvSpPr>
          <p:cNvPr id="3" name="İçerik Yer Tutucusu 2"/>
          <p:cNvSpPr>
            <a:spLocks noGrp="1"/>
          </p:cNvSpPr>
          <p:nvPr>
            <p:ph idx="1"/>
          </p:nvPr>
        </p:nvSpPr>
        <p:spPr>
          <a:xfrm>
            <a:off x="838200" y="1543666"/>
            <a:ext cx="10515600" cy="4633297"/>
          </a:xfrm>
        </p:spPr>
        <p:txBody>
          <a:bodyPr>
            <a:normAutofit fontScale="92500" lnSpcReduction="10000"/>
          </a:bodyPr>
          <a:lstStyle/>
          <a:p>
            <a:pPr>
              <a:lnSpc>
                <a:spcPct val="150000"/>
              </a:lnSpc>
              <a:spcBef>
                <a:spcPts val="600"/>
              </a:spcBef>
            </a:pPr>
            <a:r>
              <a:rPr lang="tr-TR" dirty="0"/>
              <a:t>Bütün dinlerde kutsal zamanlar bulunur. Bunlar daha çok din kurucularının, peygamberlerin veya tanrısal varlıklarının hayatlarındaki önemli olaylara denk gelen vakitlerdir. Bu günlerde ibadet, kutlama ve anma törenleri </a:t>
            </a:r>
            <a:r>
              <a:rPr lang="tr-TR" dirty="0" smtClean="0"/>
              <a:t>yapılır.</a:t>
            </a:r>
          </a:p>
          <a:p>
            <a:pPr>
              <a:lnSpc>
                <a:spcPct val="150000"/>
              </a:lnSpc>
              <a:spcBef>
                <a:spcPts val="600"/>
              </a:spcBef>
            </a:pPr>
            <a:r>
              <a:rPr lang="tr-TR" dirty="0" smtClean="0"/>
              <a:t>İslam’da </a:t>
            </a:r>
            <a:r>
              <a:rPr lang="tr-TR" dirty="0"/>
              <a:t>Regaip, Mevlit, Miraç, Berat kandilleri ile Cuma günü ve Kadir gecesi kutsal sayılan zaman dilimleridir. Bunlardan son ikisi sadece Kur’an’da zikredilmiştir. İslam’da bütün Müslümanlarca kutlanan iki de dini bayram vardır</a:t>
            </a:r>
          </a:p>
        </p:txBody>
      </p:sp>
    </p:spTree>
    <p:extLst>
      <p:ext uri="{BB962C8B-B14F-4D97-AF65-F5344CB8AC3E}">
        <p14:creationId xmlns:p14="http://schemas.microsoft.com/office/powerpoint/2010/main" val="14598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29378"/>
          </a:xfrm>
        </p:spPr>
        <p:txBody>
          <a:bodyPr/>
          <a:lstStyle/>
          <a:p>
            <a:r>
              <a:rPr lang="tr-TR" b="1" dirty="0">
                <a:solidFill>
                  <a:srgbClr val="C00000"/>
                </a:solidFill>
              </a:rPr>
              <a:t>Kutsal Günler ve Bayramlar</a:t>
            </a:r>
            <a:endParaRPr lang="tr-TR" dirty="0"/>
          </a:p>
        </p:txBody>
      </p:sp>
      <p:sp>
        <p:nvSpPr>
          <p:cNvPr id="3" name="İçerik Yer Tutucusu 2"/>
          <p:cNvSpPr>
            <a:spLocks noGrp="1"/>
          </p:cNvSpPr>
          <p:nvPr>
            <p:ph idx="1"/>
          </p:nvPr>
        </p:nvSpPr>
        <p:spPr>
          <a:xfrm>
            <a:off x="838200" y="1494504"/>
            <a:ext cx="10515600" cy="4682459"/>
          </a:xfrm>
        </p:spPr>
        <p:txBody>
          <a:bodyPr/>
          <a:lstStyle/>
          <a:p>
            <a:pPr>
              <a:lnSpc>
                <a:spcPct val="130000"/>
              </a:lnSpc>
              <a:spcBef>
                <a:spcPts val="600"/>
              </a:spcBef>
            </a:pPr>
            <a:r>
              <a:rPr lang="tr-TR" dirty="0"/>
              <a:t>Yahudilikte, </a:t>
            </a:r>
            <a:r>
              <a:rPr lang="tr-TR" dirty="0" err="1"/>
              <a:t>Roş</a:t>
            </a:r>
            <a:r>
              <a:rPr lang="tr-TR" dirty="0"/>
              <a:t>-Haşana dini yılbaşı olup iki gün kutlanır. Bir yıllık kaderin yılbaşında belirlendiği inancıyla bu iki gün önemlidir. İkinci günden itibaren on gün süren ve kefaret günleri kabul edilen Yom </a:t>
            </a:r>
            <a:r>
              <a:rPr lang="tr-TR" dirty="0" err="1"/>
              <a:t>Kippur’da</a:t>
            </a:r>
            <a:r>
              <a:rPr lang="tr-TR" dirty="0"/>
              <a:t> önemli kutsal zamanlardandır. Haftalık ibadet günü, Cumartesi de kutsaldır. Bunun yanında üç önemli dini bayram vardır. </a:t>
            </a:r>
            <a:r>
              <a:rPr lang="tr-TR" dirty="0" err="1"/>
              <a:t>Fısıh</a:t>
            </a:r>
            <a:r>
              <a:rPr lang="tr-TR" dirty="0"/>
              <a:t>, </a:t>
            </a:r>
            <a:r>
              <a:rPr lang="tr-TR" dirty="0" err="1"/>
              <a:t>Yahudiler’in</a:t>
            </a:r>
            <a:r>
              <a:rPr lang="tr-TR" dirty="0"/>
              <a:t> Mısır’dan çıkışı anısına; </a:t>
            </a:r>
            <a:r>
              <a:rPr lang="tr-TR" dirty="0" err="1"/>
              <a:t>Şavuot</a:t>
            </a:r>
            <a:r>
              <a:rPr lang="tr-TR" dirty="0"/>
              <a:t>, Tevrat’ın tanrı tarafından </a:t>
            </a:r>
            <a:r>
              <a:rPr lang="tr-TR" dirty="0" err="1"/>
              <a:t>Yahudiler’e</a:t>
            </a:r>
            <a:r>
              <a:rPr lang="tr-TR" dirty="0"/>
              <a:t> verilişi anısına ve </a:t>
            </a:r>
            <a:r>
              <a:rPr lang="tr-TR" dirty="0" err="1"/>
              <a:t>Sukkot</a:t>
            </a:r>
            <a:r>
              <a:rPr lang="tr-TR" dirty="0"/>
              <a:t>, Yahudilerin kırk yıl çölde dolaşmaları anısına sekiz gün </a:t>
            </a:r>
            <a:r>
              <a:rPr lang="tr-TR" dirty="0" smtClean="0"/>
              <a:t>kutlanır.</a:t>
            </a:r>
            <a:endParaRPr lang="tr-TR" dirty="0"/>
          </a:p>
        </p:txBody>
      </p:sp>
    </p:spTree>
    <p:extLst>
      <p:ext uri="{BB962C8B-B14F-4D97-AF65-F5344CB8AC3E}">
        <p14:creationId xmlns:p14="http://schemas.microsoft.com/office/powerpoint/2010/main" val="187939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4075"/>
          </a:xfrm>
        </p:spPr>
        <p:txBody>
          <a:bodyPr/>
          <a:lstStyle/>
          <a:p>
            <a:r>
              <a:rPr lang="tr-TR" b="1" dirty="0">
                <a:solidFill>
                  <a:srgbClr val="C00000"/>
                </a:solidFill>
              </a:rPr>
              <a:t>Kutsal Günler ve Bayramlar</a:t>
            </a:r>
          </a:p>
        </p:txBody>
      </p:sp>
      <p:sp>
        <p:nvSpPr>
          <p:cNvPr id="3" name="İçerik Yer Tutucusu 2"/>
          <p:cNvSpPr>
            <a:spLocks noGrp="1"/>
          </p:cNvSpPr>
          <p:nvPr>
            <p:ph idx="1"/>
          </p:nvPr>
        </p:nvSpPr>
        <p:spPr>
          <a:xfrm>
            <a:off x="838200" y="1445342"/>
            <a:ext cx="10515600" cy="4731621"/>
          </a:xfrm>
        </p:spPr>
        <p:txBody>
          <a:bodyPr/>
          <a:lstStyle/>
          <a:p>
            <a:pPr>
              <a:lnSpc>
                <a:spcPct val="150000"/>
              </a:lnSpc>
              <a:spcBef>
                <a:spcPts val="600"/>
              </a:spcBef>
            </a:pPr>
            <a:r>
              <a:rPr lang="tr-TR" dirty="0" err="1"/>
              <a:t>Hıristiyanlık’ta</a:t>
            </a:r>
            <a:r>
              <a:rPr lang="tr-TR" dirty="0"/>
              <a:t> öne çıkan bayramlardan biri olan Noel, Tanrının oğlu olarak görülen Hz. İsa’nın dünyaya gelişini ve Ürdün Nehri’nde vaftiz oluşunu anmak için kutlanır. Paskalya ise Hz. İsa’nın öldükten sonra dirilişi anısına kutlanan bir bayramdır. Pazar da kutsal gün kabul edilir.</a:t>
            </a:r>
          </a:p>
        </p:txBody>
      </p:sp>
    </p:spTree>
    <p:extLst>
      <p:ext uri="{BB962C8B-B14F-4D97-AF65-F5344CB8AC3E}">
        <p14:creationId xmlns:p14="http://schemas.microsoft.com/office/powerpoint/2010/main" val="350598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dinlerde ibadet konusu üzerinde duracağız</a:t>
            </a:r>
            <a:r>
              <a:rPr lang="tr-TR" dirty="0" smtClean="0"/>
              <a:t>.</a:t>
            </a:r>
          </a:p>
          <a:p>
            <a:r>
              <a:rPr lang="tr-TR" dirty="0" smtClean="0"/>
              <a:t>Dersin sonunda örnek soruyu birlikte çözümleyeceğiz.</a:t>
            </a:r>
            <a:endParaRPr lang="tr-TR" dirty="0" smtClean="0"/>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Kutsal Günler ve Bayramlar</a:t>
            </a:r>
            <a:endParaRPr lang="tr-TR" dirty="0"/>
          </a:p>
        </p:txBody>
      </p:sp>
      <p:sp>
        <p:nvSpPr>
          <p:cNvPr id="3" name="İçerik Yer Tutucusu 2"/>
          <p:cNvSpPr>
            <a:spLocks noGrp="1"/>
          </p:cNvSpPr>
          <p:nvPr>
            <p:ph idx="1"/>
          </p:nvPr>
        </p:nvSpPr>
        <p:spPr>
          <a:xfrm>
            <a:off x="838200" y="1337187"/>
            <a:ext cx="10515600" cy="4839776"/>
          </a:xfrm>
        </p:spPr>
        <p:txBody>
          <a:bodyPr>
            <a:normAutofit/>
          </a:bodyPr>
          <a:lstStyle/>
          <a:p>
            <a:pPr>
              <a:lnSpc>
                <a:spcPct val="130000"/>
              </a:lnSpc>
              <a:spcBef>
                <a:spcPts val="600"/>
              </a:spcBef>
            </a:pPr>
            <a:r>
              <a:rPr lang="tr-TR" dirty="0"/>
              <a:t>Hinduizm’de kutlama şekli ve zamanı bölgeden bölgeye değişkenlik gösteren kutsal günler ve bayramlar, daha çok tanrılar, tanrıçalar ve dini önderler anısına kutlanır. Budizm’de </a:t>
            </a:r>
            <a:r>
              <a:rPr lang="tr-TR" dirty="0" err="1"/>
              <a:t>Budda’nın</a:t>
            </a:r>
            <a:r>
              <a:rPr lang="tr-TR" dirty="0"/>
              <a:t> aydınlanmaya kavuşması anısına, </a:t>
            </a:r>
            <a:r>
              <a:rPr lang="tr-TR" dirty="0" err="1"/>
              <a:t>Sihizm’de</a:t>
            </a:r>
            <a:r>
              <a:rPr lang="tr-TR" dirty="0"/>
              <a:t> ise </a:t>
            </a:r>
            <a:r>
              <a:rPr lang="tr-TR" dirty="0" err="1"/>
              <a:t>Nanak’ın</a:t>
            </a:r>
            <a:r>
              <a:rPr lang="tr-TR" dirty="0"/>
              <a:t> doğumu ve ölümü anısına kutlanan çeşitli bayramlar ve törenler vardır. Şintoizm’de ise tanrıyı çağırıp ona hizmete bulunmak amacıyla kutlanan ve yaklaşık on üç gün oruç tutulan “</a:t>
            </a:r>
            <a:r>
              <a:rPr lang="tr-TR" dirty="0" err="1"/>
              <a:t>Matcuri</a:t>
            </a:r>
            <a:r>
              <a:rPr lang="tr-TR" dirty="0"/>
              <a:t>” bayramı oldukça önemlidir. </a:t>
            </a:r>
          </a:p>
        </p:txBody>
      </p:sp>
    </p:spTree>
    <p:extLst>
      <p:ext uri="{BB962C8B-B14F-4D97-AF65-F5344CB8AC3E}">
        <p14:creationId xmlns:p14="http://schemas.microsoft.com/office/powerpoint/2010/main" val="368525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C00000"/>
                </a:solidFill>
              </a:rPr>
              <a:t>Dinlerde İbadet Yerleri</a:t>
            </a:r>
            <a:endParaRPr lang="tr-TR" b="1" dirty="0">
              <a:solidFill>
                <a:srgbClr val="C00000"/>
              </a:solidFill>
            </a:endParaRPr>
          </a:p>
        </p:txBody>
      </p:sp>
      <p:sp>
        <p:nvSpPr>
          <p:cNvPr id="3" name="İçerik Yer Tutucusu 2"/>
          <p:cNvSpPr>
            <a:spLocks noGrp="1"/>
          </p:cNvSpPr>
          <p:nvPr>
            <p:ph idx="1"/>
          </p:nvPr>
        </p:nvSpPr>
        <p:spPr>
          <a:xfrm>
            <a:off x="838200" y="1297858"/>
            <a:ext cx="10515600" cy="4879105"/>
          </a:xfrm>
        </p:spPr>
        <p:txBody>
          <a:bodyPr/>
          <a:lstStyle/>
          <a:p>
            <a:pPr>
              <a:lnSpc>
                <a:spcPct val="150000"/>
              </a:lnSpc>
              <a:spcBef>
                <a:spcPts val="600"/>
              </a:spcBef>
            </a:pPr>
            <a:r>
              <a:rPr lang="tr-TR" dirty="0" err="1"/>
              <a:t>Yahudilik’te</a:t>
            </a:r>
            <a:r>
              <a:rPr lang="tr-TR" dirty="0"/>
              <a:t> temel ibadet mekânı “Süleyman </a:t>
            </a:r>
            <a:r>
              <a:rPr lang="tr-TR" dirty="0" err="1"/>
              <a:t>Mabedi”dir</a:t>
            </a:r>
            <a:r>
              <a:rPr lang="tr-TR" dirty="0"/>
              <a:t>. Fakat bu yıkıldığı için onun yerini standart bir yapısı bulunmayan sinagoglar almıştır. Kutsal sayılan sinagoglarda resim ve heykel bulunmaz. Buraya başı açık girmek Tanrı’ya saygısızlık olarak görüldüğünden kadın ve erkekler sinagoglara başlarını örterek girerler.</a:t>
            </a:r>
          </a:p>
        </p:txBody>
      </p:sp>
    </p:spTree>
    <p:extLst>
      <p:ext uri="{BB962C8B-B14F-4D97-AF65-F5344CB8AC3E}">
        <p14:creationId xmlns:p14="http://schemas.microsoft.com/office/powerpoint/2010/main" val="343243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170040"/>
            <a:ext cx="10515600" cy="5006923"/>
          </a:xfrm>
        </p:spPr>
        <p:txBody>
          <a:bodyPr>
            <a:normAutofit lnSpcReduction="10000"/>
          </a:bodyPr>
          <a:lstStyle/>
          <a:p>
            <a:pPr>
              <a:lnSpc>
                <a:spcPct val="150000"/>
              </a:lnSpc>
              <a:spcBef>
                <a:spcPts val="600"/>
              </a:spcBef>
            </a:pPr>
            <a:r>
              <a:rPr lang="tr-TR" dirty="0" err="1"/>
              <a:t>Hıristiyanlık’ta</a:t>
            </a:r>
            <a:r>
              <a:rPr lang="tr-TR" dirty="0"/>
              <a:t> başlıca ibadet yeri kilisedir. Küçük kiliseler veya geniş kilise içinde yer alan özel ibadet yerleri için “şapel, normal bir kiliseden daha büyük ve görkemli olan binalara da “katedral” denir. Kiliselerin kapısı doğu tarafındadır. Girişin tam karşısında dini törenlerin icra edildiği mihrap kısmı yer alır. Mihrap ve duvarlar Hz İsa ve azizlerin resim ve heykelleriyle süslüdür. Kilisede başı örtme zorunluluğu yoktur. İbadet yerlerinde Hıristiyanlar kadın, erkek, çocuk beraber otururlar.</a:t>
            </a:r>
          </a:p>
        </p:txBody>
      </p:sp>
    </p:spTree>
    <p:extLst>
      <p:ext uri="{BB962C8B-B14F-4D97-AF65-F5344CB8AC3E}">
        <p14:creationId xmlns:p14="http://schemas.microsoft.com/office/powerpoint/2010/main" val="159127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21223"/>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386348"/>
            <a:ext cx="10515600" cy="4790615"/>
          </a:xfrm>
        </p:spPr>
        <p:txBody>
          <a:bodyPr/>
          <a:lstStyle/>
          <a:p>
            <a:pPr>
              <a:lnSpc>
                <a:spcPct val="150000"/>
              </a:lnSpc>
              <a:spcBef>
                <a:spcPts val="600"/>
              </a:spcBef>
            </a:pPr>
            <a:r>
              <a:rPr lang="tr-TR" dirty="0"/>
              <a:t>Hinduizm’de ibadet yerlerine genelde “</a:t>
            </a:r>
            <a:r>
              <a:rPr lang="tr-TR" dirty="0" err="1"/>
              <a:t>aşram</a:t>
            </a:r>
            <a:r>
              <a:rPr lang="tr-TR" dirty="0"/>
              <a:t>” denir. Tapınaklar genelde tanrıların ikamet yeri olarak görülür. İçinde tanrı(</a:t>
            </a:r>
            <a:r>
              <a:rPr lang="tr-TR" dirty="0" err="1"/>
              <a:t>ça</a:t>
            </a:r>
            <a:r>
              <a:rPr lang="tr-TR" dirty="0"/>
              <a:t>)</a:t>
            </a:r>
            <a:r>
              <a:rPr lang="tr-TR" dirty="0" err="1"/>
              <a:t>lara</a:t>
            </a:r>
            <a:r>
              <a:rPr lang="tr-TR" dirty="0"/>
              <a:t> ait heykeller bulunur. Hindular bunları ziyaret edip süt, tereyağı, su, tütsü gibi çeşitli takdimeler sunarlar ve istekte bulunurlar. Ayini, tapınakta görevli din adamı yönetir. Tapınaklarda bazen toplu ibadet yapıldığı gibi Hindular daha çok evlerinde ve iş yerlerinde tek başına ibadetlerini de gerçekleştirirler. </a:t>
            </a:r>
          </a:p>
        </p:txBody>
      </p:sp>
    </p:spTree>
    <p:extLst>
      <p:ext uri="{BB962C8B-B14F-4D97-AF65-F5344CB8AC3E}">
        <p14:creationId xmlns:p14="http://schemas.microsoft.com/office/powerpoint/2010/main" val="123122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524000"/>
            <a:ext cx="10515600" cy="4652963"/>
          </a:xfrm>
        </p:spPr>
        <p:txBody>
          <a:bodyPr>
            <a:normAutofit fontScale="92500" lnSpcReduction="10000"/>
          </a:bodyPr>
          <a:lstStyle/>
          <a:p>
            <a:pPr>
              <a:lnSpc>
                <a:spcPct val="130000"/>
              </a:lnSpc>
              <a:spcBef>
                <a:spcPts val="600"/>
              </a:spcBef>
            </a:pPr>
            <a:r>
              <a:rPr lang="tr-TR" dirty="0"/>
              <a:t>Şintoizm’de kutsal sayılan mabetler tanrıların ikamet yerleri olarak düşünülür. Bu yerlere tanrı evi anlamında “</a:t>
            </a:r>
            <a:r>
              <a:rPr lang="tr-TR" dirty="0" err="1"/>
              <a:t>jinsa</a:t>
            </a:r>
            <a:r>
              <a:rPr lang="tr-TR" dirty="0"/>
              <a:t>” veya “</a:t>
            </a:r>
            <a:r>
              <a:rPr lang="tr-TR" dirty="0" err="1"/>
              <a:t>miya</a:t>
            </a:r>
            <a:r>
              <a:rPr lang="tr-TR" dirty="0"/>
              <a:t>” adı verilir. Budizm’de ibadet mekânına “</a:t>
            </a:r>
            <a:r>
              <a:rPr lang="tr-TR" dirty="0" err="1"/>
              <a:t>vihara</a:t>
            </a:r>
            <a:r>
              <a:rPr lang="tr-TR" dirty="0"/>
              <a:t>”, </a:t>
            </a:r>
            <a:r>
              <a:rPr lang="tr-TR" dirty="0" err="1"/>
              <a:t>Budda’nın</a:t>
            </a:r>
            <a:r>
              <a:rPr lang="tr-TR" dirty="0"/>
              <a:t> heykelinin bulunduğu yapılara “pagoda” denilir. Bir diğer kutsal yapı olarak görülen “</a:t>
            </a:r>
            <a:r>
              <a:rPr lang="tr-TR" dirty="0" err="1"/>
              <a:t>stupa”lar</a:t>
            </a:r>
            <a:r>
              <a:rPr lang="tr-TR" dirty="0"/>
              <a:t> ise Buda’ya ait kalıntıların saklandığı yerlerdir. </a:t>
            </a:r>
            <a:r>
              <a:rPr lang="tr-TR" dirty="0" err="1"/>
              <a:t>Sihizm’de</a:t>
            </a:r>
            <a:r>
              <a:rPr lang="tr-TR" dirty="0"/>
              <a:t> mabetlere “</a:t>
            </a:r>
            <a:r>
              <a:rPr lang="tr-TR" dirty="0" err="1"/>
              <a:t>gurudvara</a:t>
            </a:r>
            <a:r>
              <a:rPr lang="tr-TR" dirty="0"/>
              <a:t>” adı verilir. Buralarda resim, heykel bulunmaz. Mabetlerin zemini halı veya örtü ile kaplı olup içinde kutsal metnin saklandığı/örtüldüğü bir bölüm yer alır. </a:t>
            </a:r>
            <a:r>
              <a:rPr lang="tr-TR" dirty="0" err="1"/>
              <a:t>Gurudvaralara</a:t>
            </a:r>
            <a:r>
              <a:rPr lang="tr-TR" dirty="0"/>
              <a:t> baş kapatılarak ve ayakkabılar çıkarılarak girilir. </a:t>
            </a:r>
          </a:p>
        </p:txBody>
      </p:sp>
    </p:spTree>
    <p:extLst>
      <p:ext uri="{BB962C8B-B14F-4D97-AF65-F5344CB8AC3E}">
        <p14:creationId xmlns:p14="http://schemas.microsoft.com/office/powerpoint/2010/main" val="1501380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(Deneme Sınavı 3, 58. Soru)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spcBef>
                <a:spcPts val="600"/>
              </a:spcBef>
            </a:pPr>
            <a:r>
              <a:rPr lang="tr-TR" dirty="0" smtClean="0"/>
              <a:t>«Dinlerde </a:t>
            </a:r>
            <a:r>
              <a:rPr lang="tr-TR" dirty="0"/>
              <a:t>kutsal mekân, ayrıcalıklı bir mekândır. Kutsal mekân, herhangi bir şekilde kendini insana ilham eder. Başka bir ifadeyle, bir mekânın kutsallık kazanması kendiliğinden veya tesadüfen değil, doğaüstü, ilahi bir gücün onunla temasının sonucunda gerçekleşir</a:t>
            </a:r>
            <a:r>
              <a:rPr lang="tr-TR" dirty="0" smtClean="0"/>
              <a:t>.»</a:t>
            </a:r>
            <a:endParaRPr lang="tr-TR" dirty="0"/>
          </a:p>
        </p:txBody>
      </p:sp>
    </p:spTree>
    <p:extLst>
      <p:ext uri="{BB962C8B-B14F-4D97-AF65-F5344CB8AC3E}">
        <p14:creationId xmlns:p14="http://schemas.microsoft.com/office/powerpoint/2010/main" val="3757164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00B050"/>
                </a:solidFill>
              </a:rPr>
              <a:t>Sıra Sizde… (Deneme Sınavı 3, 58. Soru)</a:t>
            </a:r>
            <a:endParaRPr lang="tr-TR" dirty="0"/>
          </a:p>
        </p:txBody>
      </p:sp>
      <p:sp>
        <p:nvSpPr>
          <p:cNvPr id="3" name="İçerik Yer Tutucusu 2"/>
          <p:cNvSpPr>
            <a:spLocks noGrp="1"/>
          </p:cNvSpPr>
          <p:nvPr>
            <p:ph idx="1"/>
          </p:nvPr>
        </p:nvSpPr>
        <p:spPr>
          <a:xfrm>
            <a:off x="838200" y="1445342"/>
            <a:ext cx="10515600" cy="4731621"/>
          </a:xfrm>
        </p:spPr>
        <p:txBody>
          <a:bodyPr/>
          <a:lstStyle/>
          <a:p>
            <a:r>
              <a:rPr lang="tr-TR" b="1" dirty="0"/>
              <a:t>Buna göre aşağıdakilerden hangisi dinlerde bir mekânı kutsal kılan faktörlerden biri </a:t>
            </a:r>
            <a:r>
              <a:rPr lang="tr-TR" b="1" u="sng" dirty="0" smtClean="0"/>
              <a:t>değildir?</a:t>
            </a:r>
          </a:p>
          <a:p>
            <a:r>
              <a:rPr lang="tr-TR" dirty="0" smtClean="0"/>
              <a:t>A</a:t>
            </a:r>
            <a:r>
              <a:rPr lang="tr-TR" dirty="0"/>
              <a:t>) Tanrının, bir mekânın kutsal olduğunu bizzat </a:t>
            </a:r>
            <a:r>
              <a:rPr lang="tr-TR" dirty="0" smtClean="0"/>
              <a:t>bildirmesi</a:t>
            </a:r>
          </a:p>
          <a:p>
            <a:r>
              <a:rPr lang="tr-TR" dirty="0" smtClean="0"/>
              <a:t>B</a:t>
            </a:r>
            <a:r>
              <a:rPr lang="tr-TR" dirty="0"/>
              <a:t>) Bir yerin uluhiyete tahsis </a:t>
            </a:r>
            <a:r>
              <a:rPr lang="tr-TR" dirty="0" smtClean="0"/>
              <a:t>edilmesi</a:t>
            </a:r>
          </a:p>
          <a:p>
            <a:r>
              <a:rPr lang="tr-TR" dirty="0" smtClean="0"/>
              <a:t>C</a:t>
            </a:r>
            <a:r>
              <a:rPr lang="tr-TR" dirty="0"/>
              <a:t>) Uluhiyetin herhangi bir yerde tecelli </a:t>
            </a:r>
            <a:r>
              <a:rPr lang="tr-TR" dirty="0" smtClean="0"/>
              <a:t>etmesi</a:t>
            </a:r>
          </a:p>
          <a:p>
            <a:r>
              <a:rPr lang="tr-TR" dirty="0" smtClean="0"/>
              <a:t>D</a:t>
            </a:r>
            <a:r>
              <a:rPr lang="tr-TR" dirty="0"/>
              <a:t>) </a:t>
            </a:r>
            <a:r>
              <a:rPr lang="tr-TR" dirty="0">
                <a:solidFill>
                  <a:srgbClr val="00B050"/>
                </a:solidFill>
              </a:rPr>
              <a:t>Eski kültürlerden miras olarak alınan arkeolojik </a:t>
            </a:r>
            <a:r>
              <a:rPr lang="tr-TR" dirty="0" smtClean="0">
                <a:solidFill>
                  <a:srgbClr val="00B050"/>
                </a:solidFill>
              </a:rPr>
              <a:t>mekânlar</a:t>
            </a:r>
          </a:p>
          <a:p>
            <a:r>
              <a:rPr lang="tr-TR" dirty="0" smtClean="0"/>
              <a:t>E</a:t>
            </a:r>
            <a:r>
              <a:rPr lang="tr-TR" dirty="0"/>
              <a:t>) Peygamber, din kurucusu, veli gibi dinde kutsallık atfedilen kişilerin bir yerin kutsal olduğunu bildirmesi</a:t>
            </a:r>
          </a:p>
          <a:p>
            <a:endParaRPr lang="tr-TR" dirty="0"/>
          </a:p>
        </p:txBody>
      </p:sp>
    </p:spTree>
    <p:extLst>
      <p:ext uri="{BB962C8B-B14F-4D97-AF65-F5344CB8AC3E}">
        <p14:creationId xmlns:p14="http://schemas.microsoft.com/office/powerpoint/2010/main" val="110145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Dinlerde İbadet</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fontScale="92500"/>
          </a:bodyPr>
          <a:lstStyle/>
          <a:p>
            <a:pPr>
              <a:lnSpc>
                <a:spcPct val="130000"/>
              </a:lnSpc>
              <a:spcBef>
                <a:spcPts val="600"/>
              </a:spcBef>
            </a:pPr>
            <a:r>
              <a:rPr lang="tr-TR" dirty="0"/>
              <a:t>Yüce yaratıcının hoşnutluğunu kazanmak için yapılan ibadetler, dinin pratiğe yansıyan boyutudur. Hemen her dinde benzer ibadet şekilleri vardır. </a:t>
            </a:r>
            <a:r>
              <a:rPr lang="tr-TR" b="1" dirty="0">
                <a:solidFill>
                  <a:srgbClr val="00B050"/>
                </a:solidFill>
              </a:rPr>
              <a:t>Dua ve Namaz: </a:t>
            </a:r>
            <a:r>
              <a:rPr lang="tr-TR" dirty="0"/>
              <a:t>Dua, bütün dinlerde bireyin kutsala yönelerek isteklerini arz etmesidir. İslam’da dua doğrudan Allah’a yapılır. </a:t>
            </a:r>
            <a:r>
              <a:rPr lang="tr-TR" dirty="0" err="1"/>
              <a:t>Yahudilik’te</a:t>
            </a:r>
            <a:r>
              <a:rPr lang="tr-TR" dirty="0"/>
              <a:t> ise </a:t>
            </a:r>
            <a:r>
              <a:rPr lang="tr-TR" dirty="0" err="1"/>
              <a:t>Sinagog’da</a:t>
            </a:r>
            <a:r>
              <a:rPr lang="tr-TR" dirty="0"/>
              <a:t> yapılan ibadetler duadan ibarettir. </a:t>
            </a:r>
            <a:r>
              <a:rPr lang="tr-TR" dirty="0" err="1"/>
              <a:t>Hıristiyanlık’ta</a:t>
            </a:r>
            <a:r>
              <a:rPr lang="tr-TR" dirty="0"/>
              <a:t> dua, İsa merkezlidir. “Dua, istiğfar ve övgü” anlamalarına gelen namaz, İslam’ın beş esasından biridir. Kuran’da önceki ümmetlere de bu ibadetin emredildiği belirtilir. Mevcut Yahudi ve Hıristiyan kaynaklarında namaz ibadeti açıkça yer almaz. Onlarda ibadet daha çok dua şeklindedir. </a:t>
            </a:r>
            <a:endParaRPr lang="tr-TR" b="1" dirty="0">
              <a:solidFill>
                <a:srgbClr val="00B050"/>
              </a:solidFill>
            </a:endParaRP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a:solidFill>
                  <a:srgbClr val="C00000"/>
                </a:solidFill>
              </a:rPr>
              <a:t>Dua ve </a:t>
            </a:r>
            <a:r>
              <a:rPr lang="tr-TR" b="1" dirty="0" smtClean="0">
                <a:solidFill>
                  <a:srgbClr val="C00000"/>
                </a:solidFill>
              </a:rPr>
              <a:t>Namaz</a:t>
            </a:r>
            <a:endParaRPr lang="tr-TR" b="1" dirty="0">
              <a:solidFill>
                <a:srgbClr val="C00000"/>
              </a:solidFill>
            </a:endParaRPr>
          </a:p>
        </p:txBody>
      </p:sp>
      <p:sp>
        <p:nvSpPr>
          <p:cNvPr id="4" name="İçerik Yer Tutucusu 3"/>
          <p:cNvSpPr>
            <a:spLocks noGrp="1"/>
          </p:cNvSpPr>
          <p:nvPr>
            <p:ph idx="1"/>
          </p:nvPr>
        </p:nvSpPr>
        <p:spPr>
          <a:xfrm>
            <a:off x="838200" y="1229032"/>
            <a:ext cx="10515600" cy="4947931"/>
          </a:xfrm>
        </p:spPr>
        <p:txBody>
          <a:bodyPr>
            <a:normAutofit/>
          </a:bodyPr>
          <a:lstStyle/>
          <a:p>
            <a:pPr>
              <a:lnSpc>
                <a:spcPct val="130000"/>
              </a:lnSpc>
              <a:spcBef>
                <a:spcPts val="600"/>
              </a:spcBef>
            </a:pPr>
            <a:r>
              <a:rPr lang="tr-TR" dirty="0" err="1"/>
              <a:t>Yahudilik’te</a:t>
            </a:r>
            <a:r>
              <a:rPr lang="tr-TR" dirty="0"/>
              <a:t> Kudüs’e dönülerek ayakta yapılan ibadette kıyam ve rükûa benzeyen hareketler olsa da bu İslam’daki namaz gibi değildir. Günlük ibadetler sabah, öğlen ve akşam yapılır. Ayrıca haftalık ibadet cumartesi günü mabetlerde icra edilir. Ferdi ibadet evlerde, toplu ibadetse en az on reşit kişiyle </a:t>
            </a:r>
            <a:r>
              <a:rPr lang="tr-TR" dirty="0" err="1"/>
              <a:t>Sinagoglar’da</a:t>
            </a:r>
            <a:r>
              <a:rPr lang="tr-TR" dirty="0"/>
              <a:t> yapılır. Mabetlerde kadınlar erkeklerden ayrı yerde durur ve ayinleri izlemekle yetinirler. İbadetlerden önce kutsanmış suyla elleri bileklere kadar yıkamak önemlidir. Yom </a:t>
            </a:r>
            <a:r>
              <a:rPr lang="tr-TR" dirty="0" err="1"/>
              <a:t>Kippur’da</a:t>
            </a:r>
            <a:r>
              <a:rPr lang="tr-TR" dirty="0"/>
              <a:t> ise tüm vücut yıkanır.</a:t>
            </a:r>
            <a:endParaRPr lang="tr-TR" b="1" dirty="0">
              <a:solidFill>
                <a:srgbClr val="00B050"/>
              </a:solidFill>
            </a:endParaRPr>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Dua ve Namaz</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err="1"/>
              <a:t>Hıristiyanlık’ta</a:t>
            </a:r>
            <a:r>
              <a:rPr lang="tr-TR" dirty="0"/>
              <a:t> Hz. İsa tarafından tesis edilmiş kesin bir ibadet biçimi yoktur. Günlük dua ve ibadetler, papazın önderliğinde </a:t>
            </a:r>
            <a:r>
              <a:rPr lang="tr-TR" dirty="0" err="1"/>
              <a:t>Kiliseler’de</a:t>
            </a:r>
            <a:r>
              <a:rPr lang="tr-TR" dirty="0"/>
              <a:t> yapılır. Bu esnada kutsal metinden bölümler, özellikle </a:t>
            </a:r>
            <a:r>
              <a:rPr lang="tr-TR" dirty="0" err="1"/>
              <a:t>Mezmurlar</a:t>
            </a:r>
            <a:r>
              <a:rPr lang="tr-TR" dirty="0"/>
              <a:t> okunur. Haftalık ibadet ve ayin, Pazar günü toplu halde yapılır. Pazarları yapılan </a:t>
            </a:r>
            <a:r>
              <a:rPr lang="tr-TR" dirty="0" err="1"/>
              <a:t>evharistiya</a:t>
            </a:r>
            <a:r>
              <a:rPr lang="tr-TR" dirty="0"/>
              <a:t> başta olmak üzere günah itirafı, kuvvetlendirme, nikâh ve son yağlama </a:t>
            </a:r>
            <a:r>
              <a:rPr lang="tr-TR" dirty="0" err="1"/>
              <a:t>Hıristiyanlık’ta</a:t>
            </a:r>
            <a:r>
              <a:rPr lang="tr-TR" dirty="0"/>
              <a:t> öne çıkan dini törenlerdir. </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Dua ve Namaz</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normAutofit/>
          </a:bodyPr>
          <a:lstStyle/>
          <a:p>
            <a:pPr marL="0" indent="0">
              <a:lnSpc>
                <a:spcPct val="130000"/>
              </a:lnSpc>
              <a:spcBef>
                <a:spcPts val="600"/>
              </a:spcBef>
              <a:buNone/>
            </a:pPr>
            <a:r>
              <a:rPr lang="tr-TR" dirty="0"/>
              <a:t>Hinduizm’de çoktanrıcılık yaygın olduğundan ibadetler onların putları önünde yapılır. Tapınakların yanı evlerde, iş yerlerinde ve hatta araçlarda dahi bu tür ikonlar bulunur. Düzenli bir ibadet biçimi olmamakla birlikte sabah ve akşam yapılan ibadetlere genelde “om” kutsal sözcüğüyle başlanır. </a:t>
            </a:r>
            <a:endParaRPr lang="tr-TR" b="1" dirty="0">
              <a:solidFill>
                <a:srgbClr val="00B050"/>
              </a:solidFill>
            </a:endParaRP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Dua ve Namaz</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Budizm’de ibadet; tapınak, ev, işyeri vb. yerlerde bulunan Buda heykellerine tapınma şeklindedir. İbadete, heykelin önünde diz çöküp “</a:t>
            </a:r>
            <a:r>
              <a:rPr lang="tr-TR" dirty="0" err="1"/>
              <a:t>Budda’ya</a:t>
            </a:r>
            <a:r>
              <a:rPr lang="tr-TR" dirty="0"/>
              <a:t>, </a:t>
            </a:r>
            <a:r>
              <a:rPr lang="tr-TR" dirty="0" err="1"/>
              <a:t>Sangha’ya</a:t>
            </a:r>
            <a:r>
              <a:rPr lang="tr-TR" dirty="0"/>
              <a:t> ve </a:t>
            </a:r>
            <a:r>
              <a:rPr lang="tr-TR" dirty="0" err="1"/>
              <a:t>Dharma’ya</a:t>
            </a:r>
            <a:r>
              <a:rPr lang="tr-TR" dirty="0"/>
              <a:t> sığınırım” ifadesiyle başlanır. </a:t>
            </a:r>
            <a:r>
              <a:rPr lang="tr-TR" dirty="0" err="1"/>
              <a:t>Caynistler</a:t>
            </a:r>
            <a:r>
              <a:rPr lang="tr-TR" dirty="0"/>
              <a:t> de tapınaklarda bulunan, manevi önder kabul ettikleri </a:t>
            </a:r>
            <a:r>
              <a:rPr lang="tr-TR" dirty="0" err="1"/>
              <a:t>Tirthankara</a:t>
            </a:r>
            <a:r>
              <a:rPr lang="tr-TR" dirty="0"/>
              <a:t> heykelleri önünde ibadetlerini gerçekleştirirler. </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Dua ve Namaz</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a:t>Sihler, ibadet öncesi kutsal metinden bölümler okur. </a:t>
            </a:r>
            <a:r>
              <a:rPr lang="tr-TR" dirty="0" err="1"/>
              <a:t>Sihizm’de</a:t>
            </a:r>
            <a:r>
              <a:rPr lang="tr-TR" dirty="0"/>
              <a:t> “Altın </a:t>
            </a:r>
            <a:r>
              <a:rPr lang="tr-TR" dirty="0" err="1"/>
              <a:t>Tapınak”da</a:t>
            </a:r>
            <a:r>
              <a:rPr lang="tr-TR" dirty="0"/>
              <a:t> yıkanmak önemli bir ibadet sayılır. Sih mabetlerine girmeden önce ayakkabılar çıkarılır, başlar örtülür. Şintoizm’de ibadet, dua ve kurbandan ibarettir. Günümüzde kurban ile maksat pirinç, tahıl, şarap gibi gıdaların tapınaklarda tanrılara sunulmasıdır.</a:t>
            </a:r>
          </a:p>
        </p:txBody>
      </p:sp>
    </p:spTree>
    <p:extLst>
      <p:ext uri="{BB962C8B-B14F-4D97-AF65-F5344CB8AC3E}">
        <p14:creationId xmlns:p14="http://schemas.microsoft.com/office/powerpoint/2010/main" val="1716384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2109</Words>
  <Application>Microsoft Office PowerPoint</Application>
  <PresentationFormat>Geniş ekran</PresentationFormat>
  <Paragraphs>88</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Adobe Myungjo Std M</vt:lpstr>
      <vt:lpstr>Adobe Caslon Pro</vt:lpstr>
      <vt:lpstr>Arial</vt:lpstr>
      <vt:lpstr>Calibri</vt:lpstr>
      <vt:lpstr>Calibri Light</vt:lpstr>
      <vt:lpstr>Office Teması</vt:lpstr>
      <vt:lpstr> </vt:lpstr>
      <vt:lpstr>PowerPoint Sunusu</vt:lpstr>
      <vt:lpstr>Bu derste neler öğreneceğiz?</vt:lpstr>
      <vt:lpstr>Dinlerde İbadet</vt:lpstr>
      <vt:lpstr>Dua ve Namaz</vt:lpstr>
      <vt:lpstr>Dua ve Namaz</vt:lpstr>
      <vt:lpstr>Dua ve Namaz</vt:lpstr>
      <vt:lpstr>Dua ve Namaz</vt:lpstr>
      <vt:lpstr>Dua ve Namaz</vt:lpstr>
      <vt:lpstr>Dua ve Namaz</vt:lpstr>
      <vt:lpstr>Oruç</vt:lpstr>
      <vt:lpstr>Oruç</vt:lpstr>
      <vt:lpstr>Oruç</vt:lpstr>
      <vt:lpstr>Oruç</vt:lpstr>
      <vt:lpstr>Hac</vt:lpstr>
      <vt:lpstr>Hac</vt:lpstr>
      <vt:lpstr>Hac</vt:lpstr>
      <vt:lpstr> Kutsal Mekanlar</vt:lpstr>
      <vt:lpstr>Sadaka</vt:lpstr>
      <vt:lpstr>Kurban</vt:lpstr>
      <vt:lpstr>Bilgi Notu…</vt:lpstr>
      <vt:lpstr>Kurban</vt:lpstr>
      <vt:lpstr>Kurban</vt:lpstr>
      <vt:lpstr>Kurban</vt:lpstr>
      <vt:lpstr>Kurban</vt:lpstr>
      <vt:lpstr>Odaklanalım!...</vt:lpstr>
      <vt:lpstr>Kutsal Günler ve Bayramlar</vt:lpstr>
      <vt:lpstr>Kutsal Günler ve Bayramlar</vt:lpstr>
      <vt:lpstr>Kutsal Günler ve Bayramlar</vt:lpstr>
      <vt:lpstr>Kutsal Günler ve Bayramlar</vt:lpstr>
      <vt:lpstr>Dinlerde İbadet Yerleri</vt:lpstr>
      <vt:lpstr>Dinlerde İbadet Yerleri</vt:lpstr>
      <vt:lpstr>Dinlerde İbadet Yerleri</vt:lpstr>
      <vt:lpstr>Dinlerde İbadet Yerleri</vt:lpstr>
      <vt:lpstr>Sıra Sizde… (Deneme Sınavı 3, 58. Soru)</vt:lpstr>
      <vt:lpstr>Sıra Sizde… (Deneme Sınavı 3, 58.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61</cp:revision>
  <dcterms:created xsi:type="dcterms:W3CDTF">2020-11-30T19:20:16Z</dcterms:created>
  <dcterms:modified xsi:type="dcterms:W3CDTF">2021-01-13T20:18:17Z</dcterms:modified>
</cp:coreProperties>
</file>