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2" r:id="rId7"/>
    <p:sldId id="261" r:id="rId8"/>
    <p:sldId id="263" r:id="rId9"/>
    <p:sldId id="281" r:id="rId10"/>
    <p:sldId id="282" r:id="rId11"/>
    <p:sldId id="264" r:id="rId12"/>
    <p:sldId id="265" r:id="rId13"/>
    <p:sldId id="266" r:id="rId14"/>
    <p:sldId id="267"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pPr algn="ctr"/>
            <a:r>
              <a:rPr lang="tr-TR" b="1" dirty="0" smtClean="0">
                <a:solidFill>
                  <a:srgbClr val="C00000"/>
                </a:solidFill>
              </a:rPr>
              <a:t>Büyüklere Saygı</a:t>
            </a:r>
            <a:endParaRPr lang="tr-TR"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29730197"/>
              </p:ext>
            </p:extLst>
          </p:nvPr>
        </p:nvGraphicFramePr>
        <p:xfrm>
          <a:off x="838200" y="1120774"/>
          <a:ext cx="10515600" cy="430663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099212663"/>
                    </a:ext>
                  </a:extLst>
                </a:gridCol>
                <a:gridCol w="3505200">
                  <a:extLst>
                    <a:ext uri="{9D8B030D-6E8A-4147-A177-3AD203B41FA5}">
                      <a16:colId xmlns:a16="http://schemas.microsoft.com/office/drawing/2014/main" val="2438329290"/>
                    </a:ext>
                  </a:extLst>
                </a:gridCol>
                <a:gridCol w="3505200">
                  <a:extLst>
                    <a:ext uri="{9D8B030D-6E8A-4147-A177-3AD203B41FA5}">
                      <a16:colId xmlns:a16="http://schemas.microsoft.com/office/drawing/2014/main" val="3624666633"/>
                    </a:ext>
                  </a:extLst>
                </a:gridCol>
              </a:tblGrid>
              <a:tr h="1460326">
                <a:tc>
                  <a:txBody>
                    <a:bodyPr/>
                    <a:lstStyle/>
                    <a:p>
                      <a:r>
                        <a:rPr lang="tr-TR" sz="4000" dirty="0" smtClean="0">
                          <a:solidFill>
                            <a:srgbClr val="FFFF00"/>
                          </a:solidFill>
                        </a:rPr>
                        <a:t>İslam</a:t>
                      </a:r>
                      <a:endParaRPr lang="tr-TR" sz="4000" dirty="0">
                        <a:solidFill>
                          <a:srgbClr val="FFFF00"/>
                        </a:solidFill>
                      </a:endParaRPr>
                    </a:p>
                  </a:txBody>
                  <a:tcPr/>
                </a:tc>
                <a:tc>
                  <a:txBody>
                    <a:bodyPr/>
                    <a:lstStyle/>
                    <a:p>
                      <a:r>
                        <a:rPr lang="tr-TR" sz="4000" dirty="0" smtClean="0">
                          <a:solidFill>
                            <a:srgbClr val="FFFF00"/>
                          </a:solidFill>
                        </a:rPr>
                        <a:t>Yahudilik</a:t>
                      </a:r>
                      <a:endParaRPr lang="tr-TR" sz="4000" dirty="0">
                        <a:solidFill>
                          <a:srgbClr val="FFFF00"/>
                        </a:solidFill>
                      </a:endParaRPr>
                    </a:p>
                  </a:txBody>
                  <a:tcPr/>
                </a:tc>
                <a:tc>
                  <a:txBody>
                    <a:bodyPr/>
                    <a:lstStyle/>
                    <a:p>
                      <a:r>
                        <a:rPr lang="tr-TR" sz="4000" dirty="0" smtClean="0">
                          <a:solidFill>
                            <a:srgbClr val="FFFF00"/>
                          </a:solidFill>
                        </a:rPr>
                        <a:t>Hıristiyanlık</a:t>
                      </a:r>
                      <a:endParaRPr lang="tr-TR" sz="4000" dirty="0">
                        <a:solidFill>
                          <a:srgbClr val="FFFF00"/>
                        </a:solidFill>
                      </a:endParaRPr>
                    </a:p>
                  </a:txBody>
                  <a:tcPr/>
                </a:tc>
                <a:extLst>
                  <a:ext uri="{0D108BD9-81ED-4DB2-BD59-A6C34878D82A}">
                    <a16:rowId xmlns:a16="http://schemas.microsoft.com/office/drawing/2014/main" val="1054557056"/>
                  </a:ext>
                </a:extLst>
              </a:tr>
              <a:tr h="2846305">
                <a:tc>
                  <a:txBody>
                    <a:bodyPr/>
                    <a:lstStyle/>
                    <a:p>
                      <a:r>
                        <a:rPr lang="tr-TR" sz="2000" dirty="0" smtClean="0">
                          <a:solidFill>
                            <a:srgbClr val="002060"/>
                          </a:solidFill>
                        </a:rPr>
                        <a:t>“Rabbin ana-babaya iyi davranmanızı kesin olarak emretti. Eğer onlardan biri, ya da her ikisi senin yanında ihtiyarlık çağına ulaşırsa, sakın onlara “öf!” bile deme; onları azarlama; onlara tatlı ve güzel söz söyle.” </a:t>
                      </a:r>
                      <a:endParaRPr lang="tr-TR" sz="2000" dirty="0">
                        <a:solidFill>
                          <a:srgbClr val="002060"/>
                        </a:solidFill>
                      </a:endParaRPr>
                    </a:p>
                  </a:txBody>
                  <a:tcPr/>
                </a:tc>
                <a:tc>
                  <a:txBody>
                    <a:bodyPr/>
                    <a:lstStyle/>
                    <a:p>
                      <a:r>
                        <a:rPr lang="tr-TR" sz="2000" dirty="0" smtClean="0">
                          <a:solidFill>
                            <a:srgbClr val="002060"/>
                          </a:solidFill>
                        </a:rPr>
                        <a:t>“Ak saçlı insanların önünde ayağa kalkacak, yaşlılara saygı göstereceksin.”</a:t>
                      </a:r>
                      <a:endParaRPr lang="tr-TR" sz="2000" dirty="0">
                        <a:solidFill>
                          <a:srgbClr val="002060"/>
                        </a:solidFill>
                      </a:endParaRPr>
                    </a:p>
                  </a:txBody>
                  <a:tcPr/>
                </a:tc>
                <a:tc>
                  <a:txBody>
                    <a:bodyPr/>
                    <a:lstStyle/>
                    <a:p>
                      <a:r>
                        <a:rPr lang="tr-TR" sz="2000" dirty="0" smtClean="0">
                          <a:solidFill>
                            <a:srgbClr val="002060"/>
                          </a:solidFill>
                        </a:rPr>
                        <a:t>“İyilik bulmak, yeryüzünde uzun yaşamak için annene ana-babana saygı göstereceksin.”</a:t>
                      </a:r>
                      <a:endParaRPr lang="tr-TR" sz="2000" dirty="0">
                        <a:solidFill>
                          <a:srgbClr val="002060"/>
                        </a:solidFill>
                      </a:endParaRPr>
                    </a:p>
                  </a:txBody>
                  <a:tcPr/>
                </a:tc>
                <a:extLst>
                  <a:ext uri="{0D108BD9-81ED-4DB2-BD59-A6C34878D82A}">
                    <a16:rowId xmlns:a16="http://schemas.microsoft.com/office/drawing/2014/main" val="2869809608"/>
                  </a:ext>
                </a:extLst>
              </a:tr>
            </a:tbl>
          </a:graphicData>
        </a:graphic>
      </p:graphicFrame>
    </p:spTree>
    <p:extLst>
      <p:ext uri="{BB962C8B-B14F-4D97-AF65-F5344CB8AC3E}">
        <p14:creationId xmlns:p14="http://schemas.microsoft.com/office/powerpoint/2010/main" val="82646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pPr algn="ctr"/>
            <a:r>
              <a:rPr lang="tr-TR" b="1" dirty="0" smtClean="0">
                <a:solidFill>
                  <a:srgbClr val="C00000"/>
                </a:solidFill>
              </a:rPr>
              <a:t>Başkalarına Zarar Vermemek</a:t>
            </a:r>
            <a:endParaRPr lang="tr-TR" dirty="0">
              <a:solidFill>
                <a:srgbClr val="C0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776540611"/>
              </p:ext>
            </p:extLst>
          </p:nvPr>
        </p:nvGraphicFramePr>
        <p:xfrm>
          <a:off x="838200" y="1435510"/>
          <a:ext cx="10515600" cy="403104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852539368"/>
                    </a:ext>
                  </a:extLst>
                </a:gridCol>
                <a:gridCol w="3505200">
                  <a:extLst>
                    <a:ext uri="{9D8B030D-6E8A-4147-A177-3AD203B41FA5}">
                      <a16:colId xmlns:a16="http://schemas.microsoft.com/office/drawing/2014/main" val="3375266182"/>
                    </a:ext>
                  </a:extLst>
                </a:gridCol>
                <a:gridCol w="3505200">
                  <a:extLst>
                    <a:ext uri="{9D8B030D-6E8A-4147-A177-3AD203B41FA5}">
                      <a16:colId xmlns:a16="http://schemas.microsoft.com/office/drawing/2014/main" val="1902363946"/>
                    </a:ext>
                  </a:extLst>
                </a:gridCol>
              </a:tblGrid>
              <a:tr h="1573680">
                <a:tc>
                  <a:txBody>
                    <a:bodyPr/>
                    <a:lstStyle/>
                    <a:p>
                      <a:r>
                        <a:rPr lang="tr-TR" sz="4400" dirty="0" smtClean="0">
                          <a:solidFill>
                            <a:srgbClr val="FFFF00"/>
                          </a:solidFill>
                        </a:rPr>
                        <a:t>İslam</a:t>
                      </a:r>
                      <a:endParaRPr lang="tr-TR" sz="4400" dirty="0">
                        <a:solidFill>
                          <a:srgbClr val="FFFF00"/>
                        </a:solidFill>
                      </a:endParaRPr>
                    </a:p>
                  </a:txBody>
                  <a:tcPr/>
                </a:tc>
                <a:tc>
                  <a:txBody>
                    <a:bodyPr/>
                    <a:lstStyle/>
                    <a:p>
                      <a:r>
                        <a:rPr lang="tr-TR" sz="4400" dirty="0" smtClean="0">
                          <a:solidFill>
                            <a:srgbClr val="FFFF00"/>
                          </a:solidFill>
                        </a:rPr>
                        <a:t>Yahudilik</a:t>
                      </a:r>
                      <a:endParaRPr lang="tr-TR" sz="4400" dirty="0">
                        <a:solidFill>
                          <a:srgbClr val="FFFF00"/>
                        </a:solidFill>
                      </a:endParaRPr>
                    </a:p>
                  </a:txBody>
                  <a:tcPr/>
                </a:tc>
                <a:tc>
                  <a:txBody>
                    <a:bodyPr/>
                    <a:lstStyle/>
                    <a:p>
                      <a:r>
                        <a:rPr lang="tr-TR" sz="4400" dirty="0" smtClean="0">
                          <a:solidFill>
                            <a:srgbClr val="FFFF00"/>
                          </a:solidFill>
                        </a:rPr>
                        <a:t>Hıristiyanlık</a:t>
                      </a:r>
                      <a:endParaRPr lang="tr-TR" sz="4400" dirty="0">
                        <a:solidFill>
                          <a:srgbClr val="FFFF00"/>
                        </a:solidFill>
                      </a:endParaRPr>
                    </a:p>
                  </a:txBody>
                  <a:tcPr/>
                </a:tc>
                <a:extLst>
                  <a:ext uri="{0D108BD9-81ED-4DB2-BD59-A6C34878D82A}">
                    <a16:rowId xmlns:a16="http://schemas.microsoft.com/office/drawing/2014/main" val="3585209694"/>
                  </a:ext>
                </a:extLst>
              </a:tr>
              <a:tr h="2457366">
                <a:tc>
                  <a:txBody>
                    <a:bodyPr/>
                    <a:lstStyle/>
                    <a:p>
                      <a:r>
                        <a:rPr lang="tr-TR" sz="2400" dirty="0" smtClean="0">
                          <a:solidFill>
                            <a:srgbClr val="002060"/>
                          </a:solidFill>
                        </a:rPr>
                        <a:t>“Müslüman, Müslümanların elinden ve dilinden emin olduğu kişidir.” </a:t>
                      </a:r>
                      <a:endParaRPr lang="tr-TR" sz="2400" dirty="0">
                        <a:solidFill>
                          <a:srgbClr val="002060"/>
                        </a:solidFill>
                      </a:endParaRPr>
                    </a:p>
                  </a:txBody>
                  <a:tcPr/>
                </a:tc>
                <a:tc>
                  <a:txBody>
                    <a:bodyPr/>
                    <a:lstStyle/>
                    <a:p>
                      <a:r>
                        <a:rPr lang="tr-TR" sz="2400" dirty="0" smtClean="0">
                          <a:solidFill>
                            <a:srgbClr val="002060"/>
                          </a:solidFill>
                        </a:rPr>
                        <a:t>“Sana kötü gelen şeyleri arkadaşlarına yapma. Bu Tevrat’ın özüdür.”</a:t>
                      </a:r>
                      <a:endParaRPr lang="tr-TR" sz="2400" dirty="0">
                        <a:solidFill>
                          <a:srgbClr val="002060"/>
                        </a:solidFill>
                      </a:endParaRPr>
                    </a:p>
                  </a:txBody>
                  <a:tcPr/>
                </a:tc>
                <a:tc>
                  <a:txBody>
                    <a:bodyPr/>
                    <a:lstStyle/>
                    <a:p>
                      <a:r>
                        <a:rPr lang="tr-TR" sz="2400" dirty="0" smtClean="0">
                          <a:solidFill>
                            <a:srgbClr val="002060"/>
                          </a:solidFill>
                        </a:rPr>
                        <a:t>“İnsanların sana nasıl davranmasını istiyorsan sen de onlara öyle davran.” </a:t>
                      </a:r>
                      <a:endParaRPr lang="tr-TR" sz="2400" dirty="0">
                        <a:solidFill>
                          <a:srgbClr val="002060"/>
                        </a:solidFill>
                      </a:endParaRPr>
                    </a:p>
                  </a:txBody>
                  <a:tcPr/>
                </a:tc>
                <a:extLst>
                  <a:ext uri="{0D108BD9-81ED-4DB2-BD59-A6C34878D82A}">
                    <a16:rowId xmlns:a16="http://schemas.microsoft.com/office/drawing/2014/main" val="1903819084"/>
                  </a:ext>
                </a:extLst>
              </a:tr>
            </a:tbl>
          </a:graphicData>
        </a:graphic>
      </p:graphicFrame>
    </p:spTree>
    <p:extLst>
      <p:ext uri="{BB962C8B-B14F-4D97-AF65-F5344CB8AC3E}">
        <p14:creationId xmlns:p14="http://schemas.microsoft.com/office/powerpoint/2010/main" val="338193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pPr algn="ctr"/>
            <a:r>
              <a:rPr lang="tr-TR" b="1" dirty="0" smtClean="0">
                <a:solidFill>
                  <a:srgbClr val="C00000"/>
                </a:solidFill>
              </a:rPr>
              <a:t>Yalancı Şahitlik Yapmamak</a:t>
            </a:r>
            <a:endParaRPr lang="tr-TR" b="1"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56567029"/>
              </p:ext>
            </p:extLst>
          </p:nvPr>
        </p:nvGraphicFramePr>
        <p:xfrm>
          <a:off x="838200" y="1308098"/>
          <a:ext cx="10515600" cy="401586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56259446"/>
                    </a:ext>
                  </a:extLst>
                </a:gridCol>
                <a:gridCol w="3505200">
                  <a:extLst>
                    <a:ext uri="{9D8B030D-6E8A-4147-A177-3AD203B41FA5}">
                      <a16:colId xmlns:a16="http://schemas.microsoft.com/office/drawing/2014/main" val="1086546852"/>
                    </a:ext>
                  </a:extLst>
                </a:gridCol>
                <a:gridCol w="3505200">
                  <a:extLst>
                    <a:ext uri="{9D8B030D-6E8A-4147-A177-3AD203B41FA5}">
                      <a16:colId xmlns:a16="http://schemas.microsoft.com/office/drawing/2014/main" val="3930562555"/>
                    </a:ext>
                  </a:extLst>
                </a:gridCol>
              </a:tblGrid>
              <a:tr h="1572754">
                <a:tc>
                  <a:txBody>
                    <a:bodyPr/>
                    <a:lstStyle/>
                    <a:p>
                      <a:r>
                        <a:rPr lang="tr-TR" sz="4800" dirty="0" smtClean="0">
                          <a:solidFill>
                            <a:srgbClr val="FFFF00"/>
                          </a:solidFill>
                        </a:rPr>
                        <a:t>İslam</a:t>
                      </a:r>
                      <a:endParaRPr lang="tr-TR" sz="4800" dirty="0">
                        <a:solidFill>
                          <a:srgbClr val="FFFF00"/>
                        </a:solidFill>
                      </a:endParaRPr>
                    </a:p>
                  </a:txBody>
                  <a:tcPr/>
                </a:tc>
                <a:tc>
                  <a:txBody>
                    <a:bodyPr/>
                    <a:lstStyle/>
                    <a:p>
                      <a:r>
                        <a:rPr lang="tr-TR" sz="4800" dirty="0" smtClean="0">
                          <a:solidFill>
                            <a:srgbClr val="FFFF00"/>
                          </a:solidFill>
                        </a:rPr>
                        <a:t>Yahudilik</a:t>
                      </a:r>
                      <a:endParaRPr lang="tr-TR" sz="4800" dirty="0">
                        <a:solidFill>
                          <a:srgbClr val="FFFF00"/>
                        </a:solidFill>
                      </a:endParaRPr>
                    </a:p>
                  </a:txBody>
                  <a:tcPr/>
                </a:tc>
                <a:tc>
                  <a:txBody>
                    <a:bodyPr/>
                    <a:lstStyle/>
                    <a:p>
                      <a:r>
                        <a:rPr lang="tr-TR" sz="4800" dirty="0" smtClean="0">
                          <a:solidFill>
                            <a:srgbClr val="FFFF00"/>
                          </a:solidFill>
                        </a:rPr>
                        <a:t>Hıristiyanlık</a:t>
                      </a:r>
                      <a:endParaRPr lang="tr-TR" sz="4800" dirty="0">
                        <a:solidFill>
                          <a:srgbClr val="FFFF00"/>
                        </a:solidFill>
                      </a:endParaRPr>
                    </a:p>
                  </a:txBody>
                  <a:tcPr/>
                </a:tc>
                <a:extLst>
                  <a:ext uri="{0D108BD9-81ED-4DB2-BD59-A6C34878D82A}">
                    <a16:rowId xmlns:a16="http://schemas.microsoft.com/office/drawing/2014/main" val="3483373734"/>
                  </a:ext>
                </a:extLst>
              </a:tr>
              <a:tr h="2443112">
                <a:tc>
                  <a:txBody>
                    <a:bodyPr/>
                    <a:lstStyle/>
                    <a:p>
                      <a:r>
                        <a:rPr lang="tr-TR" sz="3200" dirty="0" smtClean="0"/>
                        <a:t>“…Yalan sözden sakının.”</a:t>
                      </a:r>
                      <a:endParaRPr lang="tr-TR" sz="3200" dirty="0"/>
                    </a:p>
                  </a:txBody>
                  <a:tcPr/>
                </a:tc>
                <a:tc>
                  <a:txBody>
                    <a:bodyPr/>
                    <a:lstStyle/>
                    <a:p>
                      <a:r>
                        <a:rPr lang="tr-TR" sz="3200" dirty="0" smtClean="0"/>
                        <a:t>“komşuna karşı yalan yere şahitlik etmeyeceksin.” </a:t>
                      </a:r>
                      <a:endParaRPr lang="tr-TR" sz="3200" dirty="0"/>
                    </a:p>
                  </a:txBody>
                  <a:tcPr/>
                </a:tc>
                <a:tc>
                  <a:txBody>
                    <a:bodyPr/>
                    <a:lstStyle/>
                    <a:p>
                      <a:r>
                        <a:rPr lang="tr-TR" sz="3200" dirty="0" smtClean="0"/>
                        <a:t>“Yalan yere tanıklık etmeyeceksin.” </a:t>
                      </a:r>
                      <a:endParaRPr lang="tr-TR" sz="3200" dirty="0"/>
                    </a:p>
                  </a:txBody>
                  <a:tcPr/>
                </a:tc>
                <a:extLst>
                  <a:ext uri="{0D108BD9-81ED-4DB2-BD59-A6C34878D82A}">
                    <a16:rowId xmlns:a16="http://schemas.microsoft.com/office/drawing/2014/main" val="556580849"/>
                  </a:ext>
                </a:extLst>
              </a:tr>
            </a:tbl>
          </a:graphicData>
        </a:graphic>
      </p:graphicFrame>
    </p:spTree>
    <p:extLst>
      <p:ext uri="{BB962C8B-B14F-4D97-AF65-F5344CB8AC3E}">
        <p14:creationId xmlns:p14="http://schemas.microsoft.com/office/powerpoint/2010/main" val="215068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C00000"/>
                </a:solidFill>
              </a:rPr>
              <a:t>Dinlerde Ahlak İlkeleri</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pPr>
            <a:r>
              <a:rPr lang="tr-TR" dirty="0"/>
              <a:t>Başkalarına saygı gösterme, zarar vermeme ve yalancı şahitlikte bulunmama, bütün dinlerde temel ahlaki erdemler olarak zikredilmiştir. İnsanların canına, malına, namusuna ve kişiliğine yönelik her türlü saldırı men edilmiş ve çirkin görülmüştür. Her insanın temel hakkı olan yaşama hakkına kastetmek dinlerde yasaklanmış ve büyük günahlardan sayılmıştır. İslam’da haksız yere bir cana kıyanın bütün insanları öldürmüş gibi olacağı, bir hayat kurtaranın da bütün insanların hayatını kurtarmış sayılacağı belirtilir. </a:t>
            </a:r>
          </a:p>
        </p:txBody>
      </p:sp>
    </p:spTree>
    <p:extLst>
      <p:ext uri="{BB962C8B-B14F-4D97-AF65-F5344CB8AC3E}">
        <p14:creationId xmlns:p14="http://schemas.microsoft.com/office/powerpoint/2010/main" val="326552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Dinlerde Ahlak İlkeleri</a:t>
            </a:r>
          </a:p>
        </p:txBody>
      </p:sp>
      <p:sp>
        <p:nvSpPr>
          <p:cNvPr id="3" name="İçerik Yer Tutucusu 2"/>
          <p:cNvSpPr>
            <a:spLocks noGrp="1"/>
          </p:cNvSpPr>
          <p:nvPr>
            <p:ph idx="1"/>
          </p:nvPr>
        </p:nvSpPr>
        <p:spPr>
          <a:xfrm>
            <a:off x="838200" y="1179872"/>
            <a:ext cx="10515600" cy="4997091"/>
          </a:xfrm>
        </p:spPr>
        <p:txBody>
          <a:bodyPr>
            <a:normAutofit lnSpcReduction="10000"/>
          </a:bodyPr>
          <a:lstStyle/>
          <a:p>
            <a:pPr>
              <a:lnSpc>
                <a:spcPct val="130000"/>
              </a:lnSpc>
              <a:spcBef>
                <a:spcPts val="600"/>
              </a:spcBef>
            </a:pPr>
            <a:r>
              <a:rPr lang="tr-TR" dirty="0"/>
              <a:t>Dinlerde öldürmemek, kurtuluşa ve ebedi mutluluğa ulaşmanın temel şartlarından biridir. Hint dinlerinde “</a:t>
            </a:r>
            <a:r>
              <a:rPr lang="tr-TR" dirty="0" err="1"/>
              <a:t>ahimsa</a:t>
            </a:r>
            <a:r>
              <a:rPr lang="tr-TR" dirty="0"/>
              <a:t>” prensibi, hiçbir canlıya zarar vermeme ilkesine dayanır. İnsanın içine düştüğü </a:t>
            </a:r>
            <a:r>
              <a:rPr lang="tr-TR" dirty="0" err="1"/>
              <a:t>ızdıraptan</a:t>
            </a:r>
            <a:r>
              <a:rPr lang="tr-TR" dirty="0"/>
              <a:t> kurtulmasının yollarından biri, bu ilkeye uygun hayat yaşamaktır. Adaletsizliklere ve insanların mağdur olmasına neden olan yalan ve yalancı şahitlik dinlerde yasaklanmış çirkin davranımlardan birdir. Bu, ilahi dinlerin hepsinde büyük günahlardan sayılmıştır. Hint dinlerine göre de doğum-ölüm döngüsünden kurtulmanın yollarından biri, daima doğru konuşup doğru hareket etmeye bağlıdır. </a:t>
            </a:r>
            <a:endParaRPr lang="tr-TR" dirty="0" smtClean="0"/>
          </a:p>
        </p:txBody>
      </p:sp>
    </p:spTree>
    <p:extLst>
      <p:ext uri="{BB962C8B-B14F-4D97-AF65-F5344CB8AC3E}">
        <p14:creationId xmlns:p14="http://schemas.microsoft.com/office/powerpoint/2010/main" val="110505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Dinlerde Ahlak İlkeleri</a:t>
            </a:r>
            <a:endParaRPr lang="tr-TR" dirty="0"/>
          </a:p>
        </p:txBody>
      </p:sp>
      <p:sp>
        <p:nvSpPr>
          <p:cNvPr id="3" name="İçerik Yer Tutucusu 2"/>
          <p:cNvSpPr>
            <a:spLocks noGrp="1"/>
          </p:cNvSpPr>
          <p:nvPr>
            <p:ph idx="1"/>
          </p:nvPr>
        </p:nvSpPr>
        <p:spPr>
          <a:xfrm>
            <a:off x="838200" y="1130710"/>
            <a:ext cx="10515600" cy="5046254"/>
          </a:xfrm>
        </p:spPr>
        <p:txBody>
          <a:bodyPr>
            <a:normAutofit lnSpcReduction="10000"/>
          </a:bodyPr>
          <a:lstStyle/>
          <a:p>
            <a:pPr>
              <a:lnSpc>
                <a:spcPct val="130000"/>
              </a:lnSpc>
              <a:spcBef>
                <a:spcPts val="600"/>
              </a:spcBef>
            </a:pPr>
            <a:r>
              <a:rPr lang="tr-TR" dirty="0"/>
              <a:t>İlahi ve beşeri bütün dinlerde hoş görülmeyen ve yasaklanan kötü davranışlardan biri de hırsızlıktır. Hile, dolandırıcılık, rüşvet ve yalancı şahitlik gibi yollarla başkasının malını haksız yere elinden almak, büyük günahlardan sayılmış ve kişinin kurtuluşa ulaşmasına engel olan temel nedenler arasında gösterilmiştir. Zina da insan neslinin devamını tehdit ettiğinden tarih boyunca toplumlar ve dinler tarafından kötü bir davranış olarak görülmüştür. Zina ilahi dinlerde büyük günahlar arasında sayılmıştır. Budizm’de çalmamak ve zina yapmamak uyulması gereken beş ahlaki ilke arasında zikredilmiştir.</a:t>
            </a:r>
            <a:endParaRPr lang="tr-TR" b="1" dirty="0">
              <a:solidFill>
                <a:srgbClr val="00B050"/>
              </a:solidFill>
            </a:endParaRPr>
          </a:p>
        </p:txBody>
      </p:sp>
    </p:spTree>
    <p:extLst>
      <p:ext uri="{BB962C8B-B14F-4D97-AF65-F5344CB8AC3E}">
        <p14:creationId xmlns:p14="http://schemas.microsoft.com/office/powerpoint/2010/main" val="382814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Dini Çoğulculuk</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dirty="0"/>
              <a:t>Farklı dinlere mensup bireylerin birbirlerinin hak ve hukuklarına, yaşantı ve inanç biçimine saygı göstererek bir arada barış içinde yaşamalarına “</a:t>
            </a:r>
            <a:r>
              <a:rPr lang="tr-TR" b="1" dirty="0">
                <a:solidFill>
                  <a:srgbClr val="00B050"/>
                </a:solidFill>
              </a:rPr>
              <a:t>dini çoğulculuk</a:t>
            </a:r>
            <a:r>
              <a:rPr lang="tr-TR" dirty="0"/>
              <a:t>” </a:t>
            </a:r>
            <a:r>
              <a:rPr lang="tr-TR" dirty="0" smtClean="0"/>
              <a:t>denir.</a:t>
            </a:r>
          </a:p>
          <a:p>
            <a:pPr>
              <a:lnSpc>
                <a:spcPct val="130000"/>
              </a:lnSpc>
              <a:spcBef>
                <a:spcPts val="600"/>
              </a:spcBef>
            </a:pPr>
            <a:r>
              <a:rPr lang="tr-TR" dirty="0" smtClean="0"/>
              <a:t>Plüralizm </a:t>
            </a:r>
            <a:r>
              <a:rPr lang="tr-TR" dirty="0"/>
              <a:t>de denilen dini çoğulculuk, felsefi anlamda bütün dinlerin insanları kurtuluşa ulaştırmada eş </a:t>
            </a:r>
            <a:r>
              <a:rPr lang="tr-TR" dirty="0" smtClean="0"/>
              <a:t>değer öneme </a:t>
            </a:r>
            <a:r>
              <a:rPr lang="tr-TR" dirty="0"/>
              <a:t>sahip olduğu fikrine de dayanır. Bu görüşte olan Arnold </a:t>
            </a:r>
            <a:r>
              <a:rPr lang="tr-TR" dirty="0" err="1"/>
              <a:t>Toynbee</a:t>
            </a:r>
            <a:r>
              <a:rPr lang="tr-TR" dirty="0"/>
              <a:t>, </a:t>
            </a:r>
            <a:r>
              <a:rPr lang="tr-TR" dirty="0" err="1"/>
              <a:t>Joh</a:t>
            </a:r>
            <a:r>
              <a:rPr lang="tr-TR" dirty="0"/>
              <a:t> </a:t>
            </a:r>
            <a:r>
              <a:rPr lang="tr-TR" dirty="0" err="1"/>
              <a:t>Hick</a:t>
            </a:r>
            <a:r>
              <a:rPr lang="tr-TR" dirty="0"/>
              <a:t> gibi kimseler bütün dinleri, Tanrı’ya götüren eşit yollar olarak betimler.</a:t>
            </a:r>
            <a:endParaRPr lang="tr-TR" b="1" dirty="0">
              <a:solidFill>
                <a:srgbClr val="00B050"/>
              </a:solidFill>
            </a:endParaRPr>
          </a:p>
        </p:txBody>
      </p:sp>
    </p:spTree>
    <p:extLst>
      <p:ext uri="{BB962C8B-B14F-4D97-AF65-F5344CB8AC3E}">
        <p14:creationId xmlns:p14="http://schemas.microsoft.com/office/powerpoint/2010/main" val="250762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647599"/>
          </a:xfrm>
        </p:spPr>
        <p:txBody>
          <a:bodyPr>
            <a:normAutofit fontScale="90000"/>
          </a:bodyPr>
          <a:lstStyle/>
          <a:p>
            <a:r>
              <a:rPr lang="tr-TR" b="1" dirty="0" smtClean="0">
                <a:solidFill>
                  <a:srgbClr val="C00000"/>
                </a:solidFill>
              </a:rPr>
              <a:t>Türkiye’de Dini Gruplar</a:t>
            </a:r>
            <a:endParaRPr lang="tr-TR" b="1" dirty="0">
              <a:solidFill>
                <a:srgbClr val="C00000"/>
              </a:solidFill>
            </a:endParaRPr>
          </a:p>
        </p:txBody>
      </p:sp>
      <p:sp>
        <p:nvSpPr>
          <p:cNvPr id="4" name="İçerik Yer Tutucusu 3"/>
          <p:cNvSpPr>
            <a:spLocks noGrp="1"/>
          </p:cNvSpPr>
          <p:nvPr>
            <p:ph idx="1"/>
          </p:nvPr>
        </p:nvSpPr>
        <p:spPr>
          <a:xfrm>
            <a:off x="838200" y="1012724"/>
            <a:ext cx="10515600" cy="5164240"/>
          </a:xfrm>
        </p:spPr>
        <p:txBody>
          <a:bodyPr>
            <a:normAutofit/>
          </a:bodyPr>
          <a:lstStyle/>
          <a:p>
            <a:pPr>
              <a:lnSpc>
                <a:spcPct val="130000"/>
              </a:lnSpc>
              <a:spcBef>
                <a:spcPts val="600"/>
              </a:spcBef>
            </a:pPr>
            <a:r>
              <a:rPr lang="tr-TR" dirty="0"/>
              <a:t>Türkiye asırlardır pek çok din, medeniyet ve kültüre ev sahipliği yapmış zengin bir ülkedir. Geçmişten </a:t>
            </a:r>
            <a:r>
              <a:rPr lang="tr-TR" dirty="0" smtClean="0"/>
              <a:t>günümüze ülkemizde </a:t>
            </a:r>
            <a:r>
              <a:rPr lang="tr-TR" dirty="0"/>
              <a:t>varlık gösteren her bir dini-kültürel grup, </a:t>
            </a:r>
            <a:r>
              <a:rPr lang="tr-TR" dirty="0" smtClean="0"/>
              <a:t>bu topraklarda daima </a:t>
            </a:r>
            <a:r>
              <a:rPr lang="tr-TR" dirty="0"/>
              <a:t>huzur ve güven içinde </a:t>
            </a:r>
            <a:r>
              <a:rPr lang="tr-TR" dirty="0" smtClean="0"/>
              <a:t>yaşama imkanı bulmuştur. </a:t>
            </a:r>
            <a:r>
              <a:rPr lang="tr-TR" dirty="0"/>
              <a:t>Tarih, bunun en canlı şahididir. Ülkemizdeki dini gruplardan olan ve günümüzde sayıları yaklaşık </a:t>
            </a:r>
            <a:r>
              <a:rPr lang="tr-TR" dirty="0" smtClean="0"/>
              <a:t>otuz bini </a:t>
            </a:r>
            <a:r>
              <a:rPr lang="tr-TR" dirty="0"/>
              <a:t>bulan Yahudiler, tarihte İspanya ve Rusya’dan gördükleri zulüm sebebiyle Osmanlı’ya sığınmışlar ve bu topraklarda adalet ve hoşgörüyle muamele görmüşlerdir.</a:t>
            </a:r>
          </a:p>
        </p:txBody>
      </p:sp>
    </p:spTree>
    <p:extLst>
      <p:ext uri="{BB962C8B-B14F-4D97-AF65-F5344CB8AC3E}">
        <p14:creationId xmlns:p14="http://schemas.microsoft.com/office/powerpoint/2010/main" val="91595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Türkiye’de Dini Gruplar</a:t>
            </a:r>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err="1"/>
              <a:t>Hıristiyanlık’ın</a:t>
            </a:r>
            <a:r>
              <a:rPr lang="tr-TR" dirty="0"/>
              <a:t> gelişiminde Anadolu toprakları önemli merkezlerden </a:t>
            </a:r>
            <a:r>
              <a:rPr lang="tr-TR" dirty="0" smtClean="0"/>
              <a:t>biri olmuştur</a:t>
            </a:r>
            <a:r>
              <a:rPr lang="tr-TR" dirty="0"/>
              <a:t>. Hıristiyan inanç sisteminin şekillenmesinde kilit rol oynayan </a:t>
            </a:r>
            <a:r>
              <a:rPr lang="tr-TR" dirty="0" err="1"/>
              <a:t>konsillerin</a:t>
            </a:r>
            <a:r>
              <a:rPr lang="tr-TR" dirty="0"/>
              <a:t> </a:t>
            </a:r>
            <a:r>
              <a:rPr lang="tr-TR" dirty="0" smtClean="0"/>
              <a:t>en önemlileri </a:t>
            </a:r>
            <a:r>
              <a:rPr lang="tr-TR" dirty="0"/>
              <a:t>ülkemiz topraklarında toplanmıştır. Günümüzde Türkiye’de yaşayan Hıristiyan gruplar arasında Ermeniler (yaklaşık atmış bin), Süryaniler ve Arap Ortodoksları bulunmaktadır. Ülkemizde sayıca fazla olmayan Süryaniler, Suriye Şam Patrikliğine; Arap Ortodokslar ise Antakya Patrikliğine bağlıdır.</a:t>
            </a:r>
            <a:endParaRPr lang="tr-TR" dirty="0" smtClean="0"/>
          </a:p>
        </p:txBody>
      </p:sp>
    </p:spTree>
    <p:extLst>
      <p:ext uri="{BB962C8B-B14F-4D97-AF65-F5344CB8AC3E}">
        <p14:creationId xmlns:p14="http://schemas.microsoft.com/office/powerpoint/2010/main" val="328277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5249"/>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238866"/>
            <a:ext cx="10515600" cy="5142270"/>
          </a:xfrm>
        </p:spPr>
        <p:txBody>
          <a:bodyPr>
            <a:normAutofit/>
          </a:bodyPr>
          <a:lstStyle/>
          <a:p>
            <a:pPr>
              <a:lnSpc>
                <a:spcPct val="130000"/>
              </a:lnSpc>
              <a:spcBef>
                <a:spcPts val="600"/>
              </a:spcBef>
            </a:pPr>
            <a:r>
              <a:rPr lang="tr-TR" dirty="0"/>
              <a:t>Ermeniler, Süryaniler ve Arap Ortodoksları Türkiye’de yaşayan Hıristiyan gruplardandır.</a:t>
            </a:r>
          </a:p>
        </p:txBody>
      </p:sp>
    </p:spTree>
    <p:extLst>
      <p:ext uri="{BB962C8B-B14F-4D97-AF65-F5344CB8AC3E}">
        <p14:creationId xmlns:p14="http://schemas.microsoft.com/office/powerpoint/2010/main" val="404953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3231654"/>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DERS 8:</a:t>
            </a:r>
          </a:p>
          <a:p>
            <a:r>
              <a:rPr lang="tr-TR" sz="4000" b="1" dirty="0" smtClean="0">
                <a:solidFill>
                  <a:srgbClr val="C00000"/>
                </a:solidFill>
                <a:latin typeface="Adobe Caslon Pro" panose="0205050205050A020403" pitchFamily="18" charset="-94"/>
                <a:ea typeface="Adobe Myungjo Std M" panose="02020600000000000000" pitchFamily="18" charset="-128"/>
              </a:rPr>
              <a:t>DİNLERDE AHLAK İLKELERİ, DİNİ ÇOĞULCULUK VE MİSYONERLİK</a:t>
            </a:r>
            <a:endParaRPr lang="tr-TR" sz="40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smtClean="0">
                <a:solidFill>
                  <a:srgbClr val="C00000"/>
                </a:solidFill>
              </a:rPr>
              <a:t>Misyonerlik</a:t>
            </a:r>
            <a:endParaRPr lang="tr-TR" b="1" dirty="0">
              <a:solidFill>
                <a:srgbClr val="C0000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Küçük bir köy halini alan dünyada bireylerin diğer din mensuplarıyla temasa geçmesi ve onlarla iletişim içinde olması </a:t>
            </a:r>
            <a:r>
              <a:rPr lang="tr-TR" dirty="0" smtClean="0"/>
              <a:t>kaçınılmazdır. </a:t>
            </a:r>
            <a:r>
              <a:rPr lang="tr-TR" dirty="0"/>
              <a:t>Bu </a:t>
            </a:r>
            <a:r>
              <a:rPr lang="tr-TR" dirty="0" smtClean="0"/>
              <a:t>gelişme, </a:t>
            </a:r>
            <a:r>
              <a:rPr lang="tr-TR" dirty="0"/>
              <a:t>diğer dinler hakkında </a:t>
            </a:r>
            <a:r>
              <a:rPr lang="tr-TR" dirty="0" smtClean="0"/>
              <a:t>bilgilenme imkânını beraberinde getirmiştir. </a:t>
            </a:r>
            <a:r>
              <a:rPr lang="tr-TR" dirty="0"/>
              <a:t>Birlikte yaşamanın zorunlu hale geldiği dünyamızda dinler arası ilişkiler </a:t>
            </a:r>
            <a:r>
              <a:rPr lang="tr-TR" dirty="0" smtClean="0"/>
              <a:t>gittikçe önem kazanmaktadır. </a:t>
            </a:r>
            <a:r>
              <a:rPr lang="tr-TR" dirty="0"/>
              <a:t>İnsanların başkalarının inanç ve görüşlerine saygı duyarak huzur içinde yaşamaları </a:t>
            </a:r>
            <a:r>
              <a:rPr lang="tr-TR" dirty="0" smtClean="0"/>
              <a:t>gerekir</a:t>
            </a:r>
            <a:r>
              <a:rPr lang="tr-TR" dirty="0"/>
              <a:t>.</a:t>
            </a:r>
            <a:endParaRPr lang="tr-TR" dirty="0" smtClean="0"/>
          </a:p>
        </p:txBody>
      </p:sp>
    </p:spTree>
    <p:extLst>
      <p:ext uri="{BB962C8B-B14F-4D97-AF65-F5344CB8AC3E}">
        <p14:creationId xmlns:p14="http://schemas.microsoft.com/office/powerpoint/2010/main" val="19796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smtClean="0">
                <a:solidFill>
                  <a:srgbClr val="C00000"/>
                </a:solidFill>
              </a:rPr>
              <a:t>Misyonerlik</a:t>
            </a:r>
            <a:endParaRPr lang="tr-TR" b="1" dirty="0">
              <a:solidFill>
                <a:srgbClr val="C00000"/>
              </a:solidFill>
            </a:endParaRP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smtClean="0"/>
              <a:t>Yine din </a:t>
            </a:r>
            <a:r>
              <a:rPr lang="tr-TR" dirty="0"/>
              <a:t>mensuplarının inançlarını başkalarına duyurmaya çalışmaları, temel haklar çerçevesinde doğal karşılanabilir. Fakat bu hususta faaliyet gösteren kimi </a:t>
            </a:r>
            <a:r>
              <a:rPr lang="tr-TR" dirty="0" smtClean="0"/>
              <a:t>grupların </a:t>
            </a:r>
            <a:r>
              <a:rPr lang="tr-TR" dirty="0"/>
              <a:t>her zaman iyi niyetli ve açık görüşlü olmadıkları da ortadadır. Özellikle belli bir dinin propagandasını yapan misyonerlere karşı dikkatli olunmalıdır. Zira misyonerliğin temel özelliklerinden biri, hileli yollarla insanların bir takım zaaflarını suiistimal ederek onları din değiştirmeye </a:t>
            </a:r>
            <a:r>
              <a:rPr lang="tr-TR" dirty="0" smtClean="0"/>
              <a:t>zorlamaktır.</a:t>
            </a:r>
            <a:endParaRPr lang="tr-TR" dirty="0"/>
          </a:p>
        </p:txBody>
      </p:sp>
    </p:spTree>
    <p:extLst>
      <p:ext uri="{BB962C8B-B14F-4D97-AF65-F5344CB8AC3E}">
        <p14:creationId xmlns:p14="http://schemas.microsoft.com/office/powerpoint/2010/main" val="327183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248698"/>
            <a:ext cx="10515600" cy="4928266"/>
          </a:xfrm>
        </p:spPr>
        <p:txBody>
          <a:bodyPr>
            <a:normAutofit fontScale="92500"/>
          </a:bodyPr>
          <a:lstStyle/>
          <a:p>
            <a:pPr>
              <a:lnSpc>
                <a:spcPct val="130000"/>
              </a:lnSpc>
            </a:pPr>
            <a:r>
              <a:rPr lang="tr-TR" b="1" dirty="0">
                <a:solidFill>
                  <a:srgbClr val="00B050"/>
                </a:solidFill>
              </a:rPr>
              <a:t>Hıristiyan Gruplar: </a:t>
            </a:r>
            <a:r>
              <a:rPr lang="tr-TR" dirty="0"/>
              <a:t>Türkiye Hıristiyanlar için çok önemli bir merkezdir. </a:t>
            </a:r>
            <a:r>
              <a:rPr lang="tr-TR" dirty="0" err="1"/>
              <a:t>Pavlus’un</a:t>
            </a:r>
            <a:r>
              <a:rPr lang="tr-TR" dirty="0"/>
              <a:t> Tarsuslu olması, </a:t>
            </a:r>
            <a:r>
              <a:rPr lang="tr-TR" dirty="0" err="1"/>
              <a:t>Hıristiyanlık’ın</a:t>
            </a:r>
            <a:r>
              <a:rPr lang="tr-TR" dirty="0"/>
              <a:t> Anadolu üzerinden yayılması gibi nedenler bunda etkilidir. Bu yüzden bu topraklar üzerinde Hıristiyan dinini yayma çabası, öteden beri var olagelmiş, 19. yüzyıldan sonra hız kazanmıştır. Ülkemizde </a:t>
            </a:r>
            <a:r>
              <a:rPr lang="tr-TR" dirty="0" smtClean="0"/>
              <a:t>Hıristiyanlar, </a:t>
            </a:r>
            <a:r>
              <a:rPr lang="tr-TR" dirty="0" smtClean="0"/>
              <a:t>önceleri </a:t>
            </a:r>
            <a:r>
              <a:rPr lang="tr-TR" dirty="0"/>
              <a:t>Ermeniler üzerinde faaliyet yürütmüşler sonradan açtıkları okullar aracılığıyla Müslüman Türklere de yönelmişlerdir. </a:t>
            </a:r>
            <a:r>
              <a:rPr lang="tr-TR" dirty="0" err="1"/>
              <a:t>Hıristiyanlar’a</a:t>
            </a:r>
            <a:r>
              <a:rPr lang="tr-TR" dirty="0"/>
              <a:t> göre İsa, Tanrı’nın kutsal mesajını insanlara duyurma misyonuyla yeryüzüne inmiş ve bunu havarilerine devretmiştir. Misyonerlik düşüncesinin temelinde bu fikir yatar.</a:t>
            </a:r>
          </a:p>
        </p:txBody>
      </p:sp>
    </p:spTree>
    <p:extLst>
      <p:ext uri="{BB962C8B-B14F-4D97-AF65-F5344CB8AC3E}">
        <p14:creationId xmlns:p14="http://schemas.microsoft.com/office/powerpoint/2010/main" val="2931265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a:solidFill>
                  <a:srgbClr val="C00000"/>
                </a:solidFill>
              </a:rPr>
              <a:t>Türkiye’de Faaliyet Yürüten Misyoner Gruplar</a:t>
            </a:r>
          </a:p>
        </p:txBody>
      </p:sp>
      <p:sp>
        <p:nvSpPr>
          <p:cNvPr id="3" name="İçerik Yer Tutucusu 2"/>
          <p:cNvSpPr>
            <a:spLocks noGrp="1"/>
          </p:cNvSpPr>
          <p:nvPr>
            <p:ph idx="1"/>
          </p:nvPr>
        </p:nvSpPr>
        <p:spPr>
          <a:xfrm>
            <a:off x="838200" y="1179872"/>
            <a:ext cx="10515600" cy="4997091"/>
          </a:xfrm>
        </p:spPr>
        <p:txBody>
          <a:bodyPr>
            <a:normAutofit lnSpcReduction="10000"/>
          </a:bodyPr>
          <a:lstStyle/>
          <a:p>
            <a:pPr>
              <a:lnSpc>
                <a:spcPct val="130000"/>
              </a:lnSpc>
              <a:spcBef>
                <a:spcPts val="600"/>
              </a:spcBef>
            </a:pPr>
            <a:r>
              <a:rPr lang="tr-TR" dirty="0"/>
              <a:t>17. asırda Hollanda’da doğan ve ilk Protestan misyonerliğini başlatan </a:t>
            </a:r>
            <a:r>
              <a:rPr lang="tr-TR" dirty="0" err="1"/>
              <a:t>Babtistler</a:t>
            </a:r>
            <a:r>
              <a:rPr lang="tr-TR" dirty="0"/>
              <a:t>, ülkemizde misyonerlik faaliyeti yürüten gruplardan biridir. Bir diğer grup olan </a:t>
            </a:r>
            <a:r>
              <a:rPr lang="tr-TR" dirty="0" err="1"/>
              <a:t>Adventistler</a:t>
            </a:r>
            <a:r>
              <a:rPr lang="tr-TR" dirty="0"/>
              <a:t>, 19. yüzyılda Amerika’da kurulmuş Protestan ve Mesihçi bir harekettir. Bunun bir kolu olan Yedi Gün </a:t>
            </a:r>
            <a:r>
              <a:rPr lang="tr-TR" dirty="0" err="1"/>
              <a:t>Adventistlerine</a:t>
            </a:r>
            <a:r>
              <a:rPr lang="tr-TR" dirty="0"/>
              <a:t> göre </a:t>
            </a:r>
            <a:r>
              <a:rPr lang="tr-TR" dirty="0" err="1"/>
              <a:t>Hıristiyanlık’ın</a:t>
            </a:r>
            <a:r>
              <a:rPr lang="tr-TR" dirty="0"/>
              <a:t> hem yayılmasını engellemiş hem de </a:t>
            </a:r>
            <a:r>
              <a:rPr lang="tr-TR" dirty="0" err="1"/>
              <a:t>Meshin’in</a:t>
            </a:r>
            <a:r>
              <a:rPr lang="tr-TR" dirty="0"/>
              <a:t> gelişini geciktirmiş olan Türk engelini ortadan kaldırmak gerekir. Ülkemizde yaygın misyonerlik faaliyeti yürüten bir diğer grup, </a:t>
            </a:r>
            <a:r>
              <a:rPr lang="tr-TR" dirty="0" err="1"/>
              <a:t>Evanjelik</a:t>
            </a:r>
            <a:r>
              <a:rPr lang="tr-TR" dirty="0"/>
              <a:t> Hıristiyanlık olarak da bilinen Mesih İnanlıları veya </a:t>
            </a:r>
            <a:r>
              <a:rPr lang="tr-TR" dirty="0" err="1"/>
              <a:t>Müjdeciler’dir</a:t>
            </a:r>
            <a:r>
              <a:rPr lang="tr-TR" dirty="0"/>
              <a:t>. </a:t>
            </a:r>
            <a:r>
              <a:rPr lang="tr-TR" b="1" dirty="0">
                <a:solidFill>
                  <a:srgbClr val="00B050"/>
                </a:solidFill>
              </a:rPr>
              <a:t>Temel metotları şunlardır:</a:t>
            </a:r>
            <a:endParaRPr lang="tr-TR" b="1" dirty="0" smtClean="0">
              <a:solidFill>
                <a:srgbClr val="00B050"/>
              </a:solidFill>
            </a:endParaRPr>
          </a:p>
        </p:txBody>
      </p:sp>
    </p:spTree>
    <p:extLst>
      <p:ext uri="{BB962C8B-B14F-4D97-AF65-F5344CB8AC3E}">
        <p14:creationId xmlns:p14="http://schemas.microsoft.com/office/powerpoint/2010/main" val="2747671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dirty="0"/>
              <a:t>a. Özel okullar </a:t>
            </a:r>
            <a:r>
              <a:rPr lang="tr-TR" dirty="0" smtClean="0"/>
              <a:t>açmak</a:t>
            </a:r>
          </a:p>
          <a:p>
            <a:pPr>
              <a:lnSpc>
                <a:spcPct val="130000"/>
              </a:lnSpc>
              <a:spcBef>
                <a:spcPts val="600"/>
              </a:spcBef>
            </a:pPr>
            <a:r>
              <a:rPr lang="tr-TR" dirty="0" smtClean="0"/>
              <a:t>b</a:t>
            </a:r>
            <a:r>
              <a:rPr lang="tr-TR" dirty="0"/>
              <a:t>. Ücretsiz sağlık hizmetleri </a:t>
            </a:r>
            <a:r>
              <a:rPr lang="tr-TR" dirty="0" smtClean="0"/>
              <a:t>sunmak</a:t>
            </a:r>
          </a:p>
          <a:p>
            <a:pPr>
              <a:lnSpc>
                <a:spcPct val="130000"/>
              </a:lnSpc>
              <a:spcBef>
                <a:spcPts val="600"/>
              </a:spcBef>
            </a:pPr>
            <a:r>
              <a:rPr lang="tr-TR" dirty="0" smtClean="0"/>
              <a:t>c</a:t>
            </a:r>
            <a:r>
              <a:rPr lang="tr-TR" dirty="0"/>
              <a:t>. Kilise evleri </a:t>
            </a:r>
            <a:r>
              <a:rPr lang="tr-TR" dirty="0" smtClean="0"/>
              <a:t>açmak</a:t>
            </a:r>
          </a:p>
          <a:p>
            <a:pPr>
              <a:lnSpc>
                <a:spcPct val="130000"/>
              </a:lnSpc>
              <a:spcBef>
                <a:spcPts val="600"/>
              </a:spcBef>
            </a:pPr>
            <a:r>
              <a:rPr lang="tr-TR" dirty="0" smtClean="0"/>
              <a:t>d</a:t>
            </a:r>
            <a:r>
              <a:rPr lang="tr-TR" dirty="0"/>
              <a:t>. Kimsesizlere/muhtaçlara yardım </a:t>
            </a:r>
            <a:r>
              <a:rPr lang="tr-TR" dirty="0" smtClean="0"/>
              <a:t>etmek</a:t>
            </a:r>
          </a:p>
          <a:p>
            <a:pPr>
              <a:lnSpc>
                <a:spcPct val="130000"/>
              </a:lnSpc>
              <a:spcBef>
                <a:spcPts val="600"/>
              </a:spcBef>
            </a:pPr>
            <a:r>
              <a:rPr lang="tr-TR" dirty="0" smtClean="0"/>
              <a:t>e</a:t>
            </a:r>
            <a:r>
              <a:rPr lang="tr-TR" dirty="0"/>
              <a:t>. Gençleri din ve kültürlerinden </a:t>
            </a:r>
            <a:r>
              <a:rPr lang="tr-TR" dirty="0" smtClean="0"/>
              <a:t>uzaklaştırmak</a:t>
            </a:r>
          </a:p>
        </p:txBody>
      </p:sp>
    </p:spTree>
    <p:extLst>
      <p:ext uri="{BB962C8B-B14F-4D97-AF65-F5344CB8AC3E}">
        <p14:creationId xmlns:p14="http://schemas.microsoft.com/office/powerpoint/2010/main" val="2985063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dirty="0"/>
              <a:t>f. Araştırma enstitüleri kurmak</a:t>
            </a:r>
          </a:p>
          <a:p>
            <a:pPr>
              <a:lnSpc>
                <a:spcPct val="130000"/>
              </a:lnSpc>
              <a:spcBef>
                <a:spcPts val="600"/>
              </a:spcBef>
            </a:pPr>
            <a:r>
              <a:rPr lang="tr-TR" dirty="0"/>
              <a:t>g. Sevgi söylemini öne çıkarmak</a:t>
            </a:r>
          </a:p>
          <a:p>
            <a:pPr>
              <a:lnSpc>
                <a:spcPct val="130000"/>
              </a:lnSpc>
              <a:spcBef>
                <a:spcPts val="600"/>
              </a:spcBef>
            </a:pPr>
            <a:r>
              <a:rPr lang="tr-TR" dirty="0"/>
              <a:t>h. Ücretsiz İncil, materyal dağıtmak</a:t>
            </a:r>
          </a:p>
          <a:p>
            <a:pPr>
              <a:lnSpc>
                <a:spcPct val="130000"/>
              </a:lnSpc>
              <a:spcBef>
                <a:spcPts val="600"/>
              </a:spcBef>
            </a:pPr>
            <a:r>
              <a:rPr lang="tr-TR" dirty="0"/>
              <a:t>i. Dil kursları açmak</a:t>
            </a:r>
          </a:p>
          <a:p>
            <a:pPr>
              <a:lnSpc>
                <a:spcPct val="130000"/>
              </a:lnSpc>
              <a:spcBef>
                <a:spcPts val="600"/>
              </a:spcBef>
            </a:pPr>
            <a:r>
              <a:rPr lang="tr-TR" dirty="0"/>
              <a:t>j. </a:t>
            </a:r>
            <a:r>
              <a:rPr lang="tr-TR" dirty="0" smtClean="0"/>
              <a:t>Sesli, görüntülü </a:t>
            </a:r>
            <a:r>
              <a:rPr lang="tr-TR" dirty="0"/>
              <a:t>medyayı </a:t>
            </a:r>
            <a:r>
              <a:rPr lang="tr-TR" dirty="0" smtClean="0"/>
              <a:t>ve sosyal medyayı etkili </a:t>
            </a:r>
            <a:r>
              <a:rPr lang="tr-TR" dirty="0"/>
              <a:t>kullanmak</a:t>
            </a:r>
            <a:endParaRPr lang="tr-TR" b="1" dirty="0">
              <a:solidFill>
                <a:srgbClr val="00B050"/>
              </a:solidFill>
            </a:endParaRPr>
          </a:p>
          <a:p>
            <a:endParaRPr lang="tr-TR" dirty="0"/>
          </a:p>
        </p:txBody>
      </p:sp>
    </p:spTree>
    <p:extLst>
      <p:ext uri="{BB962C8B-B14F-4D97-AF65-F5344CB8AC3E}">
        <p14:creationId xmlns:p14="http://schemas.microsoft.com/office/powerpoint/2010/main" val="93942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690688"/>
            <a:ext cx="10515600" cy="4486275"/>
          </a:xfrm>
        </p:spPr>
        <p:txBody>
          <a:bodyPr/>
          <a:lstStyle/>
          <a:p>
            <a:pPr>
              <a:lnSpc>
                <a:spcPct val="150000"/>
              </a:lnSpc>
              <a:spcBef>
                <a:spcPts val="600"/>
              </a:spcBef>
            </a:pPr>
            <a:r>
              <a:rPr lang="tr-TR" b="1" dirty="0" err="1">
                <a:solidFill>
                  <a:srgbClr val="00B050"/>
                </a:solidFill>
              </a:rPr>
              <a:t>Yahova</a:t>
            </a:r>
            <a:r>
              <a:rPr lang="tr-TR" b="1" dirty="0">
                <a:solidFill>
                  <a:srgbClr val="00B050"/>
                </a:solidFill>
              </a:rPr>
              <a:t> Şahitleri: </a:t>
            </a:r>
            <a:r>
              <a:rPr lang="tr-TR" dirty="0"/>
              <a:t>19. yüzyılda Charles Taze </a:t>
            </a:r>
            <a:r>
              <a:rPr lang="tr-TR" dirty="0" err="1"/>
              <a:t>Russell</a:t>
            </a:r>
            <a:r>
              <a:rPr lang="tr-TR" dirty="0"/>
              <a:t> tarafından kurulmuş </a:t>
            </a:r>
            <a:r>
              <a:rPr lang="tr-TR" dirty="0" smtClean="0"/>
              <a:t>Yahudi-Hıristiyan </a:t>
            </a:r>
            <a:r>
              <a:rPr lang="tr-TR" dirty="0"/>
              <a:t>karışımı mesihçi misyoner bir harekettir. Bu hareketin temeli; dünyadaki düzenlerin yakında sona ereceği, İsa Mesih’in gelip yeryüzünde Tanrısal/</a:t>
            </a:r>
            <a:r>
              <a:rPr lang="tr-TR" dirty="0" err="1"/>
              <a:t>Yahova</a:t>
            </a:r>
            <a:r>
              <a:rPr lang="tr-TR" dirty="0"/>
              <a:t> krallığını kuracağı ve kendi akidelerini benimseyenlerin bu krallığın gerçek sahipleri ve şahitleri </a:t>
            </a:r>
            <a:r>
              <a:rPr lang="tr-TR" dirty="0" smtClean="0"/>
              <a:t>kılacağı </a:t>
            </a:r>
            <a:r>
              <a:rPr lang="tr-TR" dirty="0"/>
              <a:t>fikrine dayanır.  </a:t>
            </a:r>
          </a:p>
        </p:txBody>
      </p:sp>
    </p:spTree>
    <p:extLst>
      <p:ext uri="{BB962C8B-B14F-4D97-AF65-F5344CB8AC3E}">
        <p14:creationId xmlns:p14="http://schemas.microsoft.com/office/powerpoint/2010/main" val="1338106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39210"/>
          </a:xfrm>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504335"/>
            <a:ext cx="10515600" cy="4672628"/>
          </a:xfrm>
        </p:spPr>
        <p:txBody>
          <a:bodyPr>
            <a:normAutofit/>
          </a:bodyPr>
          <a:lstStyle/>
          <a:p>
            <a:pPr>
              <a:lnSpc>
                <a:spcPct val="150000"/>
              </a:lnSpc>
              <a:spcBef>
                <a:spcPts val="600"/>
              </a:spcBef>
            </a:pPr>
            <a:r>
              <a:rPr lang="tr-TR" dirty="0"/>
              <a:t>İsa Mesih bu krallığı </a:t>
            </a:r>
            <a:r>
              <a:rPr lang="tr-TR" dirty="0" err="1"/>
              <a:t>Yahova</a:t>
            </a:r>
            <a:r>
              <a:rPr lang="tr-TR" dirty="0"/>
              <a:t> şahitleriyle birlikte bin yıl yönetecektir. Bu süre içinde insanlık Hz. Âdem’in ilk günahından daha önceki hale dönecektir. Bunlar kendileri dışındaki inançları sahte olarak görürler. Kuran’ı ve Hz. Muhammed’i kabul etmezler. Kan ve organ nakline karşıdırlar. Sistemli ve ısrarcı bir misyonerlik faaliyeti yürütürler. Her gün tek tek veya gruplar halinde ev ev dolaşarak inançlarını yaymaya çalışırlar. </a:t>
            </a:r>
          </a:p>
        </p:txBody>
      </p:sp>
    </p:spTree>
    <p:extLst>
      <p:ext uri="{BB962C8B-B14F-4D97-AF65-F5344CB8AC3E}">
        <p14:creationId xmlns:p14="http://schemas.microsoft.com/office/powerpoint/2010/main" val="4282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Türkiye’de Faaliyet Yürüten Misyoner Gruplar</a:t>
            </a:r>
            <a:endParaRPr lang="tr-TR" dirty="0"/>
          </a:p>
        </p:txBody>
      </p:sp>
      <p:sp>
        <p:nvSpPr>
          <p:cNvPr id="3" name="İçerik Yer Tutucusu 2"/>
          <p:cNvSpPr>
            <a:spLocks noGrp="1"/>
          </p:cNvSpPr>
          <p:nvPr>
            <p:ph idx="1"/>
          </p:nvPr>
        </p:nvSpPr>
        <p:spPr>
          <a:xfrm>
            <a:off x="838200" y="1573161"/>
            <a:ext cx="10515600" cy="4603802"/>
          </a:xfrm>
        </p:spPr>
        <p:txBody>
          <a:bodyPr/>
          <a:lstStyle/>
          <a:p>
            <a:pPr>
              <a:lnSpc>
                <a:spcPct val="150000"/>
              </a:lnSpc>
              <a:spcBef>
                <a:spcPts val="600"/>
              </a:spcBef>
            </a:pPr>
            <a:r>
              <a:rPr lang="tr-TR" dirty="0"/>
              <a:t>Genelde vaaz ederek, anlatarak ve kitap, broşür dağıtarak bu işi yaparlar. Bunların ülkemizdeki misyonerlik faaliyetleri 20. yüzyılın başında başlamıştır. Bu dönemde İzmir’de, </a:t>
            </a:r>
            <a:r>
              <a:rPr lang="tr-TR" dirty="0" err="1"/>
              <a:t>Yahavo</a:t>
            </a:r>
            <a:r>
              <a:rPr lang="tr-TR" dirty="0"/>
              <a:t> şahitlerinin Tarassut Kulesi adlı dergisi etkili oldu. Önceleri Ermeni ve Rum vatandaşlarımıza yönelik çalışmalar yaparken süreç içinde Müslüman Türkler arasından az da olsa taraftar bulmuştur.</a:t>
            </a:r>
          </a:p>
          <a:p>
            <a:endParaRPr lang="tr-TR" dirty="0"/>
          </a:p>
        </p:txBody>
      </p:sp>
    </p:spTree>
    <p:extLst>
      <p:ext uri="{BB962C8B-B14F-4D97-AF65-F5344CB8AC3E}">
        <p14:creationId xmlns:p14="http://schemas.microsoft.com/office/powerpoint/2010/main" val="306009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a:xfrm>
            <a:off x="838200" y="1543665"/>
            <a:ext cx="10515600" cy="4633298"/>
          </a:xfrm>
        </p:spPr>
        <p:txBody>
          <a:bodyPr>
            <a:normAutofit/>
          </a:bodyPr>
          <a:lstStyle/>
          <a:p>
            <a:pPr>
              <a:lnSpc>
                <a:spcPct val="130000"/>
              </a:lnSpc>
              <a:spcBef>
                <a:spcPts val="600"/>
              </a:spcBef>
            </a:pPr>
            <a:r>
              <a:rPr lang="tr-TR" dirty="0"/>
              <a:t>Laiklik, devlet ile din işlerinin birbirinden ayrı olması; devletin, din ve vicdan özgürlüğünün tesis edilmesi için tarafsız olması demektir. Bu bakımdan laikliğin esası, din ve vicdan özgürlüğünün korunmasıdır. Ülkemizde laiklik ilkesi zaman zaman iç ve dış tehditlerle maruz kalmaktadır. Bunlardan biri Kuran’ın ve sünnetin temel prensiplerinin dışına çıkarak aşırı dinî yorumları benimseyip onları başkalarına dayatmaya çalışan gruplar, değeri ise yürütülen misyonerlik çalışmalarıdır.</a:t>
            </a:r>
          </a:p>
        </p:txBody>
      </p:sp>
    </p:spTree>
    <p:extLst>
      <p:ext uri="{BB962C8B-B14F-4D97-AF65-F5344CB8AC3E}">
        <p14:creationId xmlns:p14="http://schemas.microsoft.com/office/powerpoint/2010/main" val="204697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öncelikle dinlerde ahlak ilkeleri üzerinde duracağız.</a:t>
            </a:r>
          </a:p>
          <a:p>
            <a:r>
              <a:rPr lang="tr-TR" dirty="0" smtClean="0"/>
              <a:t>Daha sonra, </a:t>
            </a:r>
            <a:r>
              <a:rPr lang="tr-TR" dirty="0" smtClean="0"/>
              <a:t>dini çoğulculuk ve misyonerlik konusunu ele alacağız.</a:t>
            </a:r>
          </a:p>
          <a:p>
            <a:r>
              <a:rPr lang="tr-TR" dirty="0" smtClean="0"/>
              <a:t>Dersin sonunda ise, örnek bir soruyu birlikte çözümleyeceğiz.</a:t>
            </a:r>
          </a:p>
          <a:p>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(Konu Testi 1, 6. Soru)</a:t>
            </a:r>
            <a:endParaRPr lang="tr-TR" b="1" dirty="0">
              <a:solidFill>
                <a:srgbClr val="00B050"/>
              </a:solidFill>
            </a:endParaRPr>
          </a:p>
        </p:txBody>
      </p:sp>
      <p:sp>
        <p:nvSpPr>
          <p:cNvPr id="3" name="İçerik Yer Tutucusu 2"/>
          <p:cNvSpPr>
            <a:spLocks noGrp="1"/>
          </p:cNvSpPr>
          <p:nvPr>
            <p:ph idx="1"/>
          </p:nvPr>
        </p:nvSpPr>
        <p:spPr>
          <a:xfrm>
            <a:off x="838200" y="1415845"/>
            <a:ext cx="10515600" cy="4761118"/>
          </a:xfrm>
        </p:spPr>
        <p:txBody>
          <a:bodyPr>
            <a:normAutofit lnSpcReduction="10000"/>
          </a:bodyPr>
          <a:lstStyle/>
          <a:p>
            <a:r>
              <a:rPr lang="tr-TR" dirty="0"/>
              <a:t>I. </a:t>
            </a:r>
            <a:r>
              <a:rPr lang="tr-TR" dirty="0" err="1"/>
              <a:t>Yahova</a:t>
            </a:r>
            <a:r>
              <a:rPr lang="tr-TR" dirty="0"/>
              <a:t> </a:t>
            </a:r>
            <a:r>
              <a:rPr lang="tr-TR" dirty="0" smtClean="0"/>
              <a:t>Şahitleri</a:t>
            </a:r>
          </a:p>
          <a:p>
            <a:r>
              <a:rPr lang="tr-TR" dirty="0" smtClean="0"/>
              <a:t>II</a:t>
            </a:r>
            <a:r>
              <a:rPr lang="tr-TR" dirty="0"/>
              <a:t>. </a:t>
            </a:r>
            <a:r>
              <a:rPr lang="tr-TR" dirty="0" err="1" smtClean="0"/>
              <a:t>Baptistler</a:t>
            </a:r>
            <a:endParaRPr lang="tr-TR" dirty="0" smtClean="0"/>
          </a:p>
          <a:p>
            <a:r>
              <a:rPr lang="tr-TR" dirty="0" smtClean="0"/>
              <a:t>III</a:t>
            </a:r>
            <a:r>
              <a:rPr lang="tr-TR" dirty="0"/>
              <a:t>. </a:t>
            </a:r>
            <a:r>
              <a:rPr lang="tr-TR" dirty="0" smtClean="0"/>
              <a:t>Bahaîler</a:t>
            </a:r>
          </a:p>
          <a:p>
            <a:r>
              <a:rPr lang="tr-TR" b="1" dirty="0" smtClean="0"/>
              <a:t>Bu </a:t>
            </a:r>
            <a:r>
              <a:rPr lang="tr-TR" b="1" dirty="0"/>
              <a:t>dini gruplardan hangileri Türkiye’de misyonerlik faaliyeti </a:t>
            </a:r>
            <a:r>
              <a:rPr lang="tr-TR" b="1" dirty="0" smtClean="0"/>
              <a:t>yürütmektedir?</a:t>
            </a:r>
          </a:p>
          <a:p>
            <a:r>
              <a:rPr lang="tr-TR" dirty="0" smtClean="0"/>
              <a:t>A</a:t>
            </a:r>
            <a:r>
              <a:rPr lang="tr-TR" dirty="0"/>
              <a:t>) Yalnız </a:t>
            </a:r>
            <a:r>
              <a:rPr lang="tr-TR" dirty="0" smtClean="0"/>
              <a:t>I</a:t>
            </a:r>
          </a:p>
          <a:p>
            <a:r>
              <a:rPr lang="tr-TR" dirty="0" smtClean="0"/>
              <a:t>B</a:t>
            </a:r>
            <a:r>
              <a:rPr lang="tr-TR" dirty="0"/>
              <a:t>) Yalnız </a:t>
            </a:r>
            <a:r>
              <a:rPr lang="tr-TR" dirty="0" smtClean="0"/>
              <a:t>II</a:t>
            </a:r>
          </a:p>
          <a:p>
            <a:r>
              <a:rPr lang="tr-TR" dirty="0" smtClean="0"/>
              <a:t>C</a:t>
            </a:r>
            <a:r>
              <a:rPr lang="tr-TR" dirty="0"/>
              <a:t>) Yalnız </a:t>
            </a:r>
            <a:r>
              <a:rPr lang="tr-TR" dirty="0" smtClean="0"/>
              <a:t>III</a:t>
            </a:r>
          </a:p>
          <a:p>
            <a:r>
              <a:rPr lang="tr-TR" dirty="0" smtClean="0"/>
              <a:t>D</a:t>
            </a:r>
            <a:r>
              <a:rPr lang="tr-TR" dirty="0"/>
              <a:t>) I ve </a:t>
            </a:r>
            <a:r>
              <a:rPr lang="tr-TR" dirty="0" smtClean="0"/>
              <a:t>III</a:t>
            </a:r>
          </a:p>
          <a:p>
            <a:r>
              <a:rPr lang="tr-TR" dirty="0" smtClean="0"/>
              <a:t>E</a:t>
            </a:r>
            <a:r>
              <a:rPr lang="tr-TR" dirty="0"/>
              <a:t>) </a:t>
            </a:r>
            <a:r>
              <a:rPr lang="tr-TR" dirty="0">
                <a:solidFill>
                  <a:srgbClr val="00B050"/>
                </a:solidFill>
              </a:rPr>
              <a:t>I, II ve III</a:t>
            </a:r>
          </a:p>
        </p:txBody>
      </p:sp>
    </p:spTree>
    <p:extLst>
      <p:ext uri="{BB962C8B-B14F-4D97-AF65-F5344CB8AC3E}">
        <p14:creationId xmlns:p14="http://schemas.microsoft.com/office/powerpoint/2010/main" val="216701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Dinlerde Ahlak İlkeleri</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dirty="0"/>
              <a:t>Ahlak, sözlükte huy, mizaç, seciye gibi anlamlarına gelir. Huy ve mizaç gibi etkenlere bağlı olarak ortaya çıkan söz ve davranışlar bütününe ahlak denir. Her millet, toplum ve dinde ahlak anlayışı görülür. Dinlerdeki bazı ahlaki ilkeler benzerlik gösterir.</a:t>
            </a:r>
            <a:endParaRPr lang="tr-TR" b="1" dirty="0">
              <a:solidFill>
                <a:srgbClr val="00B050"/>
              </a:solidFill>
            </a:endParaRP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647599"/>
          </a:xfrm>
        </p:spPr>
        <p:txBody>
          <a:bodyPr>
            <a:normAutofit fontScale="90000"/>
          </a:bodyPr>
          <a:lstStyle/>
          <a:p>
            <a:r>
              <a:rPr lang="tr-TR" b="1" dirty="0" smtClean="0">
                <a:solidFill>
                  <a:srgbClr val="C00000"/>
                </a:solidFill>
              </a:rPr>
              <a:t>Doğruluk</a:t>
            </a:r>
            <a:endParaRPr lang="tr-TR" b="1" dirty="0">
              <a:solidFill>
                <a:srgbClr val="C00000"/>
              </a:solidFill>
            </a:endParaRPr>
          </a:p>
        </p:txBody>
      </p:sp>
      <p:sp>
        <p:nvSpPr>
          <p:cNvPr id="4" name="İçerik Yer Tutucusu 3"/>
          <p:cNvSpPr>
            <a:spLocks noGrp="1"/>
          </p:cNvSpPr>
          <p:nvPr>
            <p:ph idx="1"/>
          </p:nvPr>
        </p:nvSpPr>
        <p:spPr>
          <a:xfrm>
            <a:off x="838200" y="1012724"/>
            <a:ext cx="10515600" cy="5164240"/>
          </a:xfrm>
        </p:spPr>
        <p:txBody>
          <a:bodyPr>
            <a:normAutofit/>
          </a:bodyPr>
          <a:lstStyle/>
          <a:p>
            <a:pPr>
              <a:lnSpc>
                <a:spcPct val="130000"/>
              </a:lnSpc>
              <a:spcBef>
                <a:spcPts val="600"/>
              </a:spcBef>
            </a:pPr>
            <a:r>
              <a:rPr lang="tr-TR" dirty="0"/>
              <a:t>İnsanın özünde ve sözünde bir olması, tutarlı davranışlar sergilemesidir. Sahtekârlık, yalan ve aldatma bunun zıddında yer alan kötü huylardır. </a:t>
            </a:r>
            <a:r>
              <a:rPr lang="tr-TR" dirty="0" smtClean="0"/>
              <a:t>Bütün </a:t>
            </a:r>
            <a:r>
              <a:rPr lang="tr-TR" dirty="0"/>
              <a:t>dinler doğruluk ilkesine vurgu yapmıştır</a:t>
            </a:r>
            <a:r>
              <a:rPr lang="tr-TR" dirty="0" smtClean="0"/>
              <a:t>.</a:t>
            </a:r>
          </a:p>
          <a:p>
            <a:pPr>
              <a:lnSpc>
                <a:spcPct val="130000"/>
              </a:lnSpc>
              <a:spcBef>
                <a:spcPts val="600"/>
              </a:spcBef>
            </a:pPr>
            <a:r>
              <a:rPr lang="tr-TR" b="1" dirty="0" smtClean="0">
                <a:solidFill>
                  <a:srgbClr val="00B050"/>
                </a:solidFill>
              </a:rPr>
              <a:t>Kur’an: </a:t>
            </a:r>
            <a:r>
              <a:rPr lang="tr-TR" dirty="0" smtClean="0"/>
              <a:t>«</a:t>
            </a:r>
            <a:r>
              <a:rPr lang="tr-TR" dirty="0" err="1" smtClean="0"/>
              <a:t>Emrolunduğun</a:t>
            </a:r>
            <a:r>
              <a:rPr lang="tr-TR" dirty="0" smtClean="0"/>
              <a:t> gibi dosdoğru ol…».</a:t>
            </a:r>
          </a:p>
          <a:p>
            <a:pPr>
              <a:lnSpc>
                <a:spcPct val="130000"/>
              </a:lnSpc>
              <a:spcBef>
                <a:spcPts val="600"/>
              </a:spcBef>
            </a:pPr>
            <a:r>
              <a:rPr lang="tr-TR" b="1" dirty="0" smtClean="0">
                <a:solidFill>
                  <a:srgbClr val="00B050"/>
                </a:solidFill>
              </a:rPr>
              <a:t>Tevrat: </a:t>
            </a:r>
            <a:r>
              <a:rPr lang="tr-TR" dirty="0" smtClean="0"/>
              <a:t>«Çalmayacaksın, hile yapmayacaksın, yalan yere ant içmeyeceksin».</a:t>
            </a:r>
          </a:p>
          <a:p>
            <a:pPr>
              <a:lnSpc>
                <a:spcPct val="130000"/>
              </a:lnSpc>
              <a:spcBef>
                <a:spcPts val="600"/>
              </a:spcBef>
            </a:pPr>
            <a:r>
              <a:rPr lang="tr-TR" b="1" dirty="0" smtClean="0">
                <a:solidFill>
                  <a:srgbClr val="00B050"/>
                </a:solidFill>
              </a:rPr>
              <a:t>İncil: </a:t>
            </a:r>
            <a:r>
              <a:rPr lang="tr-TR" dirty="0" smtClean="0"/>
              <a:t>«En küçük işte güvenilir olan kişi en büyük işte de güvenilir olur».</a:t>
            </a:r>
          </a:p>
          <a:p>
            <a:pPr>
              <a:lnSpc>
                <a:spcPct val="130000"/>
              </a:lnSpc>
              <a:spcBef>
                <a:spcPts val="600"/>
              </a:spcBef>
            </a:pPr>
            <a:endParaRPr lang="tr-TR" dirty="0"/>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smtClean="0">
                <a:solidFill>
                  <a:srgbClr val="C00000"/>
                </a:solidFill>
              </a:rPr>
              <a:t>Temizlik</a:t>
            </a:r>
            <a:endParaRPr lang="tr-TR" b="1" dirty="0">
              <a:solidFill>
                <a:srgbClr val="C00000"/>
              </a:solidFill>
            </a:endParaRPr>
          </a:p>
        </p:txBody>
      </p:sp>
      <p:sp>
        <p:nvSpPr>
          <p:cNvPr id="3" name="İçerik Yer Tutucusu 2"/>
          <p:cNvSpPr>
            <a:spLocks noGrp="1"/>
          </p:cNvSpPr>
          <p:nvPr>
            <p:ph idx="1"/>
          </p:nvPr>
        </p:nvSpPr>
        <p:spPr>
          <a:xfrm>
            <a:off x="838200" y="1219201"/>
            <a:ext cx="10515600" cy="4957762"/>
          </a:xfrm>
        </p:spPr>
        <p:txBody>
          <a:bodyPr>
            <a:normAutofit/>
          </a:bodyPr>
          <a:lstStyle/>
          <a:p>
            <a:pPr>
              <a:lnSpc>
                <a:spcPct val="130000"/>
              </a:lnSpc>
              <a:spcBef>
                <a:spcPts val="600"/>
              </a:spcBef>
            </a:pPr>
            <a:r>
              <a:rPr lang="tr-TR" dirty="0" smtClean="0"/>
              <a:t>Dinlerde </a:t>
            </a:r>
            <a:r>
              <a:rPr lang="tr-TR" dirty="0"/>
              <a:t>temizlik maddi ve manevi olarak iki yönden ele alınmıştır. İslam dini her iki yöne de önem vermiştir. İlk inen ayetlerde temizliğin önemine dikkat çekilmiştir: “..Sadece </a:t>
            </a:r>
            <a:r>
              <a:rPr lang="tr-TR" dirty="0" err="1"/>
              <a:t>Rabb’ini</a:t>
            </a:r>
            <a:r>
              <a:rPr lang="tr-TR" dirty="0"/>
              <a:t> büyük bil. Elbiseni tertemiz tut. Kötü şeyleri terk et”. Maddi temizlik, bazı ibadetlerin şartları arasında yer almıştır. İslam, kötülüklerden sakınarak da manevi yönden temizlenmeyi emretmiştir. </a:t>
            </a:r>
            <a:r>
              <a:rPr lang="tr-TR" dirty="0" err="1"/>
              <a:t>Hıristiyanlık’ta</a:t>
            </a:r>
            <a:r>
              <a:rPr lang="tr-TR" dirty="0"/>
              <a:t> daha çok manevi temizlik vurgusu yapılmıştır. </a:t>
            </a:r>
            <a:endParaRPr lang="tr-TR" dirty="0" smtClean="0"/>
          </a:p>
        </p:txBody>
      </p:sp>
    </p:spTree>
    <p:extLst>
      <p:ext uri="{BB962C8B-B14F-4D97-AF65-F5344CB8AC3E}">
        <p14:creationId xmlns:p14="http://schemas.microsoft.com/office/powerpoint/2010/main" val="13836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5249"/>
          </a:xfrm>
        </p:spPr>
        <p:txBody>
          <a:bodyPr/>
          <a:lstStyle/>
          <a:p>
            <a:r>
              <a:rPr lang="tr-TR" b="1" dirty="0" smtClean="0">
                <a:solidFill>
                  <a:srgbClr val="C00000"/>
                </a:solidFill>
              </a:rPr>
              <a:t>Temizlik</a:t>
            </a:r>
            <a:endParaRPr lang="tr-TR" b="1" dirty="0">
              <a:solidFill>
                <a:srgbClr val="00B050"/>
              </a:solidFill>
            </a:endParaRPr>
          </a:p>
        </p:txBody>
      </p:sp>
      <p:sp>
        <p:nvSpPr>
          <p:cNvPr id="3" name="İçerik Yer Tutucusu 2"/>
          <p:cNvSpPr>
            <a:spLocks noGrp="1"/>
          </p:cNvSpPr>
          <p:nvPr>
            <p:ph idx="1"/>
          </p:nvPr>
        </p:nvSpPr>
        <p:spPr>
          <a:xfrm>
            <a:off x="838200" y="1238866"/>
            <a:ext cx="10515600" cy="5142270"/>
          </a:xfrm>
        </p:spPr>
        <p:txBody>
          <a:bodyPr>
            <a:normAutofit/>
          </a:bodyPr>
          <a:lstStyle/>
          <a:p>
            <a:pPr>
              <a:lnSpc>
                <a:spcPct val="130000"/>
              </a:lnSpc>
              <a:spcBef>
                <a:spcPts val="600"/>
              </a:spcBef>
            </a:pPr>
            <a:r>
              <a:rPr lang="tr-TR" dirty="0"/>
              <a:t>İncillerde yer alan “…ağzından giren şey insanı kirletmez. Onu kirleten ağzından çıkandır” gibi ifadelerden hareketle insanı maddi şeylerden çok kötü söz ve davranışların kirlettiği düşüncesi </a:t>
            </a:r>
            <a:r>
              <a:rPr lang="tr-TR" dirty="0" smtClean="0"/>
              <a:t>gelişmiştir.</a:t>
            </a:r>
          </a:p>
          <a:p>
            <a:pPr>
              <a:lnSpc>
                <a:spcPct val="130000"/>
              </a:lnSpc>
              <a:spcBef>
                <a:spcPts val="600"/>
              </a:spcBef>
            </a:pPr>
            <a:r>
              <a:rPr lang="tr-TR" dirty="0" err="1" smtClean="0"/>
              <a:t>Yahudilik’te</a:t>
            </a:r>
            <a:r>
              <a:rPr lang="tr-TR" dirty="0" smtClean="0"/>
              <a:t> </a:t>
            </a:r>
            <a:r>
              <a:rPr lang="tr-TR" dirty="0"/>
              <a:t>ibadet etmek için temizlenmek gerekir. Bu durum maddi temizliğin daha çok ön plana çıktığını gösterir. Budizm ve Hinduizm’de daha çok manevi temizlik üzerinde durulmuş, acıya sevk eden kötü düşüncelerden kalbin temizlenmesi gerektiği vurgusu yapılmıştır.</a:t>
            </a:r>
          </a:p>
        </p:txBody>
      </p:sp>
    </p:spTree>
    <p:extLst>
      <p:ext uri="{BB962C8B-B14F-4D97-AF65-F5344CB8AC3E}">
        <p14:creationId xmlns:p14="http://schemas.microsoft.com/office/powerpoint/2010/main" val="236075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İyilik ve </a:t>
            </a:r>
            <a:r>
              <a:rPr lang="tr-TR" b="1" dirty="0" smtClean="0">
                <a:solidFill>
                  <a:srgbClr val="C00000"/>
                </a:solidFill>
              </a:rPr>
              <a:t>Yardımseverlik</a:t>
            </a:r>
            <a:endParaRPr lang="tr-TR" b="1" dirty="0">
              <a:solidFill>
                <a:srgbClr val="C0000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smtClean="0"/>
              <a:t>Dinlerde </a:t>
            </a:r>
            <a:r>
              <a:rPr lang="tr-TR" dirty="0"/>
              <a:t>ortak olan ahlaki ilkelerden biri de iyilik ve </a:t>
            </a:r>
            <a:r>
              <a:rPr lang="tr-TR" dirty="0" smtClean="0"/>
              <a:t>yardımseverliktir.</a:t>
            </a:r>
          </a:p>
          <a:p>
            <a:pPr>
              <a:lnSpc>
                <a:spcPct val="130000"/>
              </a:lnSpc>
              <a:spcBef>
                <a:spcPts val="600"/>
              </a:spcBef>
            </a:pPr>
            <a:r>
              <a:rPr lang="tr-TR" dirty="0" smtClean="0"/>
              <a:t>İslam’a </a:t>
            </a:r>
            <a:r>
              <a:rPr lang="tr-TR" dirty="0"/>
              <a:t>göre iyilik, kimseyi incitmeden ve sadece </a:t>
            </a:r>
            <a:r>
              <a:rPr lang="tr-TR" dirty="0" smtClean="0"/>
              <a:t>Allah’ın rızası gözetilerek </a:t>
            </a:r>
            <a:r>
              <a:rPr lang="tr-TR" dirty="0"/>
              <a:t>yapılmalıdır. İyilik; yolda duran bir taşı kaldırmaktan yetim başı okşamaya, bir hayvanı beslemekten tebessüm etmeye kadar çok yönlü ve çok işlevsel bir ibadet </a:t>
            </a:r>
            <a:r>
              <a:rPr lang="tr-TR" dirty="0" smtClean="0"/>
              <a:t>biçimidir.</a:t>
            </a:r>
          </a:p>
          <a:p>
            <a:pPr>
              <a:lnSpc>
                <a:spcPct val="130000"/>
              </a:lnSpc>
              <a:spcBef>
                <a:spcPts val="600"/>
              </a:spcBef>
            </a:pPr>
            <a:r>
              <a:rPr lang="tr-TR" dirty="0" err="1" smtClean="0"/>
              <a:t>Yahudilik’te</a:t>
            </a:r>
            <a:r>
              <a:rPr lang="tr-TR" dirty="0" smtClean="0"/>
              <a:t> </a:t>
            </a:r>
            <a:r>
              <a:rPr lang="tr-TR" dirty="0"/>
              <a:t>Tevrat’ın emri gereği herkes gücü ölçüsünde yardım ve iyilikte bulunmalıdır. </a:t>
            </a:r>
            <a:endParaRPr lang="tr-TR" dirty="0" smtClean="0"/>
          </a:p>
        </p:txBody>
      </p:sp>
    </p:spTree>
    <p:extLst>
      <p:ext uri="{BB962C8B-B14F-4D97-AF65-F5344CB8AC3E}">
        <p14:creationId xmlns:p14="http://schemas.microsoft.com/office/powerpoint/2010/main" val="9659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C00000"/>
                </a:solidFill>
              </a:rPr>
              <a:t>İyilik ve Yardımseverlik</a:t>
            </a:r>
          </a:p>
        </p:txBody>
      </p:sp>
      <p:sp>
        <p:nvSpPr>
          <p:cNvPr id="3" name="İçerik Yer Tutucusu 2"/>
          <p:cNvSpPr>
            <a:spLocks noGrp="1"/>
          </p:cNvSpPr>
          <p:nvPr>
            <p:ph idx="1"/>
          </p:nvPr>
        </p:nvSpPr>
        <p:spPr>
          <a:xfrm>
            <a:off x="838200" y="1199536"/>
            <a:ext cx="10515600" cy="4977428"/>
          </a:xfrm>
        </p:spPr>
        <p:txBody>
          <a:bodyPr>
            <a:normAutofit/>
          </a:bodyPr>
          <a:lstStyle/>
          <a:p>
            <a:pPr>
              <a:lnSpc>
                <a:spcPct val="130000"/>
              </a:lnSpc>
              <a:spcBef>
                <a:spcPts val="600"/>
              </a:spcBef>
            </a:pPr>
            <a:r>
              <a:rPr lang="tr-TR" dirty="0" err="1" smtClean="0"/>
              <a:t>Hıristiyanlık’ta</a:t>
            </a:r>
            <a:r>
              <a:rPr lang="tr-TR" dirty="0" smtClean="0"/>
              <a:t> iyilik </a:t>
            </a:r>
            <a:r>
              <a:rPr lang="tr-TR" dirty="0"/>
              <a:t>ve yardımseverlik ebedi mutluluğa ulaştıran yolardan biri olarak görülür ve bu ibadetin gösterişten uzak yapılması gerektiği </a:t>
            </a:r>
            <a:r>
              <a:rPr lang="tr-TR" dirty="0" smtClean="0"/>
              <a:t>belirtilir.</a:t>
            </a:r>
          </a:p>
          <a:p>
            <a:pPr>
              <a:lnSpc>
                <a:spcPct val="130000"/>
              </a:lnSpc>
              <a:spcBef>
                <a:spcPts val="600"/>
              </a:spcBef>
            </a:pPr>
            <a:r>
              <a:rPr lang="tr-TR" dirty="0" smtClean="0"/>
              <a:t>Benzer </a:t>
            </a:r>
            <a:r>
              <a:rPr lang="tr-TR" dirty="0"/>
              <a:t>şekilde Hint dinlerinde de iyilik ve yardımseverlik kişiyi ebedi kurtuluşa ulaştıran erdemlerden biridir ve bu erdem, ayrım yapmaksızın tüm canlılar için geçerlidir. Yardımseverlik, </a:t>
            </a:r>
            <a:r>
              <a:rPr lang="tr-TR" dirty="0" err="1"/>
              <a:t>Konfüçyanizm’de</a:t>
            </a:r>
            <a:r>
              <a:rPr lang="tr-TR" dirty="0"/>
              <a:t> de temel ahlaki faziletler arasında yer alır.</a:t>
            </a:r>
          </a:p>
        </p:txBody>
      </p:sp>
    </p:spTree>
    <p:extLst>
      <p:ext uri="{BB962C8B-B14F-4D97-AF65-F5344CB8AC3E}">
        <p14:creationId xmlns:p14="http://schemas.microsoft.com/office/powerpoint/2010/main" val="17163841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1734</Words>
  <Application>Microsoft Office PowerPoint</Application>
  <PresentationFormat>Geniş ekran</PresentationFormat>
  <Paragraphs>101</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Adobe Myungjo Std M</vt:lpstr>
      <vt:lpstr>Adobe Caslon Pro</vt:lpstr>
      <vt:lpstr>Arial</vt:lpstr>
      <vt:lpstr>Calibri</vt:lpstr>
      <vt:lpstr>Calibri Light</vt:lpstr>
      <vt:lpstr>Office Teması</vt:lpstr>
      <vt:lpstr> </vt:lpstr>
      <vt:lpstr>PowerPoint Sunusu</vt:lpstr>
      <vt:lpstr>Bu derste neler öğreneceğiz?</vt:lpstr>
      <vt:lpstr>Dinlerde Ahlak İlkeleri</vt:lpstr>
      <vt:lpstr>Doğruluk</vt:lpstr>
      <vt:lpstr>Temizlik</vt:lpstr>
      <vt:lpstr>Temizlik</vt:lpstr>
      <vt:lpstr>İyilik ve Yardımseverlik</vt:lpstr>
      <vt:lpstr>İyilik ve Yardımseverlik</vt:lpstr>
      <vt:lpstr>Büyüklere Saygı</vt:lpstr>
      <vt:lpstr>Başkalarına Zarar Vermemek</vt:lpstr>
      <vt:lpstr>Yalancı Şahitlik Yapmamak</vt:lpstr>
      <vt:lpstr>Dinlerde Ahlak İlkeleri</vt:lpstr>
      <vt:lpstr>Dinlerde Ahlak İlkeleri</vt:lpstr>
      <vt:lpstr>Dinlerde Ahlak İlkeleri</vt:lpstr>
      <vt:lpstr>Dini Çoğulculuk</vt:lpstr>
      <vt:lpstr>Türkiye’de Dini Gruplar</vt:lpstr>
      <vt:lpstr>Türkiye’de Dini Gruplar</vt:lpstr>
      <vt:lpstr>Bilgi Notu…</vt:lpstr>
      <vt:lpstr>Misyonerlik</vt:lpstr>
      <vt:lpstr>Misyonerlik</vt:lpstr>
      <vt:lpstr>Türkiye’de Faaliyet Yürüten Misyoner Gruplar</vt:lpstr>
      <vt:lpstr>Türkiye’de Faaliyet Yürüten Misyoner Gruplar</vt:lpstr>
      <vt:lpstr>Türkiye’de Faaliyet Yürüten Misyoner Gruplar</vt:lpstr>
      <vt:lpstr>Türkiye’de Faaliyet Yürüten Misyoner Gruplar</vt:lpstr>
      <vt:lpstr>Türkiye’de Faaliyet Yürüten Misyoner Gruplar</vt:lpstr>
      <vt:lpstr>Türkiye’de Faaliyet Yürüten Misyoner Gruplar</vt:lpstr>
      <vt:lpstr>Türkiye’de Faaliyet Yürüten Misyoner Gruplar</vt:lpstr>
      <vt:lpstr>Odaklanalım!...</vt:lpstr>
      <vt:lpstr>Sıra Sizde… (Konu Testi 1, 6.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65</cp:revision>
  <dcterms:created xsi:type="dcterms:W3CDTF">2020-11-30T19:20:16Z</dcterms:created>
  <dcterms:modified xsi:type="dcterms:W3CDTF">2021-01-13T20:31:00Z</dcterms:modified>
</cp:coreProperties>
</file>