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8" r:id="rId5"/>
    <p:sldId id="259" r:id="rId6"/>
    <p:sldId id="290" r:id="rId7"/>
    <p:sldId id="291" r:id="rId8"/>
    <p:sldId id="309" r:id="rId9"/>
    <p:sldId id="261" r:id="rId10"/>
    <p:sldId id="262" r:id="rId11"/>
    <p:sldId id="263" r:id="rId12"/>
    <p:sldId id="264" r:id="rId13"/>
    <p:sldId id="292" r:id="rId14"/>
    <p:sldId id="265" r:id="rId15"/>
    <p:sldId id="266" r:id="rId16"/>
    <p:sldId id="267" r:id="rId17"/>
    <p:sldId id="268" r:id="rId18"/>
    <p:sldId id="273" r:id="rId19"/>
    <p:sldId id="269" r:id="rId20"/>
    <p:sldId id="293" r:id="rId21"/>
    <p:sldId id="310" r:id="rId22"/>
    <p:sldId id="312"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55545" y="5442858"/>
            <a:ext cx="6158969" cy="1200329"/>
          </a:xfrm>
          <a:prstGeom prst="rect">
            <a:avLst/>
          </a:prstGeom>
          <a:noFill/>
        </p:spPr>
        <p:txBody>
          <a:bodyPr wrap="square" rtlCol="0">
            <a:spAutoFit/>
          </a:bodyPr>
          <a:lstStyle/>
          <a:p>
            <a:r>
              <a:rPr lang="tr-TR" sz="3600" b="1" dirty="0">
                <a:solidFill>
                  <a:srgbClr val="C00000"/>
                </a:solidFill>
                <a:latin typeface="Adobe Caslon Pro" panose="0205050205050A020403" pitchFamily="18" charset="-94"/>
                <a:ea typeface="Adobe Myungjo Std M" panose="02020600000000000000" pitchFamily="18" charset="-128"/>
              </a:rPr>
              <a:t>İSLAM MEZHEPLERİ TARİHİ</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688959"/>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Temel Özellikleri ve Görüşleri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Allah’ın zatıyla kaim olan ezelî sıfatları vardır ve onlar yaratılmış değildir.</a:t>
            </a:r>
          </a:p>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Kuran-ı Kerim Allah’ın kelamıdır ve mahlûk değildir.</a:t>
            </a:r>
          </a:p>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 ahiret gününde müminler tarafından görülebilecektir.</a:t>
            </a:r>
          </a:p>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Allah’ın varlığını bilmek akıl ile değil, şeriat yoluyla vaciptir.</a:t>
            </a:r>
          </a:p>
          <a:p>
            <a:pPr marL="342900" lvl="0" indent="-342900" algn="just">
              <a:lnSpc>
                <a:spcPct val="150000"/>
              </a:lnSpc>
              <a:spcAft>
                <a:spcPts val="800"/>
              </a:spcAft>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İnsanların bütün fiillerini yaratan, ecel ve rızıklarının takdir eden Allah’tır. İnsan ise bunu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kesb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eder.</a:t>
            </a:r>
          </a:p>
        </p:txBody>
      </p:sp>
    </p:spTree>
    <p:extLst>
      <p:ext uri="{BB962C8B-B14F-4D97-AF65-F5344CB8AC3E}">
        <p14:creationId xmlns:p14="http://schemas.microsoft.com/office/powerpoint/2010/main" val="346208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488904"/>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Ø"/>
              <a:tabLst>
                <a:tab pos="630555" algn="l"/>
              </a:tabLs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Allah, kullarını güç yetiremedikleri şeylerle mükellef kılabilir.</a:t>
            </a:r>
          </a:p>
          <a:p>
            <a:pPr marL="342900" lvl="0" indent="-342900" algn="just">
              <a:lnSpc>
                <a:spcPct val="150000"/>
              </a:lnSpc>
              <a:spcAft>
                <a:spcPts val="800"/>
              </a:spcAft>
              <a:buFont typeface="Wingdings" panose="05000000000000000000" pitchFamily="2" charset="2"/>
              <a:buChar char="Ø"/>
              <a:tabLst>
                <a:tab pos="630555" algn="l"/>
              </a:tabLs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İman, bilgi ve kalp ile tasdiktir. Ameller imanın asıl rüknü değildir.</a:t>
            </a:r>
          </a:p>
          <a:p>
            <a:pPr marL="342900" lvl="0" indent="-342900" algn="just">
              <a:lnSpc>
                <a:spcPct val="150000"/>
              </a:lnSpc>
              <a:spcAft>
                <a:spcPts val="800"/>
              </a:spcAft>
              <a:buFont typeface="Wingdings" panose="05000000000000000000" pitchFamily="2" charset="2"/>
              <a:buChar char="Ø"/>
              <a:tabLst>
                <a:tab pos="630555" algn="l"/>
              </a:tabLs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İyi ve kötü, güzel ile çirkin akılla değil vahiyle bilinebilir. </a:t>
            </a:r>
          </a:p>
          <a:p>
            <a:pPr marL="342900" lvl="0" indent="-342900" algn="just">
              <a:lnSpc>
                <a:spcPct val="150000"/>
              </a:lnSpc>
              <a:spcAft>
                <a:spcPts val="800"/>
              </a:spcAft>
              <a:buFont typeface="Wingdings" panose="05000000000000000000" pitchFamily="2" charset="2"/>
              <a:buChar char="Ø"/>
              <a:tabLst>
                <a:tab pos="630555" algn="l"/>
              </a:tabLs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Büyük günah işleyen günahkâr olur ama imandan çıkmaz. Tövbe etmeden ölürse, durumu Allah’a kalmıştır.</a:t>
            </a:r>
          </a:p>
          <a:p>
            <a:pPr marL="342900" lvl="0" indent="-342900" algn="just">
              <a:lnSpc>
                <a:spcPct val="150000"/>
              </a:lnSpc>
              <a:spcAft>
                <a:spcPts val="800"/>
              </a:spcAft>
              <a:buFont typeface="Wingdings" panose="05000000000000000000" pitchFamily="2" charset="2"/>
              <a:buChar char="Ø"/>
              <a:tabLst>
                <a:tab pos="630555" algn="l"/>
              </a:tabLs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İmamet nas ve tayin ile değil, ittifak ve seçimle olur. İmamlar masum değildir.</a:t>
            </a:r>
          </a:p>
        </p:txBody>
      </p:sp>
    </p:spTree>
    <p:extLst>
      <p:ext uri="{BB962C8B-B14F-4D97-AF65-F5344CB8AC3E}">
        <p14:creationId xmlns:p14="http://schemas.microsoft.com/office/powerpoint/2010/main" val="87690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50742" y="365125"/>
            <a:ext cx="10515600" cy="3592907"/>
          </a:xfrm>
          <a:prstGeom prst="rect">
            <a:avLst/>
          </a:prstGeom>
          <a:noFill/>
        </p:spPr>
        <p:txBody>
          <a:bodyPr wrap="square">
            <a:spAutoFit/>
          </a:bodyPr>
          <a:lstStyle/>
          <a:p>
            <a:pPr lvl="0" algn="just">
              <a:lnSpc>
                <a:spcPct val="150000"/>
              </a:lnSpc>
            </a:pPr>
            <a:r>
              <a:rPr lang="tr-TR" sz="2200" b="1" dirty="0">
                <a:solidFill>
                  <a:srgbClr val="000000"/>
                </a:solidFill>
                <a:effectLst/>
                <a:latin typeface="Times New Roman" panose="02020603050405020304" pitchFamily="18" charset="0"/>
                <a:ea typeface="Calibri" panose="020F0502020204030204" pitchFamily="34" charset="0"/>
              </a:rPr>
              <a:t>	</a:t>
            </a:r>
            <a:r>
              <a:rPr lang="tr-TR" sz="2200" b="1" dirty="0" err="1">
                <a:solidFill>
                  <a:srgbClr val="000000"/>
                </a:solidFill>
                <a:effectLst/>
                <a:latin typeface="Times New Roman" panose="02020603050405020304" pitchFamily="18" charset="0"/>
                <a:ea typeface="Calibri" panose="020F0502020204030204" pitchFamily="34" charset="0"/>
              </a:rPr>
              <a:t>Maturidilik</a:t>
            </a:r>
            <a:endParaRPr lang="tr-TR" sz="2200" b="1" dirty="0">
              <a:solidFill>
                <a:srgbClr val="000000"/>
              </a:solidFill>
              <a:effectLst/>
              <a:latin typeface="Times New Roman" panose="02020603050405020304" pitchFamily="18" charset="0"/>
              <a:ea typeface="Calibri" panose="020F0502020204030204" pitchFamily="34" charset="0"/>
            </a:endParaRPr>
          </a:p>
          <a:p>
            <a:pPr marL="285750" lvl="0" indent="-28575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Mansur el-</a:t>
            </a:r>
            <a:r>
              <a:rPr lang="tr-TR" sz="2200" dirty="0" err="1">
                <a:effectLst/>
                <a:latin typeface="Times New Roman" panose="02020603050405020304" pitchFamily="18" charset="0"/>
                <a:ea typeface="Calibri" panose="020F0502020204030204" pitchFamily="34" charset="0"/>
              </a:rPr>
              <a:t>Maturidi’nin</a:t>
            </a:r>
            <a:r>
              <a:rPr lang="tr-TR" sz="2200" dirty="0">
                <a:effectLst/>
                <a:latin typeface="Times New Roman" panose="02020603050405020304" pitchFamily="18" charset="0"/>
                <a:ea typeface="Calibri" panose="020F0502020204030204" pitchFamily="34" charset="0"/>
              </a:rPr>
              <a:t> (v. 333/944) fikirleri etrafında oluşmuş </a:t>
            </a:r>
            <a:r>
              <a:rPr lang="tr-TR" sz="2200" dirty="0" err="1">
                <a:effectLst/>
                <a:latin typeface="Times New Roman" panose="02020603050405020304" pitchFamily="18" charset="0"/>
                <a:ea typeface="Calibri" panose="020F0502020204030204" pitchFamily="34" charset="0"/>
              </a:rPr>
              <a:t>kelami</a:t>
            </a:r>
            <a:r>
              <a:rPr lang="tr-TR" sz="2200" dirty="0">
                <a:effectLst/>
                <a:latin typeface="Times New Roman" panose="02020603050405020304" pitchFamily="18" charset="0"/>
                <a:ea typeface="Calibri" panose="020F0502020204030204" pitchFamily="34" charset="0"/>
              </a:rPr>
              <a:t> bir düşünce ekolüdür. Bu ekol, dini konularda ne hadi taraftarları gibi nakli öncelemiş ne de Mutezile gibi akla öncelik vermiştir. İkisi arasında orta bir yol tercih etmiştir. İmam </a:t>
            </a:r>
            <a:r>
              <a:rPr lang="tr-TR" sz="2200" dirty="0" err="1">
                <a:effectLst/>
                <a:latin typeface="Times New Roman" panose="02020603050405020304" pitchFamily="18" charset="0"/>
                <a:ea typeface="Calibri" panose="020F0502020204030204" pitchFamily="34" charset="0"/>
              </a:rPr>
              <a:t>Maturidi</a:t>
            </a:r>
            <a:r>
              <a:rPr lang="tr-TR" sz="2200" dirty="0">
                <a:effectLst/>
                <a:latin typeface="Times New Roman" panose="02020603050405020304" pitchFamily="18" charset="0"/>
                <a:ea typeface="Calibri" panose="020F0502020204030204" pitchFamily="34" charset="0"/>
              </a:rPr>
              <a:t>, İmam Azam Ebu Hanife’nin fikirlerini sistemleştirmiş ve daha sonra Ehli Sünnet adıyla meşhur olacak </a:t>
            </a:r>
            <a:r>
              <a:rPr lang="tr-TR" sz="2200" dirty="0" err="1">
                <a:effectLst/>
                <a:latin typeface="Times New Roman" panose="02020603050405020304" pitchFamily="18" charset="0"/>
                <a:ea typeface="Calibri" panose="020F0502020204030204" pitchFamily="34" charset="0"/>
              </a:rPr>
              <a:t>itikadi</a:t>
            </a:r>
            <a:r>
              <a:rPr lang="tr-TR" sz="2200" dirty="0">
                <a:effectLst/>
                <a:latin typeface="Times New Roman" panose="02020603050405020304" pitchFamily="18" charset="0"/>
                <a:ea typeface="Calibri" panose="020F0502020204030204" pitchFamily="34" charset="0"/>
              </a:rPr>
              <a:t> bir yapıya büründürmüştür. </a:t>
            </a:r>
            <a:r>
              <a:rPr lang="tr-TR" sz="2200" dirty="0" err="1">
                <a:effectLst/>
                <a:latin typeface="Times New Roman" panose="02020603050405020304" pitchFamily="18" charset="0"/>
                <a:ea typeface="Calibri" panose="020F0502020204030204" pitchFamily="34" charset="0"/>
              </a:rPr>
              <a:t>Matüridiyye’nin</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ekolleşmesi</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Ebû’l-Muîn</a:t>
            </a:r>
            <a:r>
              <a:rPr lang="tr-TR" sz="2200" dirty="0">
                <a:effectLst/>
                <a:latin typeface="Times New Roman" panose="02020603050405020304" pitchFamily="18" charset="0"/>
                <a:ea typeface="Calibri" panose="020F0502020204030204" pitchFamily="34" charset="0"/>
              </a:rPr>
              <a:t> en-</a:t>
            </a:r>
            <a:r>
              <a:rPr lang="tr-TR" sz="2200" dirty="0" err="1">
                <a:effectLst/>
                <a:latin typeface="Times New Roman" panose="02020603050405020304" pitchFamily="18" charset="0"/>
                <a:ea typeface="Calibri" panose="020F0502020204030204" pitchFamily="34" charset="0"/>
              </a:rPr>
              <a:t>Nesefî</a:t>
            </a:r>
            <a:r>
              <a:rPr lang="tr-TR" sz="2200" dirty="0">
                <a:effectLst/>
                <a:latin typeface="Times New Roman" panose="02020603050405020304" pitchFamily="18" charset="0"/>
                <a:ea typeface="Calibri" panose="020F0502020204030204" pitchFamily="34" charset="0"/>
              </a:rPr>
              <a:t> (v. 508/1111) ile olmuştur.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66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30333"/>
          </a:xfrm>
          <a:prstGeom prst="rect">
            <a:avLst/>
          </a:prstGeom>
          <a:noFill/>
        </p:spPr>
        <p:txBody>
          <a:bodyPr wrap="square">
            <a:spAutoFit/>
          </a:bodyPr>
          <a:lstStyle/>
          <a:p>
            <a:pPr algn="just">
              <a:lnSpc>
                <a:spcPct val="115000"/>
              </a:lnSpc>
              <a:spcAft>
                <a:spcPts val="8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Temel özellikleri ve görüşleri şunlardır: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Ø"/>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Allah’ın zatî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subutî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bazı sıfatları vardır. Bu sıfatlar, Allah’ın kendisi de değildir, ondan başka bir şey de değildir. </a:t>
            </a:r>
          </a:p>
          <a:p>
            <a:pPr marL="342900" indent="-342900" algn="just">
              <a:lnSpc>
                <a:spcPct val="115000"/>
              </a:lnSpc>
              <a:spcAft>
                <a:spcPts val="800"/>
              </a:spcAft>
              <a:buFont typeface="Wingdings" panose="05000000000000000000" pitchFamily="2" charset="2"/>
              <a:buChar char="Ø"/>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İnsanın akıl yoluyla Allah’ın varlığına ulaşması vaciptir. </a:t>
            </a:r>
          </a:p>
          <a:p>
            <a:pPr marL="342900" lvl="0" indent="-342900" algn="just">
              <a:lnSpc>
                <a:spcPct val="115000"/>
              </a:lnSpc>
              <a:buFont typeface="Wingdings" panose="05000000000000000000" pitchFamily="2" charset="2"/>
              <a:buChar char="Ø"/>
              <a:tabLst>
                <a:tab pos="540385" algn="l"/>
              </a:tabLs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İmanın asıl unsuru kalp ile tasdik etmektir. Dilin ifadesi ise kalpteki imanın anlatılmasına ilişkin bir araçtır.</a:t>
            </a:r>
          </a:p>
          <a:p>
            <a:pPr marL="342900" lvl="0" indent="-342900" algn="just">
              <a:lnSpc>
                <a:spcPct val="115000"/>
              </a:lnSpc>
              <a:buFont typeface="Wingdings" panose="05000000000000000000" pitchFamily="2" charset="2"/>
              <a:buChar char="Ø"/>
              <a:tabLst>
                <a:tab pos="540385" algn="l"/>
              </a:tabLs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Ameller imanın bir parçası değildir. Onları terk etmekle veya günah işlemekle iman azalmaz. Büyük günah işleyen imandan çıkmaz.</a:t>
            </a:r>
          </a:p>
          <a:p>
            <a:pPr marL="342900" lvl="0" indent="-342900" algn="just">
              <a:lnSpc>
                <a:spcPct val="115000"/>
              </a:lnSpc>
              <a:buFont typeface="Wingdings" panose="05000000000000000000" pitchFamily="2" charset="2"/>
              <a:buChar char="Ø"/>
              <a:tabLst>
                <a:tab pos="540385" algn="l"/>
              </a:tabLs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Kur’an Allah'ın kelâmıdır. Kelâm, Allah’ın zatî ile kaim olan ezeli bir sıfattır.</a:t>
            </a:r>
          </a:p>
        </p:txBody>
      </p:sp>
    </p:spTree>
    <p:extLst>
      <p:ext uri="{BB962C8B-B14F-4D97-AF65-F5344CB8AC3E}">
        <p14:creationId xmlns:p14="http://schemas.microsoft.com/office/powerpoint/2010/main" val="314497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12453"/>
          </a:xfrm>
          <a:prstGeom prst="rect">
            <a:avLst/>
          </a:prstGeom>
          <a:noFill/>
        </p:spPr>
        <p:txBody>
          <a:bodyPr wrap="square">
            <a:spAutoFit/>
          </a:bodyPr>
          <a:lstStyle/>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İnsanın filleri, yaratma yönünden Allah'a,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kesb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(kazanma) yönünden insana aittir. İnsan bütün fiillerinden sorumludur.</a:t>
            </a:r>
          </a:p>
          <a:p>
            <a:pPr marL="342900" lvl="0" indent="-342900" algn="just">
              <a:lnSpc>
                <a:spcPct val="150000"/>
              </a:lnSpc>
              <a:buFont typeface="Wingdings" panose="05000000000000000000" pitchFamily="2" charset="2"/>
              <a:buChar char="Ø"/>
              <a:tabLst>
                <a:tab pos="540385" algn="l"/>
              </a:tabLs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İnsan bir işi yapmaya azmettiği zaman, Allah bu fiilin gerçekleşmesi için kudret yaratır; insan da bu kudretle o fiili gerçekleştirir. </a:t>
            </a:r>
          </a:p>
          <a:p>
            <a:pPr marL="342900" lvl="0" indent="-342900" algn="just">
              <a:lnSpc>
                <a:spcPct val="150000"/>
              </a:lnSpc>
              <a:buFont typeface="Wingdings" panose="05000000000000000000" pitchFamily="2" charset="2"/>
              <a:buChar char="Ø"/>
              <a:tabLst>
                <a:tab pos="540385" algn="l"/>
              </a:tabLs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Kabirde sorguya çekilme, azap veya nimet görme,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ahad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hadislerle sabittir. Buna işaret eden ayetler de vardır. Kabir hâllerini, dünya hayatı ve şartlarına benzetip inkâr etmek doğru bir tavır değildir.</a:t>
            </a:r>
          </a:p>
          <a:p>
            <a:pPr marL="342900" lvl="0" indent="-342900" algn="just">
              <a:lnSpc>
                <a:spcPct val="150000"/>
              </a:lnSpc>
              <a:spcAft>
                <a:spcPts val="800"/>
              </a:spcAft>
              <a:buFont typeface="Wingdings" panose="05000000000000000000" pitchFamily="2" charset="2"/>
              <a:buChar char="Ø"/>
              <a:tabLst>
                <a:tab pos="540385" algn="l"/>
              </a:tabLst>
            </a:pPr>
            <a:r>
              <a:rPr lang="tr-TR" sz="2200" dirty="0">
                <a:effectLst/>
                <a:latin typeface="Times New Roman" panose="02020603050405020304" pitchFamily="18" charset="0"/>
                <a:ea typeface="Calibri" panose="020F0502020204030204" pitchFamily="34" charset="0"/>
              </a:rPr>
              <a:t>Allah’ın ahirette müminler tarafından görülebileceği, naklî ve aklî delillerle sabittir.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688959"/>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NOT</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İmam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Eş’ari’nin</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Eserleri, “el-</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İbane</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usûli’d-diyâne</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el-</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Lum’a</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fi’r</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-reddi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alâ</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ehli’z-zeyği</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ve’l-bid’a</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Makâlâtu’l-İslamiyyîn’dir</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2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Mansur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Maturidî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333/944)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günümüze ulaşan eserleri,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Kitâbü’t-Tevhîd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“Te’vîlâtü’I-Kur’an”’</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dır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12453"/>
          </a:xfrm>
          <a:prstGeom prst="rect">
            <a:avLst/>
          </a:prstGeom>
          <a:noFill/>
        </p:spPr>
        <p:txBody>
          <a:bodyPr wrap="square">
            <a:spAutoFit/>
          </a:bodyPr>
          <a:lstStyle/>
          <a:p>
            <a:pPr lvl="0" algn="just">
              <a:lnSpc>
                <a:spcPct val="150000"/>
              </a:lnSpc>
              <a:spcAft>
                <a:spcPts val="800"/>
              </a:spcAft>
              <a:buClr>
                <a:srgbClr val="000000"/>
              </a:buClr>
              <a:tabLst>
                <a:tab pos="630555" algn="l"/>
              </a:tabLs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ŞİİLİK</a:t>
            </a:r>
            <a:r>
              <a:rPr lang="tr-TR" sz="2200" dirty="0">
                <a:latin typeface="Calibri" panose="020F0502020204030204" pitchFamily="34" charset="0"/>
                <a:ea typeface="Calibri" panose="020F0502020204030204" pitchFamily="34" charset="0"/>
                <a:cs typeface="Times New Roman" panose="02020603050405020304" pitchFamily="18" charset="0"/>
              </a:rPr>
              <a:t> -</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Ortaya Çıkışı ve Kökeni-</a:t>
            </a:r>
          </a:p>
          <a:p>
            <a:pPr algn="just">
              <a:lnSpc>
                <a:spcPct val="150000"/>
              </a:lnSpc>
              <a:spcAft>
                <a:spcPts val="800"/>
              </a:spcAft>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Şia, Arapça bir kelime olan sözlükte, “peşinden gitmek, taraftar olmak, ayrılmak,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fırkalaşmak</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gibi anlamlara gelir. Şia tabiri ilk zamanlar daha çok Hz. Ali ve soyunun haklarını arayan, onlara yardım eden taraftarlar anlamında kullanılmıştır. Bir mezhep adı olarak Şia, Ali b.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Ebî</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Talib’i</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Hz. Muhammed'den sonra insanların en faziletlisi olarak kabul edip onun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nass</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tayinle imam olduğuna, ondan sonra imametin kıyamete kadar Ali'nin soyunda devam edeceğine inanan toplulukların ortak adıdır. Şia’nın doğuşunu hicri I. birinci asrın sonları II. asrın başlarıyla tarihlemek mümkündür. İmamet nazariyesinin oluşumu ve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kelAmi</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bir sisteme kavuşması ise daha sonra gerçekleşmiştir. Şiilik içerisinde yaşanan görüş ayrılıkları neticesinde zaman içerisinde değişik kollar ortaya çıkmıştır.</a:t>
            </a:r>
          </a:p>
        </p:txBody>
      </p:sp>
    </p:spTree>
    <p:extLst>
      <p:ext uri="{BB962C8B-B14F-4D97-AF65-F5344CB8AC3E}">
        <p14:creationId xmlns:p14="http://schemas.microsoft.com/office/powerpoint/2010/main" val="272452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14607"/>
          </a:xfrm>
          <a:prstGeom prst="rect">
            <a:avLst/>
          </a:prstGeom>
          <a:noFill/>
        </p:spPr>
        <p:txBody>
          <a:bodyPr wrap="square">
            <a:spAutoFit/>
          </a:bodyPr>
          <a:lstStyle/>
          <a:p>
            <a:pPr algn="just">
              <a:lnSpc>
                <a:spcPct val="150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Zeydiyye</a:t>
            </a:r>
            <a:endParaRPr lang="tr-TR"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Şia’nın bir kol olan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İmamiyye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fırkasının dördüncü imamı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AliZeynelabidin’in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oğlu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imam kabul ederler. Karizmatik liderci din anlayışının hâkim olduğu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siyasî-</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itikadî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nitelikli bir fırkadır. İmametin kendi hakları olduğuna inanan ve iktidarı ele geçirme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poltikası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güden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Zeydîler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Taberistan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Yemen’de belli ölçüde hâkimiyet kurmuşlardır. Zaman içerisinde güçleri zayıflamış olsa da günümüzde bu ekol, Kuzey Yemen bölgesinde hâkim unsur olarak varlığını sürdürmektedir.</a:t>
            </a:r>
          </a:p>
        </p:txBody>
      </p:sp>
    </p:spTree>
    <p:extLst>
      <p:ext uri="{BB962C8B-B14F-4D97-AF65-F5344CB8AC3E}">
        <p14:creationId xmlns:p14="http://schemas.microsoft.com/office/powerpoint/2010/main" val="32675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42351"/>
          </a:xfrm>
          <a:prstGeom prst="rect">
            <a:avLst/>
          </a:prstGeom>
          <a:noFill/>
        </p:spPr>
        <p:txBody>
          <a:bodyPr wrap="square">
            <a:spAutoFit/>
          </a:bodyPr>
          <a:lstStyle/>
          <a:p>
            <a:pPr algn="just">
              <a:lnSpc>
                <a:spcPct val="115000"/>
              </a:lnSpc>
              <a:spcAft>
                <a:spcPts val="800"/>
              </a:spcAft>
            </a:pPr>
            <a:r>
              <a:rPr lang="tr-TR" sz="22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Temel İnançları: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İnsan, aklıyla Allah’ı bilmekle mükelleftir. İnsan aklı eşyanın iyi ve kötü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husun-kubuh</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vasfını bilebilir.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Hz. Peygamber, sağlığında isim vererek ve şahıs belirterek yerine bir imam tayin etmemiş ve vasiyette bulunmamıştır.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llah, küfrü, zulmü ve adaletsizliği yaratmaz, insanlara sadece iyiliği ve itaati emredip kötülüğü yasaklar ve insanı kendi fiilinde serbest bırakır.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 müminleri ebedî cennetle ödüllendirecek, inkârcıları ise yine ebedî cehennemde kalmakla cezalandıracaktır. Büyük günah işleyen mümin tövbe etmediği takdirde ebedî olarak cehennemliktir.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İmamet, Ali-Fatıma soyundan gelen, bizzat imametini ilan ederek mücadeleye girişen, âlim,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zahid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cesur kimselerin hakkıdır.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711161"/>
          </a:xfrm>
          <a:prstGeom prst="rect">
            <a:avLst/>
          </a:prstGeom>
          <a:noFill/>
        </p:spPr>
        <p:txBody>
          <a:bodyPr wrap="square">
            <a:spAutoFit/>
          </a:bodyPr>
          <a:lstStyle/>
          <a:p>
            <a:pPr algn="just">
              <a:lnSpc>
                <a:spcPct val="150000"/>
              </a:lnSpc>
              <a:spcAft>
                <a:spcPts val="800"/>
              </a:spcAft>
            </a:pP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İsmâiliyye</a:t>
            </a:r>
            <a:endParaRPr lang="tr-TR"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İmametin</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Cafer es-Sadık (148/765)’tan sonra en</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büyük oğlu İsmail ve soyundan gelenlerin hakkı olduğunu ileri sürerler. Bu ekol, Muhammed b. İsmail’den sonra gizli imamlar yoluyla davet</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faaliyetlerini sürdürmüştür. Özellikle İran, Horasan-</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Maveraünnehir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Yemen</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ve Kuzey Afrika gibi bölgelerde yoğunluk kazanmışlardır.</a:t>
            </a: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içerisinde ilk ayrışma, Dürzilik hareketinin ortaya çıkmasıyla; ikincisi ise, Fatımî halifelerinden el-</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Mustansır'ın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ölümü ile birlikte bu ekolün,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Nizâriyye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Müsta'liyye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şeklinde iki ana kola ayrılmasıyla yaşanmıştır.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Nizârî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imamları, 46.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imamı Hasan Ali Şah'tan itibaren Ağa Han unvanı ile anılmışlardır.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3539430"/>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2:</a:t>
            </a:r>
          </a:p>
          <a:p>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 Sünnet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ve’l</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-Cemaat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Ehli Hadis ve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Selefilik</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Ashab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-ı Rey</a:t>
            </a:r>
          </a:p>
          <a:p>
            <a:r>
              <a:rPr lang="tr-TR" sz="1800" b="1" dirty="0" err="1">
                <a:effectLst/>
                <a:latin typeface="Times New Roman" panose="02020603050405020304" pitchFamily="18" charset="0"/>
                <a:ea typeface="Calibri" panose="020F0502020204030204" pitchFamily="34" charset="0"/>
              </a:rPr>
              <a:t>Eş’arilik</a:t>
            </a:r>
            <a:endParaRPr lang="tr-TR" sz="1800" b="1" dirty="0">
              <a:effectLst/>
              <a:latin typeface="Times New Roman" panose="02020603050405020304" pitchFamily="18" charset="0"/>
              <a:ea typeface="Calibri" panose="020F0502020204030204" pitchFamily="34" charset="0"/>
            </a:endParaRPr>
          </a:p>
          <a:p>
            <a:r>
              <a:rPr lang="tr-TR" sz="1800" b="1" dirty="0" err="1">
                <a:solidFill>
                  <a:srgbClr val="000000"/>
                </a:solidFill>
                <a:effectLst/>
                <a:latin typeface="Times New Roman" panose="02020603050405020304" pitchFamily="18" charset="0"/>
                <a:ea typeface="Calibri" panose="020F0502020204030204" pitchFamily="34" charset="0"/>
              </a:rPr>
              <a:t>Maturidilik</a:t>
            </a:r>
            <a:endParaRPr lang="tr-TR" sz="1800" b="1" dirty="0">
              <a:solidFill>
                <a:srgbClr val="000000"/>
              </a:solidFill>
              <a:effectLst/>
              <a:latin typeface="Times New Roman" panose="02020603050405020304" pitchFamily="18" charset="0"/>
              <a:ea typeface="Calibri" panose="020F0502020204030204" pitchFamily="34" charset="0"/>
            </a:endParaRPr>
          </a:p>
          <a:p>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Şiilik</a:t>
            </a:r>
          </a:p>
          <a:p>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Zeydiyye</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İsmâiliyye</a:t>
            </a:r>
            <a:endParaRPr lang="tr-TR" sz="1800" b="1" dirty="0">
              <a:latin typeface="Times New Roman" panose="02020603050405020304" pitchFamily="18" charset="0"/>
              <a:ea typeface="Calibri" panose="020F0502020204030204" pitchFamily="34" charset="0"/>
            </a:endParaRPr>
          </a:p>
          <a:p>
            <a:r>
              <a:rPr lang="tr-T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İmamiyye</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570704"/>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Günümüzdeki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Nizârî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İsmailîyye’nin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lideri 49. imam olan Kerim Ağa Han’dır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İsmaililere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göre yeni bir şeriat getiren her peygamberle beraber gönderilen dinîn zahirî yönü değişirken, sonsuz ebedî hakikatleri ihtiva eden dinîn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batınî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yönü değişmeden kalır.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İsmaililer’de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velayet ya da imamet en önemli iman esasıdır. İman, ancak zamanın imamına bağlanmakla gerçekleşebilir.</a:t>
            </a:r>
          </a:p>
        </p:txBody>
      </p:sp>
    </p:spTree>
    <p:extLst>
      <p:ext uri="{BB962C8B-B14F-4D97-AF65-F5344CB8AC3E}">
        <p14:creationId xmlns:p14="http://schemas.microsoft.com/office/powerpoint/2010/main" val="20906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38668"/>
          </a:xfrm>
          <a:prstGeom prst="rect">
            <a:avLst/>
          </a:prstGeom>
          <a:noFill/>
        </p:spPr>
        <p:txBody>
          <a:bodyPr wrap="square">
            <a:spAutoFit/>
          </a:bodyPr>
          <a:lstStyle/>
          <a:p>
            <a:pPr algn="just">
              <a:lnSpc>
                <a:spcPct val="115000"/>
              </a:lnSpc>
              <a:spcAft>
                <a:spcPts val="800"/>
              </a:spcAft>
            </a:pPr>
            <a:r>
              <a:rPr lang="tr-TR"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İmamiyye</a:t>
            </a:r>
            <a:endParaRPr lang="tr-TR"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Ø"/>
            </a:pP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İmamiyye</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Hz. Peygamberin vefatından sonra Hz. Ali ve sırasıyla onun iki oğlu ile torunlarını Allah'ın emri, Peygamber'in tayini ve vasiyeti ile meşru imam kabul eden ve böylece on iki imama inanmayı dinîn asıl rükünlerinden biri olarak görenlerin mezhebidir. Bunlara, on iki imama inanma esas olduğundan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İsnâ</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aşeriyye</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hem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itikad</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hem de ibadet ve muamelatta İmam Sadık'ın görüşlerine dayandıklarından dolayı da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Caferiyye</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denilir. Günümüzde Şiilik denildiği zaman özellikle bu ekol anlaşılır. </a:t>
            </a:r>
          </a:p>
          <a:p>
            <a:pPr marL="342900" indent="-342900" algn="just">
              <a:lnSpc>
                <a:spcPct val="115000"/>
              </a:lnSpc>
              <a:spcAft>
                <a:spcPts val="800"/>
              </a:spcAft>
              <a:buFont typeface="Wingdings" panose="05000000000000000000" pitchFamily="2" charset="2"/>
              <a:buChar char="Ø"/>
            </a:pP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İmâmiyye’yi</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diğer mezheplerden ayıran en önemli husus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İmâmettir</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 ekole göre yeryüzü masum bir imamdan yoksun olamaz. Allah ve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Rasulü</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insanlığı yönetme yetkisini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Beyt</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mensubu 12 İmam’a nas ve tayinle vermiştir. On ikinci imam Muhammed Mehdî ölmemiştir, kıyamet kopmadan önce gelerek dünyada zulme ve adaletsizliğe son verecektir. İmamlar masumdur, ilahî bir ilme sahiptirler.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45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6015236"/>
          </a:xfrm>
          <a:prstGeom prst="rect">
            <a:avLst/>
          </a:prstGeom>
          <a:noFill/>
        </p:spPr>
        <p:txBody>
          <a:bodyPr wrap="square">
            <a:spAutoFit/>
          </a:bodyPr>
          <a:lstStyle/>
          <a:p>
            <a:pPr algn="just">
              <a:lnSpc>
                <a:spcPct val="107000"/>
              </a:lnSpc>
              <a:spcAft>
                <a:spcPts val="800"/>
              </a:spcAft>
            </a:pPr>
            <a:r>
              <a:rPr lang="tr-TR" sz="2200" b="1" dirty="0">
                <a:solidFill>
                  <a:srgbClr val="000000"/>
                </a:solidFill>
                <a:effectLst/>
                <a:latin typeface="Times New Roman" panose="02020603050405020304" pitchFamily="18" charset="0"/>
                <a:ea typeface="Calibri-Bold"/>
                <a:cs typeface="Times New Roman" panose="02020603050405020304" pitchFamily="18" charset="0"/>
              </a:rPr>
              <a:t>On İki İmam</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1. Ali b. </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Ebî</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Tâlib</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2. Hasan b. Ali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3. Hüseyin b. Ali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4. Ali b. Hüseyin </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Zeyne’l-Âbidîn</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5. Muhammed el-</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Bâkır</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b. Ali </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Zeyne’l-Âbidîn</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6. Cafer es-</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Sâdık</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b. Muhammed el-</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Bâkır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7. Mûsâ el-Kâzım b. Cafer es-</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Sâdık</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8. Ali er-</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Rızâ</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b. Mûsâ el-Kâzım</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9. Muhammed </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Cevâd</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et-</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Takî</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b. Ali er-</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Rızâ</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10. Ali el-</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Hâdî</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en-</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Nakî</a:t>
            </a:r>
            <a:r>
              <a:rPr lang="tr-TR" sz="2200" dirty="0">
                <a:solidFill>
                  <a:srgbClr val="000000"/>
                </a:solidFill>
                <a:effectLst/>
                <a:latin typeface="Times New Roman" panose="02020603050405020304" pitchFamily="18" charset="0"/>
                <a:ea typeface="Calibri-Bold"/>
                <a:cs typeface="Times New Roman" panose="02020603050405020304" pitchFamily="18" charset="0"/>
              </a:rPr>
              <a:t> b. Muhammed et-</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Takî</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11. Hasan el-Askerî b. Ali en-</a:t>
            </a:r>
            <a:r>
              <a:rPr lang="tr-TR" sz="2200" dirty="0" err="1">
                <a:solidFill>
                  <a:srgbClr val="000000"/>
                </a:solidFill>
                <a:effectLst/>
                <a:latin typeface="Times New Roman" panose="02020603050405020304" pitchFamily="18" charset="0"/>
                <a:ea typeface="Calibri-Bold"/>
                <a:cs typeface="Times New Roman" panose="02020603050405020304" pitchFamily="18" charset="0"/>
              </a:rPr>
              <a:t>Nakî</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200" dirty="0">
                <a:solidFill>
                  <a:srgbClr val="000000"/>
                </a:solidFill>
                <a:effectLst/>
                <a:latin typeface="Times New Roman" panose="02020603050405020304" pitchFamily="18" charset="0"/>
                <a:ea typeface="Calibri-Bold"/>
                <a:cs typeface="Times New Roman" panose="02020603050405020304" pitchFamily="18" charset="0"/>
              </a:rPr>
              <a:t>12. Muhammed el-Mehdî b. Hasan el-Askerî</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8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617692"/>
          </a:xfrm>
          <a:prstGeom prst="rect">
            <a:avLst/>
          </a:prstGeom>
          <a:noFill/>
        </p:spPr>
        <p:txBody>
          <a:bodyPr wrap="square">
            <a:spAutoFit/>
          </a:bodyPr>
          <a:lstStyle/>
          <a:p>
            <a:pPr indent="449580" algn="just">
              <a:lnSpc>
                <a:spcPct val="150000"/>
              </a:lnSpc>
            </a:pP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-i Sünnet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ve’l</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-Cemaat</a:t>
            </a:r>
          </a:p>
          <a:p>
            <a:pPr indent="449580" algn="just">
              <a:lnSpc>
                <a:spcPct val="150000"/>
              </a:lnSpc>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Sünnet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-Cemaat, Hz. Muhammed ve ashabının dini uygulamalarına uyan ve ondan ayrılmayan kimselerdir. Bu tabir, sözü edilen özelliklere haiz ilk dönem Müslümanların dini anlama, açıklama ve yaşama biçimini belirtmek için kullanılmıştır.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Sünnet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-Cemaat kavramı Haricî, Şiî,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Mutezilî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Mürciî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olmayan Müslüman grupları tanımlamak için hicrî üçüncü asırdan itibaren kullanılmıştır.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Sünnet zihniyetinin çekirdeğini oluşturan şahsiyetlerin başında Hasan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Basrî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110/728) gelir. Kendisinden itibaren sistemleşmeye başlayan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sünnet akaidi, hicri 2 ve 3. Yüzyıllarda bir taraftan İmam Mâlik (v. 179/795), İmam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Şâfiî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204/819)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Ahmed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Hanbel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241/855) gibi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hadis âlimlerinin oluşturduğu kesimce; diğer taraftan 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Hanîfe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150/767) ve öğrencilerince temsil edilmiştir.</a:t>
            </a:r>
          </a:p>
        </p:txBody>
      </p:sp>
    </p:spTree>
    <p:extLst>
      <p:ext uri="{BB962C8B-B14F-4D97-AF65-F5344CB8AC3E}">
        <p14:creationId xmlns:p14="http://schemas.microsoft.com/office/powerpoint/2010/main" val="24845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530005"/>
          </a:xfrm>
          <a:prstGeom prst="rect">
            <a:avLst/>
          </a:prstGeom>
          <a:noFill/>
        </p:spPr>
        <p:txBody>
          <a:bodyPr wrap="square">
            <a:spAutoFit/>
          </a:bodyPr>
          <a:lstStyle/>
          <a:p>
            <a:pPr marL="342900" indent="-342900" algn="just">
              <a:lnSpc>
                <a:spcPct val="135000"/>
              </a:lnSpc>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İlk grup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itikadi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konularda naslara sımsıkı bağlanmayı zaruri ve yeterli görmüşken ikincisi nasları esas almakla birlikte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itikadi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meselelerin akıl ilkeleriyle desteklemesi gerektiğini savunmuştur.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Sünnet, sonraki süreçte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Maturidilik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Eş’arilik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şeklinde iki ana ekole ayrılmıştır. Bu süreçten itibaren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Sünnet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ve’l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Cemaat kavramı,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kelami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siyasi görüşleri ile sistemleşmiş, belli toplumsal yapı veya yapılara karşılık olarak kullanılmıştır.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Sünnet, günümüzde Müslümanların yaklaşık % 90’ını oluşturmaktadır.</a:t>
            </a:r>
          </a:p>
        </p:txBody>
      </p:sp>
    </p:spTree>
    <p:extLst>
      <p:ext uri="{BB962C8B-B14F-4D97-AF65-F5344CB8AC3E}">
        <p14:creationId xmlns:p14="http://schemas.microsoft.com/office/powerpoint/2010/main" val="423662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78727"/>
          </a:xfrm>
          <a:prstGeom prst="rect">
            <a:avLst/>
          </a:prstGeom>
          <a:noFill/>
        </p:spPr>
        <p:txBody>
          <a:bodyPr wrap="square">
            <a:spAutoFit/>
          </a:bodyPr>
          <a:lstStyle/>
          <a:p>
            <a:pPr lvl="0" algn="just">
              <a:lnSpc>
                <a:spcPct val="115000"/>
              </a:lnSpc>
              <a:spcAft>
                <a:spcPts val="800"/>
              </a:spcAft>
              <a:tabLst>
                <a:tab pos="630555" algn="l"/>
              </a:tabLs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Ehli Hadis ve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Selefilik</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Ø"/>
              <a:tabLst>
                <a:tab pos="63055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Ehlu’l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-Hadis”,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Ehlu’s-Sunne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A”shâbu’l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-Hadis” adıyla bilinen Hadis Taraftarları, hadis ve sünnete dayalı bir anlayışı hâkim kılmaya çalışan bir düşünce ekolu olarak hicri II./VIII. asrın ortalarında ortaya çıktı. İbrahim en-</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Nehaî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Amir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eşŞa’bi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Zührî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Katade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bu şahsiyetlerdendir. Bu ekol Haricî,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Mürciî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Mu’tezile’nin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aşırı fikirlerine, yabancı kültür ve felsefi fikirlere bir tepki olarak doğmuştur. Bu ekol, Hz. Peygamber’e kadar uzanan sünnet ve hadislerin yeniden hayata geçirilmesiyle İslam toplumundaki yozlaşmadan kurtulmanın mümkün olabileceğine inanmıştır.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tabLst>
                <a:tab pos="630555" algn="l"/>
              </a:tabLst>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4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09860"/>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Hadis Taraftarları, İslam'ın iman, ibadet, ahlâk ve diğer alanlarını birbirinden ayırmaksızın ele alma eğilimindedirler. Onlara göre iman; söz, niyet ve ameldir. İman, İslam'dan başka bir şeydir. Ameller imanın bir parçasıdır,  artar ve azalır. Hayır ve şer, Allah'ın kazası ve kaderiyledir. Her yaratılmışın bir eceli vardır. Kitap ve Sünnet-'e her ne emredilmişse uyulur, her ne yasaklanmışsa ondan kaçınılır. Dinin önderlerinden olan selefe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ittiba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edilir. Bu ekol genellikle Hanbelî mezhebine mensup Müslümanlardan oluşuyordu. Maliki ya da Şafii olup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Eş‘ari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kelam okulunu izlemeyenler de bu grup içindeydi.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Selefîler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bütün görüşlerinin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Ahmed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Hanbel’e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dayandığını ileri sürmüşlerdir.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Selefiye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ekolü, hicri 8. yüzyılda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İbn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Teymiyye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 728/1328) tarafından tekrar canlandırılmıştır.</a:t>
            </a:r>
          </a:p>
        </p:txBody>
      </p:sp>
    </p:spTree>
    <p:extLst>
      <p:ext uri="{BB962C8B-B14F-4D97-AF65-F5344CB8AC3E}">
        <p14:creationId xmlns:p14="http://schemas.microsoft.com/office/powerpoint/2010/main" val="319232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213316"/>
          </a:xfrm>
          <a:prstGeom prst="rect">
            <a:avLst/>
          </a:prstGeom>
          <a:noFill/>
        </p:spPr>
        <p:txBody>
          <a:bodyPr wrap="square">
            <a:spAutoFit/>
          </a:bodyPr>
          <a:lstStyle/>
          <a:p>
            <a:pPr indent="447675" algn="just">
              <a:lnSpc>
                <a:spcPct val="150000"/>
              </a:lnSpc>
              <a:spcAft>
                <a:spcPts val="1000"/>
              </a:spcAft>
            </a:pPr>
            <a:r>
              <a:rPr lang="tr-TR" sz="2200" b="1" dirty="0">
                <a:solidFill>
                  <a:srgbClr val="000000"/>
                </a:solidFill>
                <a:effectLst/>
                <a:latin typeface="Times New Roman" panose="02020603050405020304" pitchFamily="18" charset="0"/>
                <a:ea typeface="Calibri" panose="020F0502020204030204" pitchFamily="34" charset="0"/>
              </a:rPr>
              <a:t>NOT</a:t>
            </a:r>
          </a:p>
          <a:p>
            <a:pPr marL="342900" indent="-342900" algn="just">
              <a:lnSpc>
                <a:spcPct val="150000"/>
              </a:lnSpc>
              <a:spcAft>
                <a:spcPts val="1000"/>
              </a:spcAft>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rPr>
              <a:t>Ehli Hadis, hicri 4. yüzyıldan itibaren, daha çok </a:t>
            </a:r>
            <a:r>
              <a:rPr lang="tr-TR" sz="2200" dirty="0" err="1">
                <a:solidFill>
                  <a:srgbClr val="000000"/>
                </a:solidFill>
                <a:effectLst/>
                <a:latin typeface="Times New Roman" panose="02020603050405020304" pitchFamily="18" charset="0"/>
                <a:ea typeface="Calibri" panose="020F0502020204030204" pitchFamily="34" charset="0"/>
              </a:rPr>
              <a:t>Selefiyye</a:t>
            </a:r>
            <a:r>
              <a:rPr lang="tr-TR" sz="2200" dirty="0">
                <a:solidFill>
                  <a:srgbClr val="000000"/>
                </a:solidFill>
                <a:effectLst/>
                <a:latin typeface="Times New Roman" panose="02020603050405020304" pitchFamily="18" charset="0"/>
                <a:ea typeface="Calibri" panose="020F0502020204030204" pitchFamily="34" charset="0"/>
              </a:rPr>
              <a:t> adı altında kendini konumlandırmıştır. Selefi düşünceler, hicri 12. yüzyılda Muhammed b. </a:t>
            </a:r>
            <a:r>
              <a:rPr lang="tr-TR" sz="2200" dirty="0" err="1">
                <a:solidFill>
                  <a:srgbClr val="000000"/>
                </a:solidFill>
                <a:effectLst/>
                <a:latin typeface="Times New Roman" panose="02020603050405020304" pitchFamily="18" charset="0"/>
                <a:ea typeface="Calibri" panose="020F0502020204030204" pitchFamily="34" charset="0"/>
              </a:rPr>
              <a:t>Abdülvahhâb</a:t>
            </a:r>
            <a:r>
              <a:rPr lang="tr-TR" sz="2200" dirty="0">
                <a:solidFill>
                  <a:srgbClr val="000000"/>
                </a:solidFill>
                <a:effectLst/>
                <a:latin typeface="Times New Roman" panose="02020603050405020304" pitchFamily="18" charset="0"/>
                <a:ea typeface="Calibri" panose="020F0502020204030204" pitchFamily="34" charset="0"/>
              </a:rPr>
              <a:t> (v. 1206/1792) tarafından Arap yarımadasının merkezinde </a:t>
            </a:r>
            <a:r>
              <a:rPr lang="tr-TR" sz="2200" dirty="0" err="1">
                <a:solidFill>
                  <a:srgbClr val="000000"/>
                </a:solidFill>
                <a:effectLst/>
                <a:latin typeface="Times New Roman" panose="02020603050405020304" pitchFamily="18" charset="0"/>
                <a:ea typeface="Calibri" panose="020F0502020204030204" pitchFamily="34" charset="0"/>
              </a:rPr>
              <a:t>Necd</a:t>
            </a:r>
            <a:r>
              <a:rPr lang="tr-TR" sz="2200" dirty="0">
                <a:solidFill>
                  <a:srgbClr val="000000"/>
                </a:solidFill>
                <a:effectLst/>
                <a:latin typeface="Times New Roman" panose="02020603050405020304" pitchFamily="18" charset="0"/>
                <a:ea typeface="Calibri" panose="020F0502020204030204" pitchFamily="34" charset="0"/>
              </a:rPr>
              <a:t> bölgesinde </a:t>
            </a:r>
            <a:r>
              <a:rPr lang="tr-TR" sz="2200" dirty="0" err="1">
                <a:solidFill>
                  <a:srgbClr val="000000"/>
                </a:solidFill>
                <a:effectLst/>
                <a:latin typeface="Times New Roman" panose="02020603050405020304" pitchFamily="18" charset="0"/>
                <a:ea typeface="Calibri" panose="020F0502020204030204" pitchFamily="34" charset="0"/>
              </a:rPr>
              <a:t>Vehhâbiyye</a:t>
            </a:r>
            <a:r>
              <a:rPr lang="tr-TR" sz="2200" dirty="0">
                <a:solidFill>
                  <a:srgbClr val="000000"/>
                </a:solidFill>
                <a:effectLst/>
                <a:latin typeface="Times New Roman" panose="02020603050405020304" pitchFamily="18" charset="0"/>
                <a:ea typeface="Calibri" panose="020F0502020204030204" pitchFamily="34" charset="0"/>
              </a:rPr>
              <a:t> adı altında yeniden güçlü şekilde seslendirilmiştir. Hadis Taraftarlığı günümüzde </a:t>
            </a:r>
            <a:r>
              <a:rPr lang="tr-TR" sz="2200" dirty="0" err="1">
                <a:solidFill>
                  <a:srgbClr val="000000"/>
                </a:solidFill>
                <a:effectLst/>
                <a:latin typeface="Times New Roman" panose="02020603050405020304" pitchFamily="18" charset="0"/>
                <a:ea typeface="Calibri" panose="020F0502020204030204" pitchFamily="34" charset="0"/>
              </a:rPr>
              <a:t>Selefilik</a:t>
            </a:r>
            <a:r>
              <a:rPr lang="tr-TR" sz="2200" dirty="0">
                <a:solidFill>
                  <a:srgbClr val="000000"/>
                </a:solidFill>
                <a:effectLst/>
                <a:latin typeface="Times New Roman" panose="02020603050405020304" pitchFamily="18" charset="0"/>
                <a:ea typeface="Calibri" panose="020F0502020204030204" pitchFamily="34" charset="0"/>
              </a:rPr>
              <a:t> adı altında yayılmaktadır.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21147"/>
          </a:xfrm>
          <a:prstGeom prst="rect">
            <a:avLst/>
          </a:prstGeom>
          <a:noFill/>
        </p:spPr>
        <p:txBody>
          <a:bodyPr wrap="square">
            <a:spAutoFit/>
          </a:bodyPr>
          <a:lstStyle/>
          <a:p>
            <a:pPr indent="447675" algn="just">
              <a:lnSpc>
                <a:spcPct val="150000"/>
              </a:lnSpc>
              <a:spcAft>
                <a:spcPts val="1000"/>
              </a:spcAft>
            </a:pPr>
            <a:r>
              <a:rPr lang="tr-TR" sz="2200" b="1" dirty="0" err="1">
                <a:effectLst/>
                <a:latin typeface="Times New Roman" panose="02020603050405020304" pitchFamily="18" charset="0"/>
                <a:ea typeface="Calibri" panose="020F0502020204030204" pitchFamily="34" charset="0"/>
              </a:rPr>
              <a:t>Ashab</a:t>
            </a:r>
            <a:r>
              <a:rPr lang="tr-TR" sz="2200" b="1" dirty="0">
                <a:effectLst/>
                <a:latin typeface="Times New Roman" panose="02020603050405020304" pitchFamily="18" charset="0"/>
                <a:ea typeface="Calibri" panose="020F0502020204030204" pitchFamily="34" charset="0"/>
              </a:rPr>
              <a:t>-ı Rey</a:t>
            </a: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Rey Taraftarları,  II./VIII. asrın ortalarında, Irak merkezli </a:t>
            </a:r>
            <a:r>
              <a:rPr lang="tr-TR" sz="2200" dirty="0" err="1">
                <a:effectLst/>
                <a:latin typeface="Times New Roman" panose="02020603050405020304" pitchFamily="18" charset="0"/>
                <a:ea typeface="Calibri" panose="020F0502020204030204" pitchFamily="34" charset="0"/>
              </a:rPr>
              <a:t>Ebû</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Hanîfe’nin</a:t>
            </a:r>
            <a:r>
              <a:rPr lang="tr-TR" sz="2200" dirty="0">
                <a:effectLst/>
                <a:latin typeface="Times New Roman" panose="02020603050405020304" pitchFamily="18" charset="0"/>
                <a:ea typeface="Calibri" panose="020F0502020204030204" pitchFamily="34" charset="0"/>
              </a:rPr>
              <a:t> öncülüğünde sorunları çözmede akla önemli bir nüfuz alanı tanıyan bir ekol olarak ortaya çıkmıştır. </a:t>
            </a:r>
            <a:r>
              <a:rPr lang="tr-TR" sz="2200" dirty="0" err="1">
                <a:effectLst/>
                <a:latin typeface="Times New Roman" panose="02020603050405020304" pitchFamily="18" charset="0"/>
                <a:ea typeface="Calibri" panose="020F0502020204030204" pitchFamily="34" charset="0"/>
              </a:rPr>
              <a:t>Re’y</a:t>
            </a:r>
            <a:r>
              <a:rPr lang="tr-TR" sz="2200" dirty="0">
                <a:effectLst/>
                <a:latin typeface="Times New Roman" panose="02020603050405020304" pitchFamily="18" charset="0"/>
                <a:ea typeface="Calibri" panose="020F0502020204030204" pitchFamily="34" charset="0"/>
              </a:rPr>
              <a:t> Taraftarlarının önderi olan </a:t>
            </a:r>
            <a:r>
              <a:rPr lang="tr-TR" sz="2200" dirty="0" err="1">
                <a:effectLst/>
                <a:latin typeface="Times New Roman" panose="02020603050405020304" pitchFamily="18" charset="0"/>
                <a:ea typeface="Calibri" panose="020F0502020204030204" pitchFamily="34" charset="0"/>
              </a:rPr>
              <a:t>Ebû</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Hanîfe</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Ehl</a:t>
            </a:r>
            <a:r>
              <a:rPr lang="tr-TR" sz="2200" dirty="0">
                <a:effectLst/>
                <a:latin typeface="Times New Roman" panose="02020603050405020304" pitchFamily="18" charset="0"/>
                <a:ea typeface="Calibri" panose="020F0502020204030204" pitchFamily="34" charset="0"/>
              </a:rPr>
              <a:t>-i </a:t>
            </a:r>
            <a:r>
              <a:rPr lang="tr-TR" sz="2200" dirty="0" err="1">
                <a:effectLst/>
                <a:latin typeface="Times New Roman" panose="02020603050405020304" pitchFamily="18" charset="0"/>
                <a:ea typeface="Calibri" panose="020F0502020204030204" pitchFamily="34" charset="0"/>
              </a:rPr>
              <a:t>Sünnet’in</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itikadi</a:t>
            </a:r>
            <a:r>
              <a:rPr lang="tr-TR" sz="2200" dirty="0">
                <a:effectLst/>
                <a:latin typeface="Times New Roman" panose="02020603050405020304" pitchFamily="18" charset="0"/>
                <a:ea typeface="Calibri" panose="020F0502020204030204" pitchFamily="34" charset="0"/>
              </a:rPr>
              <a:t> görüşlerinin şekillenmesinde oldukça etkili olmuştur. O, dört büyük fıkhî mezhepten birisi olan Hanefiliğe adını vermiş olan bir âlimdir. Daha sonra teşekkül eden </a:t>
            </a:r>
            <a:r>
              <a:rPr lang="tr-TR" sz="2200" dirty="0" err="1">
                <a:effectLst/>
                <a:latin typeface="Times New Roman" panose="02020603050405020304" pitchFamily="18" charset="0"/>
                <a:ea typeface="Calibri" panose="020F0502020204030204" pitchFamily="34" charset="0"/>
              </a:rPr>
              <a:t>Ehl</a:t>
            </a:r>
            <a:r>
              <a:rPr lang="tr-TR" sz="2200" dirty="0">
                <a:effectLst/>
                <a:latin typeface="Times New Roman" panose="02020603050405020304" pitchFamily="18" charset="0"/>
                <a:ea typeface="Calibri" panose="020F0502020204030204" pitchFamily="34" charset="0"/>
              </a:rPr>
              <a:t>-i </a:t>
            </a:r>
            <a:r>
              <a:rPr lang="tr-TR" sz="2200" dirty="0" err="1">
                <a:effectLst/>
                <a:latin typeface="Times New Roman" panose="02020603050405020304" pitchFamily="18" charset="0"/>
                <a:ea typeface="Calibri" panose="020F0502020204030204" pitchFamily="34" charset="0"/>
              </a:rPr>
              <a:t>Sünnet'in</a:t>
            </a:r>
            <a:r>
              <a:rPr lang="tr-TR" sz="2200" dirty="0">
                <a:effectLst/>
                <a:latin typeface="Times New Roman" panose="02020603050405020304" pitchFamily="18" charset="0"/>
                <a:ea typeface="Calibri" panose="020F0502020204030204" pitchFamily="34" charset="0"/>
              </a:rPr>
              <a:t> en önemli kolu olan </a:t>
            </a:r>
            <a:r>
              <a:rPr lang="tr-TR" sz="2200" dirty="0" err="1">
                <a:effectLst/>
                <a:latin typeface="Times New Roman" panose="02020603050405020304" pitchFamily="18" charset="0"/>
                <a:ea typeface="Calibri" panose="020F0502020204030204" pitchFamily="34" charset="0"/>
              </a:rPr>
              <a:t>Maturidilik</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Ebû</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Hanîfe’den</a:t>
            </a:r>
            <a:r>
              <a:rPr lang="tr-TR" sz="2200" dirty="0">
                <a:effectLst/>
                <a:latin typeface="Times New Roman" panose="02020603050405020304" pitchFamily="18" charset="0"/>
                <a:ea typeface="Calibri" panose="020F0502020204030204" pitchFamily="34" charset="0"/>
              </a:rPr>
              <a:t> gelen bir çizgi üzerinde vücut bulmuştur.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51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679836"/>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rPr>
              <a:t>	</a:t>
            </a:r>
            <a:r>
              <a:rPr lang="tr-TR" sz="2200" b="1" dirty="0" err="1">
                <a:effectLst/>
                <a:latin typeface="Times New Roman" panose="02020603050405020304" pitchFamily="18" charset="0"/>
                <a:ea typeface="Calibri" panose="020F0502020204030204" pitchFamily="34" charset="0"/>
              </a:rPr>
              <a:t>Eş’arilik</a:t>
            </a:r>
            <a:endParaRPr lang="tr-TR" sz="2200" b="1" dirty="0">
              <a:latin typeface="Times New Roman" panose="02020603050405020304" pitchFamily="18" charset="0"/>
              <a:ea typeface="Calibri" panose="020F0502020204030204" pitchFamily="34" charset="0"/>
            </a:endParaRPr>
          </a:p>
          <a:p>
            <a:pPr marL="342900" indent="-342900" algn="just">
              <a:lnSpc>
                <a:spcPct val="150000"/>
              </a:lnSpc>
              <a:spcAft>
                <a:spcPts val="800"/>
              </a:spcAft>
              <a:buFont typeface="Wingdings" panose="05000000000000000000" pitchFamily="2" charset="2"/>
              <a:buChar char="Ø"/>
            </a:pPr>
            <a:r>
              <a:rPr lang="tr-TR" sz="2200" b="1"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Ebû’l</a:t>
            </a:r>
            <a:r>
              <a:rPr lang="tr-TR" sz="2200" dirty="0">
                <a:effectLst/>
                <a:latin typeface="Times New Roman" panose="02020603050405020304" pitchFamily="18" charset="0"/>
                <a:ea typeface="Calibri" panose="020F0502020204030204" pitchFamily="34" charset="0"/>
              </a:rPr>
              <a:t>-Hasan el-</a:t>
            </a:r>
            <a:r>
              <a:rPr lang="tr-TR" sz="2200" dirty="0" err="1">
                <a:effectLst/>
                <a:latin typeface="Times New Roman" panose="02020603050405020304" pitchFamily="18" charset="0"/>
                <a:ea typeface="Calibri" panose="020F0502020204030204" pitchFamily="34" charset="0"/>
              </a:rPr>
              <a:t>Eşarî’nin</a:t>
            </a:r>
            <a:r>
              <a:rPr lang="tr-TR" sz="2200" dirty="0">
                <a:effectLst/>
                <a:latin typeface="Times New Roman" panose="02020603050405020304" pitchFamily="18" charset="0"/>
                <a:ea typeface="Calibri" panose="020F0502020204030204" pitchFamily="34" charset="0"/>
              </a:rPr>
              <a:t> fikirleri etrafında oluşmuş </a:t>
            </a:r>
            <a:r>
              <a:rPr lang="tr-TR" sz="2200" dirty="0" err="1">
                <a:effectLst/>
                <a:latin typeface="Times New Roman" panose="02020603050405020304" pitchFamily="18" charset="0"/>
                <a:ea typeface="Calibri" panose="020F0502020204030204" pitchFamily="34" charset="0"/>
              </a:rPr>
              <a:t>kelâmî</a:t>
            </a:r>
            <a:r>
              <a:rPr lang="tr-TR" sz="2200" dirty="0">
                <a:effectLst/>
                <a:latin typeface="Times New Roman" panose="02020603050405020304" pitchFamily="18" charset="0"/>
                <a:ea typeface="Calibri" panose="020F0502020204030204" pitchFamily="34" charset="0"/>
              </a:rPr>
              <a:t> bir düşünce ekolüdür. </a:t>
            </a:r>
            <a:r>
              <a:rPr lang="tr-TR" sz="2200" dirty="0" err="1">
                <a:effectLst/>
                <a:latin typeface="Times New Roman" panose="02020603050405020304" pitchFamily="18" charset="0"/>
                <a:ea typeface="Calibri" panose="020F0502020204030204" pitchFamily="34" charset="0"/>
              </a:rPr>
              <a:t>Eşarîlik</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Bakıllânî</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Cuveynî</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Gazzalî</a:t>
            </a:r>
            <a:r>
              <a:rPr lang="tr-TR" sz="2200" dirty="0">
                <a:effectLst/>
                <a:latin typeface="Times New Roman" panose="02020603050405020304" pitchFamily="18" charset="0"/>
                <a:ea typeface="Calibri" panose="020F0502020204030204" pitchFamily="34" charset="0"/>
              </a:rPr>
              <a:t>, Fahreddin </a:t>
            </a:r>
            <a:r>
              <a:rPr lang="tr-TR" sz="2200" dirty="0" err="1">
                <a:effectLst/>
                <a:latin typeface="Times New Roman" panose="02020603050405020304" pitchFamily="18" charset="0"/>
                <a:ea typeface="Calibri" panose="020F0502020204030204" pitchFamily="34" charset="0"/>
              </a:rPr>
              <a:t>Razî</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Îcî</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Cürcânî</a:t>
            </a:r>
            <a:r>
              <a:rPr lang="tr-TR" sz="2200" dirty="0">
                <a:effectLst/>
                <a:latin typeface="Times New Roman" panose="02020603050405020304" pitchFamily="18" charset="0"/>
                <a:ea typeface="Calibri" panose="020F0502020204030204" pitchFamily="34" charset="0"/>
              </a:rPr>
              <a:t> gibi âlimlerle güçlendi. </a:t>
            </a:r>
            <a:r>
              <a:rPr lang="tr-TR" sz="2200" dirty="0" err="1">
                <a:effectLst/>
                <a:latin typeface="Times New Roman" panose="02020603050405020304" pitchFamily="18" charset="0"/>
                <a:ea typeface="Calibri" panose="020F0502020204030204" pitchFamily="34" charset="0"/>
              </a:rPr>
              <a:t>Eş’arilik</a:t>
            </a:r>
            <a:r>
              <a:rPr lang="tr-TR" sz="2200" dirty="0">
                <a:effectLst/>
                <a:latin typeface="Times New Roman" panose="02020603050405020304" pitchFamily="18" charset="0"/>
                <a:ea typeface="Calibri" panose="020F0502020204030204" pitchFamily="34" charset="0"/>
              </a:rPr>
              <a:t>, Irak’ta, İran, Suriye, Mağrip, Mısır, Yemen’de, </a:t>
            </a:r>
            <a:r>
              <a:rPr lang="tr-TR" sz="2200" dirty="0" err="1">
                <a:effectLst/>
                <a:latin typeface="Times New Roman" panose="02020603050405020304" pitchFamily="18" charset="0"/>
                <a:ea typeface="Calibri" panose="020F0502020204030204" pitchFamily="34" charset="0"/>
              </a:rPr>
              <a:t>Nisabur</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Belh</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Herat</a:t>
            </a:r>
            <a:r>
              <a:rPr lang="tr-TR" sz="2200" dirty="0">
                <a:effectLst/>
                <a:latin typeface="Times New Roman" panose="02020603050405020304" pitchFamily="18" charset="0"/>
                <a:ea typeface="Calibri" panose="020F0502020204030204" pitchFamily="34" charset="0"/>
              </a:rPr>
              <a:t>, Isfahan, </a:t>
            </a:r>
            <a:r>
              <a:rPr lang="tr-TR" sz="2200" dirty="0" err="1">
                <a:effectLst/>
                <a:latin typeface="Times New Roman" panose="02020603050405020304" pitchFamily="18" charset="0"/>
                <a:ea typeface="Calibri" panose="020F0502020204030204" pitchFamily="34" charset="0"/>
              </a:rPr>
              <a:t>Merv</a:t>
            </a:r>
            <a:r>
              <a:rPr lang="tr-TR" sz="2200" dirty="0">
                <a:effectLst/>
                <a:latin typeface="Times New Roman" panose="02020603050405020304" pitchFamily="18" charset="0"/>
                <a:ea typeface="Calibri" panose="020F0502020204030204" pitchFamily="34" charset="0"/>
              </a:rPr>
              <a:t>, Basra ve Musul’da yayılmıştır.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1813</Words>
  <Application>Microsoft Office PowerPoint</Application>
  <PresentationFormat>Geniş ekran</PresentationFormat>
  <Paragraphs>86</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82</cp:revision>
  <dcterms:created xsi:type="dcterms:W3CDTF">2020-11-30T19:20:16Z</dcterms:created>
  <dcterms:modified xsi:type="dcterms:W3CDTF">2021-01-24T11:30:09Z</dcterms:modified>
</cp:coreProperties>
</file>