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8" r:id="rId5"/>
    <p:sldId id="259" r:id="rId6"/>
    <p:sldId id="290" r:id="rId7"/>
    <p:sldId id="291" r:id="rId8"/>
    <p:sldId id="309" r:id="rId9"/>
    <p:sldId id="261" r:id="rId10"/>
    <p:sldId id="262" r:id="rId11"/>
    <p:sldId id="263" r:id="rId12"/>
    <p:sldId id="264" r:id="rId13"/>
    <p:sldId id="292" r:id="rId14"/>
    <p:sldId id="265" r:id="rId15"/>
    <p:sldId id="266" r:id="rId16"/>
    <p:sldId id="313" r:id="rId17"/>
    <p:sldId id="268" r:id="rId18"/>
    <p:sldId id="273" r:id="rId19"/>
    <p:sldId id="269" r:id="rId20"/>
    <p:sldId id="293" r:id="rId21"/>
    <p:sldId id="310" r:id="rId22"/>
    <p:sldId id="312" r:id="rId23"/>
    <p:sldId id="314" r:id="rId24"/>
    <p:sldId id="315" r:id="rId25"/>
    <p:sldId id="316" r:id="rId26"/>
    <p:sldId id="317" r:id="rId27"/>
    <p:sldId id="318" r:id="rId28"/>
    <p:sldId id="319" r:id="rId29"/>
    <p:sldId id="320" r:id="rId30"/>
    <p:sldId id="321" r:id="rId31"/>
    <p:sldId id="322" r:id="rId32"/>
    <p:sldId id="323"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41965-E3EB-46EB-96A5-002578D9A899}"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tr-TR"/>
        </a:p>
      </dgm:t>
    </dgm:pt>
    <dgm:pt modelId="{2940A26E-5C6C-4D6A-9B6A-B032182826E4}">
      <dgm:prSet phldrT="[Metin]" custT="1"/>
      <dgm:spPr/>
      <dgm:t>
        <a:bodyPr/>
        <a:lstStyle/>
        <a:p>
          <a:r>
            <a:rPr lang="tr-TR" sz="2200" dirty="0">
              <a:latin typeface="Times New Roman" panose="02020603050405020304" pitchFamily="18" charset="0"/>
              <a:cs typeface="Times New Roman" panose="02020603050405020304" pitchFamily="18" charset="0"/>
            </a:rPr>
            <a:t>Temel İlkeler</a:t>
          </a:r>
        </a:p>
      </dgm:t>
    </dgm:pt>
    <dgm:pt modelId="{E19A0C4D-6C4C-4015-84F3-71BF523B1D9D}" type="parTrans" cxnId="{7173D3B1-1FEE-4A6C-94B0-30678F567CEE}">
      <dgm:prSet/>
      <dgm:spPr/>
      <dgm:t>
        <a:bodyPr/>
        <a:lstStyle/>
        <a:p>
          <a:endParaRPr lang="tr-TR"/>
        </a:p>
      </dgm:t>
    </dgm:pt>
    <dgm:pt modelId="{C0A7FEE6-EEEC-4313-9AEB-9449F0E8D0A6}" type="sibTrans" cxnId="{7173D3B1-1FEE-4A6C-94B0-30678F567CEE}">
      <dgm:prSet/>
      <dgm:spPr/>
      <dgm:t>
        <a:bodyPr/>
        <a:lstStyle/>
        <a:p>
          <a:endParaRPr lang="tr-TR"/>
        </a:p>
      </dgm:t>
    </dgm:pt>
    <dgm:pt modelId="{0BD769A1-032B-48B7-9C76-BB6E8ED79548}">
      <dgm:prSet phldrT="[Metin]" custT="1"/>
      <dgm:spPr/>
      <dgm:t>
        <a:bodyPr/>
        <a:lstStyle/>
        <a:p>
          <a:r>
            <a:rPr lang="tr-TR" sz="2200" dirty="0">
              <a:latin typeface="Times New Roman" panose="02020603050405020304" pitchFamily="18" charset="0"/>
              <a:cs typeface="Times New Roman" panose="02020603050405020304" pitchFamily="18" charset="0"/>
            </a:rPr>
            <a:t>üç sünnet</a:t>
          </a:r>
        </a:p>
      </dgm:t>
    </dgm:pt>
    <dgm:pt modelId="{DCB9170F-D05B-488A-8DE9-EA501C2F3F69}" type="parTrans" cxnId="{09E1245A-DF79-49AF-B53E-ED44DE902B6C}">
      <dgm:prSet custT="1"/>
      <dgm:spPr/>
      <dgm:t>
        <a:bodyPr/>
        <a:lstStyle/>
        <a:p>
          <a:endParaRPr lang="tr-TR" sz="1100">
            <a:latin typeface="Times New Roman" panose="02020603050405020304" pitchFamily="18" charset="0"/>
            <a:cs typeface="Times New Roman" panose="02020603050405020304" pitchFamily="18" charset="0"/>
          </a:endParaRPr>
        </a:p>
      </dgm:t>
    </dgm:pt>
    <dgm:pt modelId="{6877AD7A-35D9-42D0-B8B9-AFF220CCAEF0}" type="sibTrans" cxnId="{09E1245A-DF79-49AF-B53E-ED44DE902B6C}">
      <dgm:prSet/>
      <dgm:spPr/>
      <dgm:t>
        <a:bodyPr/>
        <a:lstStyle/>
        <a:p>
          <a:endParaRPr lang="tr-TR"/>
        </a:p>
      </dgm:t>
    </dgm:pt>
    <dgm:pt modelId="{8692CE57-E30D-4976-9D1B-D21388420333}">
      <dgm:prSet phldrT="[Metin]" custT="1"/>
      <dgm:spPr/>
      <dgm:t>
        <a:bodyPr/>
        <a:lstStyle/>
        <a:p>
          <a:pPr algn="l"/>
          <a:r>
            <a:rPr lang="tr-TR" sz="2200" dirty="0">
              <a:latin typeface="Times New Roman" panose="02020603050405020304" pitchFamily="18" charset="0"/>
              <a:cs typeface="Times New Roman" panose="02020603050405020304" pitchFamily="18" charset="0"/>
            </a:rPr>
            <a:t>Hakkı zikretmek, kalpten kini atmak, yola teslim olmak</a:t>
          </a:r>
        </a:p>
      </dgm:t>
    </dgm:pt>
    <dgm:pt modelId="{81D6904C-34BF-4003-B6A1-87FC6C2D52A5}" type="parTrans" cxnId="{85324C31-C4E5-4DAC-BDB5-F492FEFC5EF5}">
      <dgm:prSet custT="1"/>
      <dgm:spPr/>
      <dgm:t>
        <a:bodyPr/>
        <a:lstStyle/>
        <a:p>
          <a:endParaRPr lang="tr-TR" sz="1100">
            <a:latin typeface="Times New Roman" panose="02020603050405020304" pitchFamily="18" charset="0"/>
            <a:cs typeface="Times New Roman" panose="02020603050405020304" pitchFamily="18" charset="0"/>
          </a:endParaRPr>
        </a:p>
      </dgm:t>
    </dgm:pt>
    <dgm:pt modelId="{E4110C76-C2AB-43A9-911D-2825537E51E5}" type="sibTrans" cxnId="{85324C31-C4E5-4DAC-BDB5-F492FEFC5EF5}">
      <dgm:prSet/>
      <dgm:spPr/>
      <dgm:t>
        <a:bodyPr/>
        <a:lstStyle/>
        <a:p>
          <a:endParaRPr lang="tr-TR"/>
        </a:p>
      </dgm:t>
    </dgm:pt>
    <dgm:pt modelId="{5D4EE672-9BB3-4FDC-BC53-A68CF07C13C3}">
      <dgm:prSet phldrT="[Metin]" custT="1"/>
      <dgm:spPr/>
      <dgm:t>
        <a:bodyPr/>
        <a:lstStyle/>
        <a:p>
          <a:r>
            <a:rPr lang="tr-TR" sz="2200" dirty="0">
              <a:latin typeface="Times New Roman" panose="02020603050405020304" pitchFamily="18" charset="0"/>
              <a:cs typeface="Times New Roman" panose="02020603050405020304" pitchFamily="18" charset="0"/>
            </a:rPr>
            <a:t>yedi farz</a:t>
          </a:r>
        </a:p>
      </dgm:t>
    </dgm:pt>
    <dgm:pt modelId="{4FBE2B45-B32D-48FD-A1C6-AF62C339B5AE}" type="parTrans" cxnId="{E97C1983-64C5-4CE2-A931-3B94F56E7DF1}">
      <dgm:prSet custT="1"/>
      <dgm:spPr/>
      <dgm:t>
        <a:bodyPr/>
        <a:lstStyle/>
        <a:p>
          <a:endParaRPr lang="tr-TR" sz="1100">
            <a:latin typeface="Times New Roman" panose="02020603050405020304" pitchFamily="18" charset="0"/>
            <a:cs typeface="Times New Roman" panose="02020603050405020304" pitchFamily="18" charset="0"/>
          </a:endParaRPr>
        </a:p>
      </dgm:t>
    </dgm:pt>
    <dgm:pt modelId="{88C598C4-619A-42FB-8862-D9E3B5593294}" type="sibTrans" cxnId="{E97C1983-64C5-4CE2-A931-3B94F56E7DF1}">
      <dgm:prSet/>
      <dgm:spPr/>
      <dgm:t>
        <a:bodyPr/>
        <a:lstStyle/>
        <a:p>
          <a:endParaRPr lang="tr-TR"/>
        </a:p>
      </dgm:t>
    </dgm:pt>
    <dgm:pt modelId="{C6B5BC81-58FB-4BEC-96D9-E755086DBA90}">
      <dgm:prSet phldrT="[Metin]" custT="1"/>
      <dgm:spPr/>
      <dgm:t>
        <a:bodyPr/>
        <a:lstStyle/>
        <a:p>
          <a:pPr algn="l"/>
          <a:r>
            <a:rPr lang="tr-TR" sz="2200" dirty="0">
              <a:latin typeface="Times New Roman" panose="02020603050405020304" pitchFamily="18" charset="0"/>
              <a:cs typeface="Times New Roman" panose="02020603050405020304" pitchFamily="18" charset="0"/>
            </a:rPr>
            <a:t>Sırrını gizlemek, gördüğünü örtmek, özür dilemek, mürebbi hakkını gözetmek, musahip hakkını gözetmek, tövbe etmek, üstadın hakkını teslim etmek</a:t>
          </a:r>
        </a:p>
      </dgm:t>
    </dgm:pt>
    <dgm:pt modelId="{0DF7F4F3-7E93-4862-8B9C-69A50231F3F2}" type="parTrans" cxnId="{75AAB68A-6A77-4F66-A709-05A4AAFA8950}">
      <dgm:prSet custT="1"/>
      <dgm:spPr/>
      <dgm:t>
        <a:bodyPr/>
        <a:lstStyle/>
        <a:p>
          <a:endParaRPr lang="tr-TR" sz="1100">
            <a:latin typeface="Times New Roman" panose="02020603050405020304" pitchFamily="18" charset="0"/>
            <a:cs typeface="Times New Roman" panose="02020603050405020304" pitchFamily="18" charset="0"/>
          </a:endParaRPr>
        </a:p>
      </dgm:t>
    </dgm:pt>
    <dgm:pt modelId="{34E40404-55D6-467E-AE6B-5D7C659DEDCC}" type="sibTrans" cxnId="{75AAB68A-6A77-4F66-A709-05A4AAFA8950}">
      <dgm:prSet/>
      <dgm:spPr/>
      <dgm:t>
        <a:bodyPr/>
        <a:lstStyle/>
        <a:p>
          <a:endParaRPr lang="tr-TR"/>
        </a:p>
      </dgm:t>
    </dgm:pt>
    <dgm:pt modelId="{8DF33C74-B07C-4EBF-8EAD-608794B1B2B7}" type="pres">
      <dgm:prSet presAssocID="{0F641965-E3EB-46EB-96A5-002578D9A899}" presName="diagram" presStyleCnt="0">
        <dgm:presLayoutVars>
          <dgm:chPref val="1"/>
          <dgm:dir/>
          <dgm:animOne val="branch"/>
          <dgm:animLvl val="lvl"/>
          <dgm:resizeHandles val="exact"/>
        </dgm:presLayoutVars>
      </dgm:prSet>
      <dgm:spPr/>
    </dgm:pt>
    <dgm:pt modelId="{5E1231C9-833E-4F47-9FBF-27F84BEC0FFC}" type="pres">
      <dgm:prSet presAssocID="{2940A26E-5C6C-4D6A-9B6A-B032182826E4}" presName="root1" presStyleCnt="0"/>
      <dgm:spPr/>
    </dgm:pt>
    <dgm:pt modelId="{682EB3B2-625F-485E-874C-3FE24D8AF12B}" type="pres">
      <dgm:prSet presAssocID="{2940A26E-5C6C-4D6A-9B6A-B032182826E4}" presName="LevelOneTextNode" presStyleLbl="node0" presStyleIdx="0" presStyleCnt="1" custScaleX="51697" custScaleY="99731">
        <dgm:presLayoutVars>
          <dgm:chPref val="3"/>
        </dgm:presLayoutVars>
      </dgm:prSet>
      <dgm:spPr/>
    </dgm:pt>
    <dgm:pt modelId="{57410AD0-9EFD-4235-BF68-D485DE1D90E0}" type="pres">
      <dgm:prSet presAssocID="{2940A26E-5C6C-4D6A-9B6A-B032182826E4}" presName="level2hierChild" presStyleCnt="0"/>
      <dgm:spPr/>
    </dgm:pt>
    <dgm:pt modelId="{542A9275-1CE4-4244-9102-680FB4594A87}" type="pres">
      <dgm:prSet presAssocID="{DCB9170F-D05B-488A-8DE9-EA501C2F3F69}" presName="conn2-1" presStyleLbl="parChTrans1D2" presStyleIdx="0" presStyleCnt="2"/>
      <dgm:spPr/>
    </dgm:pt>
    <dgm:pt modelId="{8E7DF397-FBE1-42AB-A65A-82047423CF76}" type="pres">
      <dgm:prSet presAssocID="{DCB9170F-D05B-488A-8DE9-EA501C2F3F69}" presName="connTx" presStyleLbl="parChTrans1D2" presStyleIdx="0" presStyleCnt="2"/>
      <dgm:spPr/>
    </dgm:pt>
    <dgm:pt modelId="{0B6580A1-A31D-46A9-8682-13FF4564EF88}" type="pres">
      <dgm:prSet presAssocID="{0BD769A1-032B-48B7-9C76-BB6E8ED79548}" presName="root2" presStyleCnt="0"/>
      <dgm:spPr/>
    </dgm:pt>
    <dgm:pt modelId="{70D29499-D81C-4DF8-83A7-2EA4FF98BE0A}" type="pres">
      <dgm:prSet presAssocID="{0BD769A1-032B-48B7-9C76-BB6E8ED79548}" presName="LevelTwoTextNode" presStyleLbl="node2" presStyleIdx="0" presStyleCnt="2" custScaleX="53489" custScaleY="83577" custLinFactNeighborX="-29151" custLinFactNeighborY="7016">
        <dgm:presLayoutVars>
          <dgm:chPref val="3"/>
        </dgm:presLayoutVars>
      </dgm:prSet>
      <dgm:spPr/>
    </dgm:pt>
    <dgm:pt modelId="{DCE5EAEE-3F08-4B9C-BCD1-E2D41A4C0D90}" type="pres">
      <dgm:prSet presAssocID="{0BD769A1-032B-48B7-9C76-BB6E8ED79548}" presName="level3hierChild" presStyleCnt="0"/>
      <dgm:spPr/>
    </dgm:pt>
    <dgm:pt modelId="{807F02D8-4B87-46F7-B0A7-042B42517927}" type="pres">
      <dgm:prSet presAssocID="{81D6904C-34BF-4003-B6A1-87FC6C2D52A5}" presName="conn2-1" presStyleLbl="parChTrans1D3" presStyleIdx="0" presStyleCnt="2"/>
      <dgm:spPr/>
    </dgm:pt>
    <dgm:pt modelId="{38ADC301-5ED2-48BA-A016-547D1F07E977}" type="pres">
      <dgm:prSet presAssocID="{81D6904C-34BF-4003-B6A1-87FC6C2D52A5}" presName="connTx" presStyleLbl="parChTrans1D3" presStyleIdx="0" presStyleCnt="2"/>
      <dgm:spPr/>
    </dgm:pt>
    <dgm:pt modelId="{B3A93269-44A9-49FE-99CF-A523B85BF51E}" type="pres">
      <dgm:prSet presAssocID="{8692CE57-E30D-4976-9D1B-D21388420333}" presName="root2" presStyleCnt="0"/>
      <dgm:spPr/>
    </dgm:pt>
    <dgm:pt modelId="{94B38B81-637A-443A-8CC9-4D1A52578A17}" type="pres">
      <dgm:prSet presAssocID="{8692CE57-E30D-4976-9D1B-D21388420333}" presName="LevelTwoTextNode" presStyleLbl="node3" presStyleIdx="0" presStyleCnt="2" custScaleX="316957" custScaleY="69329" custLinFactNeighborX="-36253" custLinFactNeighborY="-3255">
        <dgm:presLayoutVars>
          <dgm:chPref val="3"/>
        </dgm:presLayoutVars>
      </dgm:prSet>
      <dgm:spPr/>
    </dgm:pt>
    <dgm:pt modelId="{E347B6D5-07C4-4100-A9ED-5A24696DCD14}" type="pres">
      <dgm:prSet presAssocID="{8692CE57-E30D-4976-9D1B-D21388420333}" presName="level3hierChild" presStyleCnt="0"/>
      <dgm:spPr/>
    </dgm:pt>
    <dgm:pt modelId="{343AA096-4467-4768-879D-2631144CBC11}" type="pres">
      <dgm:prSet presAssocID="{4FBE2B45-B32D-48FD-A1C6-AF62C339B5AE}" presName="conn2-1" presStyleLbl="parChTrans1D2" presStyleIdx="1" presStyleCnt="2"/>
      <dgm:spPr/>
    </dgm:pt>
    <dgm:pt modelId="{E9243F9A-CAA3-44F7-83AD-A1A10622B772}" type="pres">
      <dgm:prSet presAssocID="{4FBE2B45-B32D-48FD-A1C6-AF62C339B5AE}" presName="connTx" presStyleLbl="parChTrans1D2" presStyleIdx="1" presStyleCnt="2"/>
      <dgm:spPr/>
    </dgm:pt>
    <dgm:pt modelId="{02D34CD3-B94F-4D90-9F4A-90B8BB9ED029}" type="pres">
      <dgm:prSet presAssocID="{5D4EE672-9BB3-4FDC-BC53-A68CF07C13C3}" presName="root2" presStyleCnt="0"/>
      <dgm:spPr/>
    </dgm:pt>
    <dgm:pt modelId="{2BB2D1B0-EC15-4786-A08A-4871EB418A6A}" type="pres">
      <dgm:prSet presAssocID="{5D4EE672-9BB3-4FDC-BC53-A68CF07C13C3}" presName="LevelTwoTextNode" presStyleLbl="node2" presStyleIdx="1" presStyleCnt="2" custScaleX="60938" custScaleY="104474" custLinFactNeighborX="-29938" custLinFactNeighborY="-10181">
        <dgm:presLayoutVars>
          <dgm:chPref val="3"/>
        </dgm:presLayoutVars>
      </dgm:prSet>
      <dgm:spPr/>
    </dgm:pt>
    <dgm:pt modelId="{8E1AF484-5CA4-4216-95CD-3974558F30FC}" type="pres">
      <dgm:prSet presAssocID="{5D4EE672-9BB3-4FDC-BC53-A68CF07C13C3}" presName="level3hierChild" presStyleCnt="0"/>
      <dgm:spPr/>
    </dgm:pt>
    <dgm:pt modelId="{DD604221-DB5C-4F06-9CA7-878FA4E6B577}" type="pres">
      <dgm:prSet presAssocID="{0DF7F4F3-7E93-4862-8B9C-69A50231F3F2}" presName="conn2-1" presStyleLbl="parChTrans1D3" presStyleIdx="1" presStyleCnt="2"/>
      <dgm:spPr/>
    </dgm:pt>
    <dgm:pt modelId="{B30DC5D9-2738-4F52-A759-3EA612F87512}" type="pres">
      <dgm:prSet presAssocID="{0DF7F4F3-7E93-4862-8B9C-69A50231F3F2}" presName="connTx" presStyleLbl="parChTrans1D3" presStyleIdx="1" presStyleCnt="2"/>
      <dgm:spPr/>
    </dgm:pt>
    <dgm:pt modelId="{5F21F560-199F-4AD9-B9BF-740599B5826B}" type="pres">
      <dgm:prSet presAssocID="{C6B5BC81-58FB-4BEC-96D9-E755086DBA90}" presName="root2" presStyleCnt="0"/>
      <dgm:spPr/>
    </dgm:pt>
    <dgm:pt modelId="{3DC77C3D-B22B-42C7-9B99-1CAE77CF1900}" type="pres">
      <dgm:prSet presAssocID="{C6B5BC81-58FB-4BEC-96D9-E755086DBA90}" presName="LevelTwoTextNode" presStyleLbl="node3" presStyleIdx="1" presStyleCnt="2" custScaleX="318747" custScaleY="148997" custLinFactNeighborX="-41224" custLinFactNeighborY="-4310">
        <dgm:presLayoutVars>
          <dgm:chPref val="3"/>
        </dgm:presLayoutVars>
      </dgm:prSet>
      <dgm:spPr/>
    </dgm:pt>
    <dgm:pt modelId="{1844ED61-31A7-4AF2-9D07-A36418ACF50F}" type="pres">
      <dgm:prSet presAssocID="{C6B5BC81-58FB-4BEC-96D9-E755086DBA90}" presName="level3hierChild" presStyleCnt="0"/>
      <dgm:spPr/>
    </dgm:pt>
  </dgm:ptLst>
  <dgm:cxnLst>
    <dgm:cxn modelId="{6B561D16-42C8-4071-A198-A9902E7031EA}" type="presOf" srcId="{0DF7F4F3-7E93-4862-8B9C-69A50231F3F2}" destId="{DD604221-DB5C-4F06-9CA7-878FA4E6B577}" srcOrd="0" destOrd="0" presId="urn:microsoft.com/office/officeart/2005/8/layout/hierarchy2"/>
    <dgm:cxn modelId="{DDBD6727-FA85-4029-B878-65468DC08113}" type="presOf" srcId="{81D6904C-34BF-4003-B6A1-87FC6C2D52A5}" destId="{38ADC301-5ED2-48BA-A016-547D1F07E977}" srcOrd="1" destOrd="0" presId="urn:microsoft.com/office/officeart/2005/8/layout/hierarchy2"/>
    <dgm:cxn modelId="{85324C31-C4E5-4DAC-BDB5-F492FEFC5EF5}" srcId="{0BD769A1-032B-48B7-9C76-BB6E8ED79548}" destId="{8692CE57-E30D-4976-9D1B-D21388420333}" srcOrd="0" destOrd="0" parTransId="{81D6904C-34BF-4003-B6A1-87FC6C2D52A5}" sibTransId="{E4110C76-C2AB-43A9-911D-2825537E51E5}"/>
    <dgm:cxn modelId="{942E9737-BF1F-4FA1-9955-44CF030531F3}" type="presOf" srcId="{81D6904C-34BF-4003-B6A1-87FC6C2D52A5}" destId="{807F02D8-4B87-46F7-B0A7-042B42517927}" srcOrd="0" destOrd="0" presId="urn:microsoft.com/office/officeart/2005/8/layout/hierarchy2"/>
    <dgm:cxn modelId="{8486B55C-2217-4894-8F5B-F04C186FF4DA}" type="presOf" srcId="{DCB9170F-D05B-488A-8DE9-EA501C2F3F69}" destId="{542A9275-1CE4-4244-9102-680FB4594A87}" srcOrd="0" destOrd="0" presId="urn:microsoft.com/office/officeart/2005/8/layout/hierarchy2"/>
    <dgm:cxn modelId="{C9E4785D-7E82-4275-8076-97A556F8A02E}" type="presOf" srcId="{5D4EE672-9BB3-4FDC-BC53-A68CF07C13C3}" destId="{2BB2D1B0-EC15-4786-A08A-4871EB418A6A}" srcOrd="0" destOrd="0" presId="urn:microsoft.com/office/officeart/2005/8/layout/hierarchy2"/>
    <dgm:cxn modelId="{745E086D-5C78-4A97-9967-64DB16B57BE5}" type="presOf" srcId="{C6B5BC81-58FB-4BEC-96D9-E755086DBA90}" destId="{3DC77C3D-B22B-42C7-9B99-1CAE77CF1900}" srcOrd="0" destOrd="0" presId="urn:microsoft.com/office/officeart/2005/8/layout/hierarchy2"/>
    <dgm:cxn modelId="{07F83159-38ED-42CA-8A02-F5F705D89D65}" type="presOf" srcId="{2940A26E-5C6C-4D6A-9B6A-B032182826E4}" destId="{682EB3B2-625F-485E-874C-3FE24D8AF12B}" srcOrd="0" destOrd="0" presId="urn:microsoft.com/office/officeart/2005/8/layout/hierarchy2"/>
    <dgm:cxn modelId="{09E1245A-DF79-49AF-B53E-ED44DE902B6C}" srcId="{2940A26E-5C6C-4D6A-9B6A-B032182826E4}" destId="{0BD769A1-032B-48B7-9C76-BB6E8ED79548}" srcOrd="0" destOrd="0" parTransId="{DCB9170F-D05B-488A-8DE9-EA501C2F3F69}" sibTransId="{6877AD7A-35D9-42D0-B8B9-AFF220CCAEF0}"/>
    <dgm:cxn modelId="{E97C1983-64C5-4CE2-A931-3B94F56E7DF1}" srcId="{2940A26E-5C6C-4D6A-9B6A-B032182826E4}" destId="{5D4EE672-9BB3-4FDC-BC53-A68CF07C13C3}" srcOrd="1" destOrd="0" parTransId="{4FBE2B45-B32D-48FD-A1C6-AF62C339B5AE}" sibTransId="{88C598C4-619A-42FB-8862-D9E3B5593294}"/>
    <dgm:cxn modelId="{75AAB68A-6A77-4F66-A709-05A4AAFA8950}" srcId="{5D4EE672-9BB3-4FDC-BC53-A68CF07C13C3}" destId="{C6B5BC81-58FB-4BEC-96D9-E755086DBA90}" srcOrd="0" destOrd="0" parTransId="{0DF7F4F3-7E93-4862-8B9C-69A50231F3F2}" sibTransId="{34E40404-55D6-467E-AE6B-5D7C659DEDCC}"/>
    <dgm:cxn modelId="{7173D3B1-1FEE-4A6C-94B0-30678F567CEE}" srcId="{0F641965-E3EB-46EB-96A5-002578D9A899}" destId="{2940A26E-5C6C-4D6A-9B6A-B032182826E4}" srcOrd="0" destOrd="0" parTransId="{E19A0C4D-6C4C-4015-84F3-71BF523B1D9D}" sibTransId="{C0A7FEE6-EEEC-4313-9AEB-9449F0E8D0A6}"/>
    <dgm:cxn modelId="{3044C0B6-8618-472B-B4F0-E18B29573F0F}" type="presOf" srcId="{8692CE57-E30D-4976-9D1B-D21388420333}" destId="{94B38B81-637A-443A-8CC9-4D1A52578A17}" srcOrd="0" destOrd="0" presId="urn:microsoft.com/office/officeart/2005/8/layout/hierarchy2"/>
    <dgm:cxn modelId="{A8065ACF-A3B5-4F08-BB0F-4B627209DED6}" type="presOf" srcId="{DCB9170F-D05B-488A-8DE9-EA501C2F3F69}" destId="{8E7DF397-FBE1-42AB-A65A-82047423CF76}" srcOrd="1" destOrd="0" presId="urn:microsoft.com/office/officeart/2005/8/layout/hierarchy2"/>
    <dgm:cxn modelId="{6FA429DA-F332-4341-8589-4D1EEE22AC1D}" type="presOf" srcId="{0DF7F4F3-7E93-4862-8B9C-69A50231F3F2}" destId="{B30DC5D9-2738-4F52-A759-3EA612F87512}" srcOrd="1" destOrd="0" presId="urn:microsoft.com/office/officeart/2005/8/layout/hierarchy2"/>
    <dgm:cxn modelId="{8E98FDE4-11AB-4601-86A7-5CE7DADF7EC9}" type="presOf" srcId="{0BD769A1-032B-48B7-9C76-BB6E8ED79548}" destId="{70D29499-D81C-4DF8-83A7-2EA4FF98BE0A}" srcOrd="0" destOrd="0" presId="urn:microsoft.com/office/officeart/2005/8/layout/hierarchy2"/>
    <dgm:cxn modelId="{B12569F0-6679-47D0-8D0E-74D6B254BFB9}" type="presOf" srcId="{4FBE2B45-B32D-48FD-A1C6-AF62C339B5AE}" destId="{343AA096-4467-4768-879D-2631144CBC11}" srcOrd="0" destOrd="0" presId="urn:microsoft.com/office/officeart/2005/8/layout/hierarchy2"/>
    <dgm:cxn modelId="{887D2DF4-6974-41DA-A1D8-DA608D046B26}" type="presOf" srcId="{0F641965-E3EB-46EB-96A5-002578D9A899}" destId="{8DF33C74-B07C-4EBF-8EAD-608794B1B2B7}" srcOrd="0" destOrd="0" presId="urn:microsoft.com/office/officeart/2005/8/layout/hierarchy2"/>
    <dgm:cxn modelId="{233822F5-CD76-4D75-AE8D-DC7D375E1D2A}" type="presOf" srcId="{4FBE2B45-B32D-48FD-A1C6-AF62C339B5AE}" destId="{E9243F9A-CAA3-44F7-83AD-A1A10622B772}" srcOrd="1" destOrd="0" presId="urn:microsoft.com/office/officeart/2005/8/layout/hierarchy2"/>
    <dgm:cxn modelId="{30563797-76DB-40A8-A419-B1CDCAD69218}" type="presParOf" srcId="{8DF33C74-B07C-4EBF-8EAD-608794B1B2B7}" destId="{5E1231C9-833E-4F47-9FBF-27F84BEC0FFC}" srcOrd="0" destOrd="0" presId="urn:microsoft.com/office/officeart/2005/8/layout/hierarchy2"/>
    <dgm:cxn modelId="{0E07571E-99DA-4951-B913-1F8CF2317829}" type="presParOf" srcId="{5E1231C9-833E-4F47-9FBF-27F84BEC0FFC}" destId="{682EB3B2-625F-485E-874C-3FE24D8AF12B}" srcOrd="0" destOrd="0" presId="urn:microsoft.com/office/officeart/2005/8/layout/hierarchy2"/>
    <dgm:cxn modelId="{406EB24B-2E26-4E92-93E3-2C050B798D76}" type="presParOf" srcId="{5E1231C9-833E-4F47-9FBF-27F84BEC0FFC}" destId="{57410AD0-9EFD-4235-BF68-D485DE1D90E0}" srcOrd="1" destOrd="0" presId="urn:microsoft.com/office/officeart/2005/8/layout/hierarchy2"/>
    <dgm:cxn modelId="{25AA28FB-4D15-4E88-A7DE-6F55E6A71137}" type="presParOf" srcId="{57410AD0-9EFD-4235-BF68-D485DE1D90E0}" destId="{542A9275-1CE4-4244-9102-680FB4594A87}" srcOrd="0" destOrd="0" presId="urn:microsoft.com/office/officeart/2005/8/layout/hierarchy2"/>
    <dgm:cxn modelId="{A580DF38-1799-4FA1-830A-D8280C79FC0C}" type="presParOf" srcId="{542A9275-1CE4-4244-9102-680FB4594A87}" destId="{8E7DF397-FBE1-42AB-A65A-82047423CF76}" srcOrd="0" destOrd="0" presId="urn:microsoft.com/office/officeart/2005/8/layout/hierarchy2"/>
    <dgm:cxn modelId="{4D888411-68EA-4DB2-A101-D7EBA027910F}" type="presParOf" srcId="{57410AD0-9EFD-4235-BF68-D485DE1D90E0}" destId="{0B6580A1-A31D-46A9-8682-13FF4564EF88}" srcOrd="1" destOrd="0" presId="urn:microsoft.com/office/officeart/2005/8/layout/hierarchy2"/>
    <dgm:cxn modelId="{B302966C-EECB-434B-92EF-A1A1E1BCA22D}" type="presParOf" srcId="{0B6580A1-A31D-46A9-8682-13FF4564EF88}" destId="{70D29499-D81C-4DF8-83A7-2EA4FF98BE0A}" srcOrd="0" destOrd="0" presId="urn:microsoft.com/office/officeart/2005/8/layout/hierarchy2"/>
    <dgm:cxn modelId="{C0770F93-7746-43B9-BB79-FF7B326977AC}" type="presParOf" srcId="{0B6580A1-A31D-46A9-8682-13FF4564EF88}" destId="{DCE5EAEE-3F08-4B9C-BCD1-E2D41A4C0D90}" srcOrd="1" destOrd="0" presId="urn:microsoft.com/office/officeart/2005/8/layout/hierarchy2"/>
    <dgm:cxn modelId="{5D3646F1-447F-44DA-9F97-F0918E1D136F}" type="presParOf" srcId="{DCE5EAEE-3F08-4B9C-BCD1-E2D41A4C0D90}" destId="{807F02D8-4B87-46F7-B0A7-042B42517927}" srcOrd="0" destOrd="0" presId="urn:microsoft.com/office/officeart/2005/8/layout/hierarchy2"/>
    <dgm:cxn modelId="{265446DD-732F-405F-B3FB-087E88F3F54B}" type="presParOf" srcId="{807F02D8-4B87-46F7-B0A7-042B42517927}" destId="{38ADC301-5ED2-48BA-A016-547D1F07E977}" srcOrd="0" destOrd="0" presId="urn:microsoft.com/office/officeart/2005/8/layout/hierarchy2"/>
    <dgm:cxn modelId="{36D93EEC-DA83-47C6-8C34-AFF27EA09938}" type="presParOf" srcId="{DCE5EAEE-3F08-4B9C-BCD1-E2D41A4C0D90}" destId="{B3A93269-44A9-49FE-99CF-A523B85BF51E}" srcOrd="1" destOrd="0" presId="urn:microsoft.com/office/officeart/2005/8/layout/hierarchy2"/>
    <dgm:cxn modelId="{A988A3D3-01E1-4B0A-A74B-868CDE55D06D}" type="presParOf" srcId="{B3A93269-44A9-49FE-99CF-A523B85BF51E}" destId="{94B38B81-637A-443A-8CC9-4D1A52578A17}" srcOrd="0" destOrd="0" presId="urn:microsoft.com/office/officeart/2005/8/layout/hierarchy2"/>
    <dgm:cxn modelId="{0849192E-6250-495B-BB0B-FCAD017D4CA4}" type="presParOf" srcId="{B3A93269-44A9-49FE-99CF-A523B85BF51E}" destId="{E347B6D5-07C4-4100-A9ED-5A24696DCD14}" srcOrd="1" destOrd="0" presId="urn:microsoft.com/office/officeart/2005/8/layout/hierarchy2"/>
    <dgm:cxn modelId="{CBAE7373-FC2C-4CE6-BDBA-3D234409D15F}" type="presParOf" srcId="{57410AD0-9EFD-4235-BF68-D485DE1D90E0}" destId="{343AA096-4467-4768-879D-2631144CBC11}" srcOrd="2" destOrd="0" presId="urn:microsoft.com/office/officeart/2005/8/layout/hierarchy2"/>
    <dgm:cxn modelId="{4BD28AC3-388A-440E-BF1C-50772A176305}" type="presParOf" srcId="{343AA096-4467-4768-879D-2631144CBC11}" destId="{E9243F9A-CAA3-44F7-83AD-A1A10622B772}" srcOrd="0" destOrd="0" presId="urn:microsoft.com/office/officeart/2005/8/layout/hierarchy2"/>
    <dgm:cxn modelId="{9C8E2D1F-49FD-4248-84B1-4F71792C6ADC}" type="presParOf" srcId="{57410AD0-9EFD-4235-BF68-D485DE1D90E0}" destId="{02D34CD3-B94F-4D90-9F4A-90B8BB9ED029}" srcOrd="3" destOrd="0" presId="urn:microsoft.com/office/officeart/2005/8/layout/hierarchy2"/>
    <dgm:cxn modelId="{A2704397-25C7-49A6-BC68-8C6021B0D683}" type="presParOf" srcId="{02D34CD3-B94F-4D90-9F4A-90B8BB9ED029}" destId="{2BB2D1B0-EC15-4786-A08A-4871EB418A6A}" srcOrd="0" destOrd="0" presId="urn:microsoft.com/office/officeart/2005/8/layout/hierarchy2"/>
    <dgm:cxn modelId="{47B0D65D-EFE5-488E-A22E-D887CE318EC5}" type="presParOf" srcId="{02D34CD3-B94F-4D90-9F4A-90B8BB9ED029}" destId="{8E1AF484-5CA4-4216-95CD-3974558F30FC}" srcOrd="1" destOrd="0" presId="urn:microsoft.com/office/officeart/2005/8/layout/hierarchy2"/>
    <dgm:cxn modelId="{EBF91AE9-3B98-448A-A5F5-FA650BFB08D0}" type="presParOf" srcId="{8E1AF484-5CA4-4216-95CD-3974558F30FC}" destId="{DD604221-DB5C-4F06-9CA7-878FA4E6B577}" srcOrd="0" destOrd="0" presId="urn:microsoft.com/office/officeart/2005/8/layout/hierarchy2"/>
    <dgm:cxn modelId="{68CDC859-D021-4C77-92A2-228CA0D580FD}" type="presParOf" srcId="{DD604221-DB5C-4F06-9CA7-878FA4E6B577}" destId="{B30DC5D9-2738-4F52-A759-3EA612F87512}" srcOrd="0" destOrd="0" presId="urn:microsoft.com/office/officeart/2005/8/layout/hierarchy2"/>
    <dgm:cxn modelId="{8DCA4DED-C0EF-47BA-A377-CF74CC0CAAEB}" type="presParOf" srcId="{8E1AF484-5CA4-4216-95CD-3974558F30FC}" destId="{5F21F560-199F-4AD9-B9BF-740599B5826B}" srcOrd="1" destOrd="0" presId="urn:microsoft.com/office/officeart/2005/8/layout/hierarchy2"/>
    <dgm:cxn modelId="{F416E759-FE6F-41FE-AF11-3B546E5B21B2}" type="presParOf" srcId="{5F21F560-199F-4AD9-B9BF-740599B5826B}" destId="{3DC77C3D-B22B-42C7-9B99-1CAE77CF1900}" srcOrd="0" destOrd="0" presId="urn:microsoft.com/office/officeart/2005/8/layout/hierarchy2"/>
    <dgm:cxn modelId="{2EE36D9D-33B4-4567-8FC4-C60D60F3EFE5}" type="presParOf" srcId="{5F21F560-199F-4AD9-B9BF-740599B5826B}" destId="{1844ED61-31A7-4AF2-9D07-A36418ACF50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EB3B2-625F-485E-874C-3FE24D8AF12B}">
      <dsp:nvSpPr>
        <dsp:cNvPr id="0" name=""/>
        <dsp:cNvSpPr/>
      </dsp:nvSpPr>
      <dsp:spPr>
        <a:xfrm>
          <a:off x="11692" y="806973"/>
          <a:ext cx="1032954" cy="99635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imes New Roman" panose="02020603050405020304" pitchFamily="18" charset="0"/>
              <a:cs typeface="Times New Roman" panose="02020603050405020304" pitchFamily="18" charset="0"/>
            </a:rPr>
            <a:t>Temel İlkeler</a:t>
          </a:r>
        </a:p>
      </dsp:txBody>
      <dsp:txXfrm>
        <a:off x="40874" y="836155"/>
        <a:ext cx="974590" cy="937995"/>
      </dsp:txXfrm>
    </dsp:sp>
    <dsp:sp modelId="{542A9275-1CE4-4244-9102-680FB4594A87}">
      <dsp:nvSpPr>
        <dsp:cNvPr id="0" name=""/>
        <dsp:cNvSpPr/>
      </dsp:nvSpPr>
      <dsp:spPr>
        <a:xfrm rot="17387614">
          <a:off x="832962" y="972250"/>
          <a:ext cx="640143" cy="63482"/>
        </a:xfrm>
        <a:custGeom>
          <a:avLst/>
          <a:gdLst/>
          <a:ahLst/>
          <a:cxnLst/>
          <a:rect l="0" t="0" r="0" b="0"/>
          <a:pathLst>
            <a:path>
              <a:moveTo>
                <a:pt x="0" y="31741"/>
              </a:moveTo>
              <a:lnTo>
                <a:pt x="640143" y="317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latin typeface="Times New Roman" panose="02020603050405020304" pitchFamily="18" charset="0"/>
            <a:cs typeface="Times New Roman" panose="02020603050405020304" pitchFamily="18" charset="0"/>
          </a:endParaRPr>
        </a:p>
      </dsp:txBody>
      <dsp:txXfrm>
        <a:off x="1137030" y="987987"/>
        <a:ext cx="32007" cy="32007"/>
      </dsp:txXfrm>
    </dsp:sp>
    <dsp:sp modelId="{70D29499-D81C-4DF8-83A7-2EA4FF98BE0A}">
      <dsp:nvSpPr>
        <dsp:cNvPr id="0" name=""/>
        <dsp:cNvSpPr/>
      </dsp:nvSpPr>
      <dsp:spPr>
        <a:xfrm>
          <a:off x="1261420" y="285343"/>
          <a:ext cx="1068760" cy="83497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imes New Roman" panose="02020603050405020304" pitchFamily="18" charset="0"/>
              <a:cs typeface="Times New Roman" panose="02020603050405020304" pitchFamily="18" charset="0"/>
            </a:rPr>
            <a:t>üç sünnet</a:t>
          </a:r>
        </a:p>
      </dsp:txBody>
      <dsp:txXfrm>
        <a:off x="1285876" y="309799"/>
        <a:ext cx="1019848" cy="786061"/>
      </dsp:txXfrm>
    </dsp:sp>
    <dsp:sp modelId="{807F02D8-4B87-46F7-B0A7-042B42517927}">
      <dsp:nvSpPr>
        <dsp:cNvPr id="0" name=""/>
        <dsp:cNvSpPr/>
      </dsp:nvSpPr>
      <dsp:spPr>
        <a:xfrm rot="21067651">
          <a:off x="2326200" y="619782"/>
          <a:ext cx="665293" cy="63482"/>
        </a:xfrm>
        <a:custGeom>
          <a:avLst/>
          <a:gdLst/>
          <a:ahLst/>
          <a:cxnLst/>
          <a:rect l="0" t="0" r="0" b="0"/>
          <a:pathLst>
            <a:path>
              <a:moveTo>
                <a:pt x="0" y="31741"/>
              </a:moveTo>
              <a:lnTo>
                <a:pt x="665293" y="3174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latin typeface="Times New Roman" panose="02020603050405020304" pitchFamily="18" charset="0"/>
            <a:cs typeface="Times New Roman" panose="02020603050405020304" pitchFamily="18" charset="0"/>
          </a:endParaRPr>
        </a:p>
      </dsp:txBody>
      <dsp:txXfrm>
        <a:off x="2642215" y="634891"/>
        <a:ext cx="33264" cy="33264"/>
      </dsp:txXfrm>
    </dsp:sp>
    <dsp:sp modelId="{94B38B81-637A-443A-8CC9-4D1A52578A17}">
      <dsp:nvSpPr>
        <dsp:cNvPr id="0" name=""/>
        <dsp:cNvSpPr/>
      </dsp:nvSpPr>
      <dsp:spPr>
        <a:xfrm>
          <a:off x="2987514" y="253903"/>
          <a:ext cx="6333099" cy="69262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tr-TR" sz="2200" kern="1200" dirty="0">
              <a:latin typeface="Times New Roman" panose="02020603050405020304" pitchFamily="18" charset="0"/>
              <a:cs typeface="Times New Roman" panose="02020603050405020304" pitchFamily="18" charset="0"/>
            </a:rPr>
            <a:t>Hakkı zikretmek, kalpten kini atmak, yola teslim olmak</a:t>
          </a:r>
        </a:p>
      </dsp:txBody>
      <dsp:txXfrm>
        <a:off x="3007800" y="274189"/>
        <a:ext cx="6292527" cy="652057"/>
      </dsp:txXfrm>
    </dsp:sp>
    <dsp:sp modelId="{343AA096-4467-4768-879D-2631144CBC11}">
      <dsp:nvSpPr>
        <dsp:cNvPr id="0" name=""/>
        <dsp:cNvSpPr/>
      </dsp:nvSpPr>
      <dsp:spPr>
        <a:xfrm rot="4000632">
          <a:off x="891265" y="1506570"/>
          <a:ext cx="507811" cy="63482"/>
        </a:xfrm>
        <a:custGeom>
          <a:avLst/>
          <a:gdLst/>
          <a:ahLst/>
          <a:cxnLst/>
          <a:rect l="0" t="0" r="0" b="0"/>
          <a:pathLst>
            <a:path>
              <a:moveTo>
                <a:pt x="0" y="31741"/>
              </a:moveTo>
              <a:lnTo>
                <a:pt x="507811" y="317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latin typeface="Times New Roman" panose="02020603050405020304" pitchFamily="18" charset="0"/>
            <a:cs typeface="Times New Roman" panose="02020603050405020304" pitchFamily="18" charset="0"/>
          </a:endParaRPr>
        </a:p>
      </dsp:txBody>
      <dsp:txXfrm>
        <a:off x="1132476" y="1525616"/>
        <a:ext cx="25390" cy="25390"/>
      </dsp:txXfrm>
    </dsp:sp>
    <dsp:sp modelId="{2BB2D1B0-EC15-4786-A08A-4871EB418A6A}">
      <dsp:nvSpPr>
        <dsp:cNvPr id="0" name=""/>
        <dsp:cNvSpPr/>
      </dsp:nvSpPr>
      <dsp:spPr>
        <a:xfrm>
          <a:off x="1245695" y="1249598"/>
          <a:ext cx="1217598" cy="104374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Times New Roman" panose="02020603050405020304" pitchFamily="18" charset="0"/>
              <a:cs typeface="Times New Roman" panose="02020603050405020304" pitchFamily="18" charset="0"/>
            </a:rPr>
            <a:t>yedi farz</a:t>
          </a:r>
        </a:p>
      </dsp:txBody>
      <dsp:txXfrm>
        <a:off x="1276265" y="1280168"/>
        <a:ext cx="1156458" cy="982604"/>
      </dsp:txXfrm>
    </dsp:sp>
    <dsp:sp modelId="{DD604221-DB5C-4F06-9CA7-878FA4E6B577}">
      <dsp:nvSpPr>
        <dsp:cNvPr id="0" name=""/>
        <dsp:cNvSpPr/>
      </dsp:nvSpPr>
      <dsp:spPr>
        <a:xfrm rot="350232">
          <a:off x="2461799" y="1769056"/>
          <a:ext cx="576723" cy="63482"/>
        </a:xfrm>
        <a:custGeom>
          <a:avLst/>
          <a:gdLst/>
          <a:ahLst/>
          <a:cxnLst/>
          <a:rect l="0" t="0" r="0" b="0"/>
          <a:pathLst>
            <a:path>
              <a:moveTo>
                <a:pt x="0" y="31741"/>
              </a:moveTo>
              <a:lnTo>
                <a:pt x="576723" y="3174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latin typeface="Times New Roman" panose="02020603050405020304" pitchFamily="18" charset="0"/>
            <a:cs typeface="Times New Roman" panose="02020603050405020304" pitchFamily="18" charset="0"/>
          </a:endParaRPr>
        </a:p>
      </dsp:txBody>
      <dsp:txXfrm>
        <a:off x="2735742" y="1786379"/>
        <a:ext cx="28836" cy="28836"/>
      </dsp:txXfrm>
    </dsp:sp>
    <dsp:sp modelId="{3DC77C3D-B22B-42C7-9B99-1CAE77CF1900}">
      <dsp:nvSpPr>
        <dsp:cNvPr id="0" name=""/>
        <dsp:cNvSpPr/>
      </dsp:nvSpPr>
      <dsp:spPr>
        <a:xfrm>
          <a:off x="3037027" y="1085849"/>
          <a:ext cx="6368865" cy="14885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tr-TR" sz="2200" kern="1200" dirty="0">
              <a:latin typeface="Times New Roman" panose="02020603050405020304" pitchFamily="18" charset="0"/>
              <a:cs typeface="Times New Roman" panose="02020603050405020304" pitchFamily="18" charset="0"/>
            </a:rPr>
            <a:t>Sırrını gizlemek, gördüğünü örtmek, özür dilemek, mürebbi hakkını gözetmek, musahip hakkını gözetmek, tövbe etmek, üstadın hakkını teslim etmek</a:t>
          </a:r>
        </a:p>
      </dsp:txBody>
      <dsp:txXfrm>
        <a:off x="3080625" y="1129447"/>
        <a:ext cx="6281669" cy="14013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24.01.2021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24.01.2021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55545" y="5442858"/>
            <a:ext cx="6158969" cy="1200329"/>
          </a:xfrm>
          <a:prstGeom prst="rect">
            <a:avLst/>
          </a:prstGeom>
          <a:noFill/>
        </p:spPr>
        <p:txBody>
          <a:bodyPr wrap="square" rtlCol="0">
            <a:spAutoFit/>
          </a:bodyPr>
          <a:lstStyle/>
          <a:p>
            <a:r>
              <a:rPr lang="tr-TR" sz="3600" b="1" dirty="0">
                <a:solidFill>
                  <a:srgbClr val="C00000"/>
                </a:solidFill>
                <a:latin typeface="Adobe Caslon Pro" panose="0205050205050A020403" pitchFamily="18" charset="-94"/>
                <a:ea typeface="Adobe Myungjo Std M" panose="02020600000000000000" pitchFamily="18" charset="-128"/>
              </a:rPr>
              <a:t>İSLAM MEZHEPLERİ TARİHİ</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196790"/>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Calibri" panose="020F0502020204030204" pitchFamily="34" charset="0"/>
              </a:rPr>
              <a:t>ALEVİLİK VE BEKTAŞİLİK</a:t>
            </a:r>
          </a:p>
          <a:p>
            <a:pPr marL="342900" indent="-342900" algn="just">
              <a:lnSpc>
                <a:spcPct val="150000"/>
              </a:lnSpc>
              <a:spcAft>
                <a:spcPts val="800"/>
              </a:spcAft>
              <a:buFont typeface="Wingdings" panose="05000000000000000000" pitchFamily="2" charset="2"/>
              <a:buChar char="Ø"/>
            </a:pPr>
            <a:r>
              <a:rPr lang="tr-TR" sz="2200" dirty="0">
                <a:solidFill>
                  <a:srgbClr val="000000"/>
                </a:solidFill>
                <a:effectLst/>
                <a:latin typeface="Times New Roman" panose="02020603050405020304" pitchFamily="18" charset="0"/>
                <a:ea typeface="Calibri-Bold"/>
              </a:rPr>
              <a:t>Alevi, Hz. Ali’yi öven ve seven, ona mensup ve bağlı demektir. Alevilik ise Hz. Muhammed’den sonra Hz. Ali’nin Allah ve Hz. Peygamber tarafından sonra halifeliğe tayin edildiğine inananlar anlamına gelir. Bektaşilik ise Hacı Bektaş Veli’ye bağlı olan ve onun izinden gidenlerin oluşturduğu yolun adıdır. Dolayısıyla Alevilik-Bektaşilik düşüncesinin kurucusu Hacı Bektaşi Veli’dir. Onun etkilendiği şahıs ise Hoca Ahmet </a:t>
            </a:r>
            <a:r>
              <a:rPr lang="tr-TR" sz="2200" dirty="0" err="1">
                <a:solidFill>
                  <a:srgbClr val="000000"/>
                </a:solidFill>
                <a:effectLst/>
                <a:latin typeface="Times New Roman" panose="02020603050405020304" pitchFamily="18" charset="0"/>
                <a:ea typeface="Calibri-Bold"/>
              </a:rPr>
              <a:t>Yesevi’dir</a:t>
            </a:r>
            <a:r>
              <a:rPr lang="tr-TR" sz="2200" dirty="0">
                <a:solidFill>
                  <a:srgbClr val="000000"/>
                </a:solidFill>
                <a:effectLst/>
                <a:latin typeface="Times New Roman" panose="02020603050405020304" pitchFamily="18" charset="0"/>
                <a:ea typeface="Calibri-Bold"/>
              </a:rPr>
              <a:t>. Moğol istilalarının da etkisiyle Hacı Bektaşi Veli, Anadolu’dan Balkanlara uzana tasavvuf yorumun öncüsü olmuştur.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08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602029"/>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Ø"/>
              <a:tabLst>
                <a:tab pos="630555" algn="l"/>
              </a:tabLst>
            </a:pPr>
            <a:r>
              <a:rPr lang="tr-TR" sz="2200" dirty="0">
                <a:effectLst/>
                <a:latin typeface="Times New Roman" panose="02020603050405020304" pitchFamily="18" charset="0"/>
                <a:ea typeface="Calibri" panose="020F0502020204030204" pitchFamily="34" charset="0"/>
              </a:rPr>
              <a:t>Rum Abdallarının gayretiyle Hacı </a:t>
            </a:r>
            <a:r>
              <a:rPr lang="tr-TR" sz="2200" dirty="0" err="1">
                <a:effectLst/>
                <a:latin typeface="Times New Roman" panose="02020603050405020304" pitchFamily="18" charset="0"/>
                <a:ea typeface="Calibri" panose="020F0502020204030204" pitchFamily="34" charset="0"/>
              </a:rPr>
              <a:t>Bektaşı</a:t>
            </a:r>
            <a:r>
              <a:rPr lang="tr-TR" sz="2200" dirty="0">
                <a:effectLst/>
                <a:latin typeface="Times New Roman" panose="02020603050405020304" pitchFamily="18" charset="0"/>
                <a:ea typeface="Calibri" panose="020F0502020204030204" pitchFamily="34" charset="0"/>
              </a:rPr>
              <a:t> Veli’nin öğretileri yayılmıştır.</a:t>
            </a:r>
            <a:r>
              <a:rPr lang="tr-TR" sz="2200" dirty="0">
                <a:solidFill>
                  <a:srgbClr val="000000"/>
                </a:solidFill>
                <a:effectLst/>
                <a:latin typeface="Times New Roman" panose="02020603050405020304" pitchFamily="18" charset="0"/>
                <a:ea typeface="Calibri-Bold"/>
              </a:rPr>
              <a:t> </a:t>
            </a:r>
            <a:r>
              <a:rPr lang="tr-TR" sz="2200" dirty="0">
                <a:effectLst/>
                <a:latin typeface="Times New Roman" panose="02020603050405020304" pitchFamily="18" charset="0"/>
                <a:ea typeface="Calibri" panose="020F0502020204030204" pitchFamily="34" charset="0"/>
              </a:rPr>
              <a:t>Alevilik ve Bektaşilik, göçebe</a:t>
            </a:r>
            <a:r>
              <a:rPr lang="tr-TR" sz="2200" dirty="0">
                <a:solidFill>
                  <a:srgbClr val="000000"/>
                </a:solidFill>
                <a:effectLst/>
                <a:latin typeface="Times New Roman" panose="02020603050405020304" pitchFamily="18" charset="0"/>
                <a:ea typeface="Calibri-Bold"/>
              </a:rPr>
              <a:t> </a:t>
            </a:r>
            <a:r>
              <a:rPr lang="tr-TR" sz="2200" dirty="0">
                <a:effectLst/>
                <a:latin typeface="Times New Roman" panose="02020603050405020304" pitchFamily="18" charset="0"/>
                <a:ea typeface="Calibri" panose="020F0502020204030204" pitchFamily="34" charset="0"/>
              </a:rPr>
              <a:t>yahut yarı göçebe toplulukların önceki</a:t>
            </a:r>
            <a:r>
              <a:rPr lang="tr-TR" sz="2200" dirty="0">
                <a:solidFill>
                  <a:srgbClr val="000000"/>
                </a:solidFill>
                <a:effectLst/>
                <a:latin typeface="Times New Roman" panose="02020603050405020304" pitchFamily="18" charset="0"/>
                <a:ea typeface="Calibri-Bold"/>
              </a:rPr>
              <a:t> </a:t>
            </a:r>
            <a:r>
              <a:rPr lang="tr-TR" sz="2200" dirty="0">
                <a:effectLst/>
                <a:latin typeface="Times New Roman" panose="02020603050405020304" pitchFamily="18" charset="0"/>
                <a:ea typeface="Calibri" panose="020F0502020204030204" pitchFamily="34" charset="0"/>
              </a:rPr>
              <a:t>inançlarını İslam’la bağdaştırmaları sonucu zuhur etmiş bir yapıdır. Bu yapı</a:t>
            </a:r>
            <a:r>
              <a:rPr lang="tr-TR" sz="2200" dirty="0">
                <a:solidFill>
                  <a:srgbClr val="000000"/>
                </a:solidFill>
                <a:effectLst/>
                <a:latin typeface="Times New Roman" panose="02020603050405020304" pitchFamily="18" charset="0"/>
                <a:ea typeface="Calibri-Bold"/>
              </a:rPr>
              <a:t> eski Türk inanç ve geleneklerinden, </a:t>
            </a:r>
            <a:r>
              <a:rPr lang="tr-TR" sz="2200" dirty="0">
                <a:effectLst/>
                <a:latin typeface="Times New Roman" panose="02020603050405020304" pitchFamily="18" charset="0"/>
                <a:ea typeface="Calibri" panose="020F0502020204030204" pitchFamily="34" charset="0"/>
              </a:rPr>
              <a:t>tasavvufi düşünceden, </a:t>
            </a:r>
            <a:r>
              <a:rPr lang="tr-TR" sz="2200" dirty="0" err="1">
                <a:effectLst/>
                <a:latin typeface="Times New Roman" panose="02020603050405020304" pitchFamily="18" charset="0"/>
                <a:ea typeface="Calibri" panose="020F0502020204030204" pitchFamily="34" charset="0"/>
              </a:rPr>
              <a:t>İsmaili</a:t>
            </a:r>
            <a:r>
              <a:rPr lang="tr-TR" sz="2200" dirty="0">
                <a:effectLst/>
                <a:latin typeface="Times New Roman" panose="02020603050405020304" pitchFamily="18" charset="0"/>
                <a:ea typeface="Calibri" panose="020F0502020204030204" pitchFamily="34" charset="0"/>
              </a:rPr>
              <a:t> etkiye</a:t>
            </a:r>
            <a:r>
              <a:rPr lang="tr-TR" sz="2200" dirty="0">
                <a:solidFill>
                  <a:srgbClr val="000000"/>
                </a:solidFill>
                <a:effectLst/>
                <a:latin typeface="Times New Roman" panose="02020603050405020304" pitchFamily="18" charset="0"/>
                <a:ea typeface="Calibri-Bold"/>
              </a:rPr>
              <a:t> </a:t>
            </a:r>
            <a:r>
              <a:rPr lang="tr-TR" sz="2200" dirty="0">
                <a:effectLst/>
                <a:latin typeface="Times New Roman" panose="02020603050405020304" pitchFamily="18" charset="0"/>
                <a:ea typeface="Calibri" panose="020F0502020204030204" pitchFamily="34" charset="0"/>
              </a:rPr>
              <a:t>bağlı olarak kısmen </a:t>
            </a:r>
            <a:r>
              <a:rPr lang="tr-TR" sz="2200" dirty="0" err="1">
                <a:effectLst/>
                <a:latin typeface="Times New Roman" panose="02020603050405020304" pitchFamily="18" charset="0"/>
                <a:ea typeface="Calibri" panose="020F0502020204030204" pitchFamily="34" charset="0"/>
              </a:rPr>
              <a:t>batınî</a:t>
            </a:r>
            <a:r>
              <a:rPr lang="tr-TR" sz="2200" dirty="0">
                <a:effectLst/>
                <a:latin typeface="Times New Roman" panose="02020603050405020304" pitchFamily="18" charset="0"/>
                <a:ea typeface="Calibri" panose="020F0502020204030204" pitchFamily="34" charset="0"/>
              </a:rPr>
              <a:t> anlayışlardan, </a:t>
            </a:r>
            <a:r>
              <a:rPr lang="tr-TR" sz="2200" dirty="0" err="1">
                <a:effectLst/>
                <a:latin typeface="Times New Roman" panose="02020603050405020304" pitchFamily="18" charset="0"/>
                <a:ea typeface="Calibri" panose="020F0502020204030204" pitchFamily="34" charset="0"/>
              </a:rPr>
              <a:t>Zerdüştilik</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Hurûfîlik</a:t>
            </a:r>
            <a:r>
              <a:rPr lang="tr-TR" sz="2200" dirty="0">
                <a:effectLst/>
                <a:latin typeface="Times New Roman" panose="02020603050405020304" pitchFamily="18" charset="0"/>
                <a:ea typeface="Calibri" panose="020F0502020204030204" pitchFamily="34" charset="0"/>
              </a:rPr>
              <a:t> ve </a:t>
            </a:r>
            <a:r>
              <a:rPr lang="tr-TR" sz="2200" dirty="0" err="1">
                <a:effectLst/>
                <a:latin typeface="Times New Roman" panose="02020603050405020304" pitchFamily="18" charset="0"/>
                <a:ea typeface="Calibri" panose="020F0502020204030204" pitchFamily="34" charset="0"/>
              </a:rPr>
              <a:t>İsnâaşeriyye’ye</a:t>
            </a:r>
            <a:r>
              <a:rPr lang="tr-TR" sz="2200" dirty="0">
                <a:effectLst/>
                <a:latin typeface="Times New Roman" panose="02020603050405020304" pitchFamily="18" charset="0"/>
                <a:ea typeface="Calibri" panose="020F0502020204030204" pitchFamily="34" charset="0"/>
              </a:rPr>
              <a:t> ait unsurlardan izler taşır.</a:t>
            </a:r>
            <a:r>
              <a:rPr lang="tr-TR" sz="2200" dirty="0">
                <a:solidFill>
                  <a:srgbClr val="000000"/>
                </a:solidFill>
                <a:effectLst/>
                <a:latin typeface="Times New Roman" panose="02020603050405020304" pitchFamily="18" charset="0"/>
                <a:ea typeface="Calibri" panose="020F0502020204030204" pitchFamily="34" charset="0"/>
              </a:rPr>
              <a:t> Yeniçeriliğin lağvedilmesi Bektaşiliğin etki alanının azalmasına yol açmıştır. Günümüzde Alevilik ve Bektaşilik dernekleşmiştir.</a:t>
            </a:r>
            <a:r>
              <a:rPr lang="tr-TR" sz="2200" dirty="0">
                <a:effectLst/>
                <a:latin typeface="Times New Roman" panose="02020603050405020304" pitchFamily="18" charset="0"/>
                <a:ea typeface="Calibri" panose="020F0502020204030204" pitchFamily="34" charset="0"/>
              </a:rPr>
              <a:t> Hacı Bektaşi Veli inanç, ibadet ve ahlaka ilişkin görüşlerini </a:t>
            </a:r>
            <a:r>
              <a:rPr lang="tr-TR" sz="2200" dirty="0" err="1">
                <a:effectLst/>
                <a:latin typeface="Times New Roman" panose="02020603050405020304" pitchFamily="18" charset="0"/>
                <a:ea typeface="Calibri" panose="020F0502020204030204" pitchFamily="34" charset="0"/>
              </a:rPr>
              <a:t>Makalat</a:t>
            </a:r>
            <a:r>
              <a:rPr lang="tr-TR" sz="2200" dirty="0">
                <a:effectLst/>
                <a:latin typeface="Times New Roman" panose="02020603050405020304" pitchFamily="18" charset="0"/>
                <a:ea typeface="Calibri" panose="020F0502020204030204" pitchFamily="34" charset="0"/>
              </a:rPr>
              <a:t> adlı eserinde “dört kapı kırk makam” ilkesi çerçevesinde izah eder.</a:t>
            </a:r>
            <a:endPar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90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graphicFrame>
        <p:nvGraphicFramePr>
          <p:cNvPr id="3" name="Tablo 2">
            <a:extLst>
              <a:ext uri="{FF2B5EF4-FFF2-40B4-BE49-F238E27FC236}">
                <a16:creationId xmlns:a16="http://schemas.microsoft.com/office/drawing/2014/main" id="{32D7F41D-D78B-4AC1-BF7A-2974E60C3204}"/>
              </a:ext>
            </a:extLst>
          </p:cNvPr>
          <p:cNvGraphicFramePr>
            <a:graphicFrameLocks noGrp="1"/>
          </p:cNvGraphicFramePr>
          <p:nvPr>
            <p:extLst>
              <p:ext uri="{D42A27DB-BD31-4B8C-83A1-F6EECF244321}">
                <p14:modId xmlns:p14="http://schemas.microsoft.com/office/powerpoint/2010/main" val="1752588584"/>
              </p:ext>
            </p:extLst>
          </p:nvPr>
        </p:nvGraphicFramePr>
        <p:xfrm>
          <a:off x="725658" y="-1"/>
          <a:ext cx="11091204" cy="5430129"/>
        </p:xfrm>
        <a:graphic>
          <a:graphicData uri="http://schemas.openxmlformats.org/drawingml/2006/table">
            <a:tbl>
              <a:tblPr firstRow="1" firstCol="1" bandRow="1">
                <a:tableStyleId>{5C22544A-7EE6-4342-B048-85BDC9FD1C3A}</a:tableStyleId>
              </a:tblPr>
              <a:tblGrid>
                <a:gridCol w="2121002">
                  <a:extLst>
                    <a:ext uri="{9D8B030D-6E8A-4147-A177-3AD203B41FA5}">
                      <a16:colId xmlns:a16="http://schemas.microsoft.com/office/drawing/2014/main" val="3254359817"/>
                    </a:ext>
                  </a:extLst>
                </a:gridCol>
                <a:gridCol w="3423378">
                  <a:extLst>
                    <a:ext uri="{9D8B030D-6E8A-4147-A177-3AD203B41FA5}">
                      <a16:colId xmlns:a16="http://schemas.microsoft.com/office/drawing/2014/main" val="512780611"/>
                    </a:ext>
                  </a:extLst>
                </a:gridCol>
                <a:gridCol w="2773412">
                  <a:extLst>
                    <a:ext uri="{9D8B030D-6E8A-4147-A177-3AD203B41FA5}">
                      <a16:colId xmlns:a16="http://schemas.microsoft.com/office/drawing/2014/main" val="1105219927"/>
                    </a:ext>
                  </a:extLst>
                </a:gridCol>
                <a:gridCol w="2773412">
                  <a:extLst>
                    <a:ext uri="{9D8B030D-6E8A-4147-A177-3AD203B41FA5}">
                      <a16:colId xmlns:a16="http://schemas.microsoft.com/office/drawing/2014/main" val="1210998796"/>
                    </a:ext>
                  </a:extLst>
                </a:gridCol>
              </a:tblGrid>
              <a:tr h="292641">
                <a:tc gridSpan="4">
                  <a:txBody>
                    <a:bodyPr/>
                    <a:lstStyle/>
                    <a:p>
                      <a:pPr algn="ctr">
                        <a:lnSpc>
                          <a:spcPct val="115000"/>
                        </a:lnSpc>
                      </a:pPr>
                      <a:r>
                        <a:rPr lang="tr-TR" sz="1700" dirty="0">
                          <a:effectLst/>
                        </a:rPr>
                        <a:t>DÖRT KAPI KIRK MAKAM</a:t>
                      </a:r>
                      <a:endParaRPr lang="tr-TR"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30507568"/>
                  </a:ext>
                </a:extLst>
              </a:tr>
              <a:tr h="258189">
                <a:tc>
                  <a:txBody>
                    <a:bodyPr/>
                    <a:lstStyle/>
                    <a:p>
                      <a:pPr algn="just">
                        <a:lnSpc>
                          <a:spcPct val="115000"/>
                        </a:lnSpc>
                      </a:pPr>
                      <a:r>
                        <a:rPr lang="tr-TR" sz="1500">
                          <a:effectLst/>
                        </a:rPr>
                        <a:t>Şeriat Kapısı</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Tarikat Kapısı</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Marifet Kapısı</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Hakikat Kapısı</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487346345"/>
                  </a:ext>
                </a:extLst>
              </a:tr>
              <a:tr h="258189">
                <a:tc>
                  <a:txBody>
                    <a:bodyPr/>
                    <a:lstStyle/>
                    <a:p>
                      <a:pPr algn="just">
                        <a:lnSpc>
                          <a:spcPct val="115000"/>
                        </a:lnSpc>
                        <a:spcAft>
                          <a:spcPts val="800"/>
                        </a:spcAft>
                      </a:pPr>
                      <a:r>
                        <a:rPr lang="tr-TR" sz="1500">
                          <a:effectLst/>
                        </a:rPr>
                        <a:t>İman etmek</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63792" marR="63792" marT="0" marB="0"/>
                </a:tc>
                <a:tc>
                  <a:txBody>
                    <a:bodyPr/>
                    <a:lstStyle/>
                    <a:p>
                      <a:pPr algn="just">
                        <a:lnSpc>
                          <a:spcPct val="115000"/>
                        </a:lnSpc>
                      </a:pPr>
                      <a:r>
                        <a:rPr lang="tr-TR" sz="1500">
                          <a:effectLst/>
                        </a:rPr>
                        <a:t>Tövbe etmek,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Edepli olma</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Alçak gönüllü olmak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1405403001"/>
                  </a:ext>
                </a:extLst>
              </a:tr>
              <a:tr h="464018">
                <a:tc>
                  <a:txBody>
                    <a:bodyPr/>
                    <a:lstStyle/>
                    <a:p>
                      <a:pPr algn="just">
                        <a:lnSpc>
                          <a:spcPct val="115000"/>
                        </a:lnSpc>
                      </a:pPr>
                      <a:r>
                        <a:rPr lang="tr-TR" sz="1500">
                          <a:effectLst/>
                        </a:rPr>
                        <a:t>İlim öğrenmek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Mürit olmak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Bencillik ve kinden uzak durma</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Kimseyi ayıplamamak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3443904724"/>
                  </a:ext>
                </a:extLst>
              </a:tr>
              <a:tr h="464018">
                <a:tc>
                  <a:txBody>
                    <a:bodyPr/>
                    <a:lstStyle/>
                    <a:p>
                      <a:pPr algn="just">
                        <a:lnSpc>
                          <a:spcPct val="115000"/>
                        </a:lnSpc>
                      </a:pPr>
                      <a:r>
                        <a:rPr lang="tr-TR" sz="1500" dirty="0">
                          <a:effectLst/>
                        </a:rPr>
                        <a:t>İbadet etmek</a:t>
                      </a:r>
                      <a:endParaRPr lang="tr-T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Saç, sakal, giyim ve kuşama dikkat etmek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Perhizkarlık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İyiliği esirgememek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3719839932"/>
                  </a:ext>
                </a:extLst>
              </a:tr>
              <a:tr h="532478">
                <a:tc>
                  <a:txBody>
                    <a:bodyPr/>
                    <a:lstStyle/>
                    <a:p>
                      <a:pPr algn="just">
                        <a:lnSpc>
                          <a:spcPct val="115000"/>
                        </a:lnSpc>
                      </a:pPr>
                      <a:r>
                        <a:rPr lang="tr-TR" sz="1500">
                          <a:effectLst/>
                        </a:rPr>
                        <a:t>Haramdan uzak durmak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Nefisle mücadelede pişmek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Sabır ve kanaat</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Bütün varlıkları sevmek, bir görmek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1553195800"/>
                  </a:ext>
                </a:extLst>
              </a:tr>
              <a:tr h="464018">
                <a:tc>
                  <a:txBody>
                    <a:bodyPr/>
                    <a:lstStyle/>
                    <a:p>
                      <a:pPr algn="just">
                        <a:lnSpc>
                          <a:spcPct val="115000"/>
                        </a:lnSpc>
                      </a:pPr>
                      <a:r>
                        <a:rPr lang="tr-TR" sz="1500">
                          <a:effectLst/>
                        </a:rPr>
                        <a:t>Nikah kıymak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Hizmet etmek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Haya</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Birliğe yönelmek ve yöneltmek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2598719152"/>
                  </a:ext>
                </a:extLst>
              </a:tr>
              <a:tr h="464018">
                <a:tc>
                  <a:txBody>
                    <a:bodyPr/>
                    <a:lstStyle/>
                    <a:p>
                      <a:pPr algn="just">
                        <a:lnSpc>
                          <a:spcPct val="115000"/>
                        </a:lnSpc>
                      </a:pPr>
                      <a:r>
                        <a:rPr lang="tr-TR" sz="1500">
                          <a:effectLst/>
                        </a:rPr>
                        <a:t>Çevreye zarar vermemek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dirty="0">
                          <a:effectLst/>
                        </a:rPr>
                        <a:t>Haksızlıktan korkmak</a:t>
                      </a:r>
                      <a:endParaRPr lang="tr-T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Cömertlik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Gerçeği gizlememek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3554852056"/>
                  </a:ext>
                </a:extLst>
              </a:tr>
              <a:tr h="532478">
                <a:tc>
                  <a:txBody>
                    <a:bodyPr/>
                    <a:lstStyle/>
                    <a:p>
                      <a:pPr algn="just">
                        <a:lnSpc>
                          <a:spcPct val="115000"/>
                        </a:lnSpc>
                      </a:pPr>
                      <a:r>
                        <a:rPr lang="tr-TR" sz="1500">
                          <a:effectLst/>
                        </a:rPr>
                        <a:t>Peygamberin emirlerine uymak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Ümitsizliğe düşmemek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İlim</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Seyrüsülük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3203554494"/>
                  </a:ext>
                </a:extLst>
              </a:tr>
              <a:tr h="703586">
                <a:tc>
                  <a:txBody>
                    <a:bodyPr/>
                    <a:lstStyle/>
                    <a:p>
                      <a:pPr algn="just">
                        <a:lnSpc>
                          <a:spcPct val="115000"/>
                        </a:lnSpc>
                      </a:pPr>
                      <a:r>
                        <a:rPr lang="tr-TR" sz="1500">
                          <a:effectLst/>
                        </a:rPr>
                        <a:t>Şefkatli olmak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Hırka, zenbil, seccade, tespih taşıyıp ibret almak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Hoşgörü</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Sır saklamak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3473936881"/>
                  </a:ext>
                </a:extLst>
              </a:tr>
              <a:tr h="464018">
                <a:tc>
                  <a:txBody>
                    <a:bodyPr/>
                    <a:lstStyle/>
                    <a:p>
                      <a:pPr algn="just">
                        <a:lnSpc>
                          <a:spcPct val="115000"/>
                        </a:lnSpc>
                      </a:pPr>
                      <a:r>
                        <a:rPr lang="tr-TR" sz="1500">
                          <a:effectLst/>
                        </a:rPr>
                        <a:t>Temiz olmak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Nasihat, kanaat ve muhabbet ehli olmak</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Kendini bilme</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Münacaat</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1090335974"/>
                  </a:ext>
                </a:extLst>
              </a:tr>
              <a:tr h="532478">
                <a:tc>
                  <a:txBody>
                    <a:bodyPr/>
                    <a:lstStyle/>
                    <a:p>
                      <a:pPr algn="just">
                        <a:lnSpc>
                          <a:spcPct val="115000"/>
                        </a:lnSpc>
                      </a:pPr>
                      <a:r>
                        <a:rPr lang="tr-TR" sz="1500" dirty="0">
                          <a:effectLst/>
                        </a:rPr>
                        <a:t>İyiliği emretmek ve kötülükten sakındırmak</a:t>
                      </a:r>
                      <a:endParaRPr lang="tr-T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dirty="0">
                          <a:effectLst/>
                        </a:rPr>
                        <a:t>Aşk ve şevk duymak, alçakgönüllü olmak</a:t>
                      </a:r>
                      <a:endParaRPr lang="tr-T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a:effectLst/>
                        </a:rPr>
                        <a:t>Marifet</a:t>
                      </a:r>
                      <a:endParaRPr lang="tr-T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tc>
                  <a:txBody>
                    <a:bodyPr/>
                    <a:lstStyle/>
                    <a:p>
                      <a:pPr algn="just">
                        <a:lnSpc>
                          <a:spcPct val="115000"/>
                        </a:lnSpc>
                      </a:pPr>
                      <a:r>
                        <a:rPr lang="tr-TR" sz="1500" dirty="0">
                          <a:effectLst/>
                        </a:rPr>
                        <a:t>Tanrı’ya kavuşmak</a:t>
                      </a:r>
                      <a:endParaRPr lang="tr-T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2" marR="63792" marT="0" marB="0"/>
                </a:tc>
                <a:extLst>
                  <a:ext uri="{0D108BD9-81ED-4DB2-BD59-A6C34878D82A}">
                    <a16:rowId xmlns:a16="http://schemas.microsoft.com/office/drawing/2014/main" val="137668258"/>
                  </a:ext>
                </a:extLst>
              </a:tr>
            </a:tbl>
          </a:graphicData>
        </a:graphic>
      </p:graphicFrame>
    </p:spTree>
    <p:extLst>
      <p:ext uri="{BB962C8B-B14F-4D97-AF65-F5344CB8AC3E}">
        <p14:creationId xmlns:p14="http://schemas.microsoft.com/office/powerpoint/2010/main" val="289066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793072"/>
          </a:xfrm>
          <a:prstGeom prst="rect">
            <a:avLst/>
          </a:prstGeom>
          <a:noFill/>
        </p:spPr>
        <p:txBody>
          <a:bodyPr wrap="square">
            <a:spAutoFit/>
          </a:bodyPr>
          <a:lstStyle/>
          <a:p>
            <a:pPr marL="342900" indent="-342900" algn="just">
              <a:lnSpc>
                <a:spcPct val="115000"/>
              </a:lnSpc>
              <a:spcAft>
                <a:spcPts val="800"/>
              </a:spcAft>
              <a:buFont typeface="Wingdings" panose="05000000000000000000" pitchFamily="2" charset="2"/>
              <a:buChar char="Ø"/>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Alevilik-Bektaşilik geleneğinde, Allah sevgisi kişinin kendisini bilmesine bağlıdır. Hakikat makamı, Allah sevgisine dayandığından tek amaç Allah'ın sevgisini kazanmaktır. “Hak-Muhammed-Ali” ifadesinde ikinci sırada Hz. Peygamber yer alır. Hz. Muhammed peygamber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oalrak</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kabul edilir ve hem kendisine hem de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ehl</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-i beytine (ailesine, evine) salat ve selam getirilir.  Hz. Hasan ve Hz. Hüseyin soyundan gelenler de sevilir. Muharrem ayında on iki gün oruç tutulur, orucun bittiği son akşam cem ayini yapılır.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97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100738"/>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Alevilik-</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Bektaşilik’te</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Hz. Ali ile başlayıp İmam Mehdi ile son bulan om iki İmam  çok önemlidir. Bunlar masum kabul edilirler ve dini konularda rehber olarak görülürler. Bu gelenekte dikkat çeken bir diğer kavram iki kişinin birbiriyle yol arkadaşlığı/kardeşliği kurması anlamına gelen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musahiplik”tir</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Bu uygulama, hicretten sonra Hz. Muhammed’in Hz. Ali ile kardeş olduğunu ilan etmesi olayına dayandırılır. Musahiplik geleneğine göre musahip olacaklar yaş, yaşadıkları muhit gibi konularda birbirine yakın olmalıdırlar. Bunlar birbirlerinden sorumludurlar ve her konuda birbirlerine danışıp güvenirler.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83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535105"/>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Times New Roman" panose="02020603050405020304" pitchFamily="18" charset="0"/>
              </a:rPr>
              <a:t>Cem Töreni İle İlgili Bazı Uygulamalar</a:t>
            </a:r>
          </a:p>
          <a:p>
            <a:pPr marL="342900" lvl="0" indent="-342900" algn="just">
              <a:lnSpc>
                <a:spcPct val="115000"/>
              </a:lnSpc>
              <a:buFont typeface="Wingdings" panose="05000000000000000000" pitchFamily="2" charset="2"/>
              <a:buChar char="Ø"/>
              <a:tabLst>
                <a:tab pos="180340" algn="l"/>
                <a:tab pos="457200" algn="l"/>
              </a:tabLst>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Dedeler ve babalar liderlik yapar.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tabLst>
                <a:tab pos="180340" algn="l"/>
                <a:tab pos="457200" algn="l"/>
              </a:tabLst>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Ozanlar tarafından bağlama çalınır.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tabLst>
                <a:tab pos="228600" algn="l"/>
                <a:tab pos="457200" algn="l"/>
              </a:tabLst>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Ehli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Beyt</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On iki İmam ve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Kerbela</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ile ilgili mersiyeler,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tevhid</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nefesleri ve dualar okunur.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tabLst>
                <a:tab pos="228600" algn="l"/>
                <a:tab pos="457200" algn="l"/>
              </a:tabLst>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Semah dönülür, kurban kesilir, lokmalar dağıtılır.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tabLst>
                <a:tab pos="228600" algn="l"/>
                <a:tab pos="457200" algn="l"/>
              </a:tabLst>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Dargınlar barıştırılır, kardeşlik vurgusu yapılır.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tabLst>
                <a:tab pos="228600" algn="l"/>
                <a:tab pos="457200" algn="l"/>
              </a:tabLst>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Cemi yönetene “dede”, onun olmadığında cemi idare edene “rehber”, cemdeki düzeni sağlayana “gözcü”, alanı aydınlatan görevliye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çerağcı</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cem esnasında deyiş vs. söyleyerek semahı idare edene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zâkir</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suyu dağıtana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sakka</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kurban/yemek işlerine bakana “sofracı”, semaha öncülük edene “pervane”, cemin başlayacağını haber verene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peyik</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cemin yapılacağı mekânı düzenleyene “</a:t>
            </a:r>
            <a:r>
              <a:rPr lang="tr-TR" sz="2200" dirty="0" err="1">
                <a:effectLst/>
                <a:latin typeface="Times New Roman" panose="02020603050405020304" pitchFamily="18" charset="0"/>
                <a:ea typeface="Times New Roman" panose="02020603050405020304" pitchFamily="18" charset="0"/>
                <a:cs typeface="Times New Roman" panose="02020603050405020304" pitchFamily="18" charset="0"/>
              </a:rPr>
              <a:t>iznikçi</a:t>
            </a: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denir.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65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Rectangle 2">
            <a:extLst>
              <a:ext uri="{FF2B5EF4-FFF2-40B4-BE49-F238E27FC236}">
                <a16:creationId xmlns:a16="http://schemas.microsoft.com/office/drawing/2014/main" id="{F6B66E80-7006-4536-8192-1FAEA46000B6}"/>
              </a:ext>
            </a:extLst>
          </p:cNvPr>
          <p:cNvSpPr>
            <a:spLocks noChangeArrowheads="1"/>
          </p:cNvSpPr>
          <p:nvPr/>
        </p:nvSpPr>
        <p:spPr bwMode="auto">
          <a:xfrm>
            <a:off x="2532184" y="2068971"/>
            <a:ext cx="77231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r>
              <a:rPr kumimoji="0" lang="tr-TR" altLang="tr-TR" sz="2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ÜÇ SÜNNET YEDİ FARZ</a:t>
            </a:r>
            <a:endParaRPr kumimoji="0" lang="tr-TR" altLang="tr-TR" sz="2200" b="0" i="0" u="none" strike="noStrike" cap="none" normalizeH="0" baseline="0" dirty="0">
              <a:ln>
                <a:noFill/>
              </a:ln>
              <a:solidFill>
                <a:schemeClr val="tx1"/>
              </a:solidFill>
              <a:effectLst/>
            </a:endParaRPr>
          </a:p>
        </p:txBody>
      </p:sp>
      <p:graphicFrame>
        <p:nvGraphicFramePr>
          <p:cNvPr id="6" name="Diyagram 5">
            <a:extLst>
              <a:ext uri="{FF2B5EF4-FFF2-40B4-BE49-F238E27FC236}">
                <a16:creationId xmlns:a16="http://schemas.microsoft.com/office/drawing/2014/main" id="{190D378C-6F50-4FB7-A4CB-A6463C00D9A9}"/>
              </a:ext>
            </a:extLst>
          </p:cNvPr>
          <p:cNvGraphicFramePr/>
          <p:nvPr>
            <p:extLst>
              <p:ext uri="{D42A27DB-BD31-4B8C-83A1-F6EECF244321}">
                <p14:modId xmlns:p14="http://schemas.microsoft.com/office/powerpoint/2010/main" val="2758028504"/>
              </p:ext>
            </p:extLst>
          </p:nvPr>
        </p:nvGraphicFramePr>
        <p:xfrm>
          <a:off x="1237957" y="2513013"/>
          <a:ext cx="10241280" cy="2832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1DE4143-D239-4FE3-B10B-BA9E200DE2A8}"/>
              </a:ext>
            </a:extLst>
          </p:cNvPr>
          <p:cNvSpPr>
            <a:spLocks noChangeArrowheads="1"/>
          </p:cNvSpPr>
          <p:nvPr/>
        </p:nvSpPr>
        <p:spPr bwMode="auto">
          <a:xfrm>
            <a:off x="2532185" y="3598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61786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203330"/>
          </a:xfrm>
          <a:prstGeom prst="rect">
            <a:avLst/>
          </a:prstGeom>
          <a:noFill/>
        </p:spPr>
        <p:txBody>
          <a:bodyPr wrap="square">
            <a:spAutoFit/>
          </a:bodyPr>
          <a:lstStyle/>
          <a:p>
            <a:pPr algn="just">
              <a:lnSpc>
                <a:spcPct val="150000"/>
              </a:lnSpc>
              <a:spcAft>
                <a:spcPts val="800"/>
              </a:spcAft>
              <a:tabLst>
                <a:tab pos="228600" algn="l"/>
                <a:tab pos="457200" algn="l"/>
              </a:tabLst>
            </a:pPr>
            <a:r>
              <a:rPr lang="tr-TR" sz="2200" b="1" dirty="0">
                <a:effectLst/>
                <a:latin typeface="Times New Roman" panose="02020603050405020304" pitchFamily="18" charset="0"/>
                <a:ea typeface="Times New Roman" panose="02020603050405020304" pitchFamily="18" charset="0"/>
                <a:cs typeface="Times New Roman" panose="02020603050405020304" pitchFamily="18" charset="0"/>
              </a:rPr>
              <a:t>MEHDİLİK İNANCI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tabLst>
                <a:tab pos="228600" algn="l"/>
                <a:tab pos="457200" algn="l"/>
              </a:tabLst>
            </a:pPr>
            <a:r>
              <a:rPr lang="tr-TR"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Tarih boyunca sosyal sarsıntıların ve bunalımların yaşandığı dönemler, daima karizmatik bir kurtarıcı fikrini ön plana çıkarmıştır. Beklenen kurtarıcı fikri, ilahi ve beşeri her bir dinde olmuştur. Yahudiler, tarihte gördükleri zulüm ve baskı yüzünden ve Mabetlerini kaybetmiş olmanın verdiği üzüntüyle Hz. Davud soyundan gelecek, onun gibi güç ve iktidar sahibi olacak bir Mehdi beklentisi içine girmişlerdir. Hıristiyanlar, Hz. İsa’yı mehdi olarak görmüşler ve onun ahir zamanda tekrar yeryüzüne inerek tanrısal krallığı kuracağına inanmışlardır.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54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793072"/>
          </a:xfrm>
          <a:prstGeom prst="rect">
            <a:avLst/>
          </a:prstGeom>
          <a:noFill/>
        </p:spPr>
        <p:txBody>
          <a:bodyPr wrap="square">
            <a:spAutoFit/>
          </a:bodyPr>
          <a:lstStyle/>
          <a:p>
            <a:pPr marL="342900" indent="-342900" algn="just">
              <a:lnSpc>
                <a:spcPct val="115000"/>
              </a:lnSpc>
              <a:spcAft>
                <a:spcPts val="800"/>
              </a:spcAft>
              <a:buFont typeface="Wingdings" panose="05000000000000000000" pitchFamily="2" charset="2"/>
              <a:buChar char="Ø"/>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Hindular, tanrı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Vişnu’nun</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dünyanın sonunda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Kalki</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adıyla yeryüzüne gelerek bozulan düzeni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adharma</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yeniden tesis edeceğini, Budistler de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Maitreya</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adında bir kurtarıcının geleceğini telkin etmişlerdir. İslam’da ise</a:t>
            </a:r>
            <a:r>
              <a:rPr lang="tr-TR" sz="22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mehdilik anlayışı, daha çok Şiî çevrelerce sahiplenilmiştir. Sünni çevreler de sosyal ve siyasal şartlara bağlı olarak bundan zaman zaman etkilenmişlerdir.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Şiîlik’te</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beklenen on ikinci imamın temel vasıflarından biri mehdi olmasıdır. Dolayısıyla bu ekolde mehdilik bir inanç meselesidir. Sünnîlerde ise mehdilik bir inanç meselesi değildir.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16401"/>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Geçmişte olduğu gibi modern dönemde de kurtarıcı fikrini esas alan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mehdici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hareketler ortaya çıkmıştır. 18. asırdan itibaren İslam dünyasında mehdi inancına dayalı olarak Arap Yarımadasında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Vehhabilik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Hint alt kıtasında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Kadiyanilik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İran’da Babilik-Bahailik öne çıkmıştır. İran’da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Şahları’nın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adaletsizlikleri ve baskısı altında ezilen insanlar, bu durumdan kendilerini çıkaracak bir kurtarıcı beklentisi içine girmişlerdir. İran’ın Ruslar, İngilizler ve Fransızlar tarafından işgal tehdidi altında olması da böyle bir beklentinin gelişmesinde etkili olmuştur. Buradaki Müslümanlar, Şia’daki mehdilik fikrine esas alarak söz konusu inançlarını desteklemişlerdir. Bu gelişmeler neticesinde İran’da Şirazlı Mirza Ali Muhammed Babilik adıyla bir hareket başlatmıştır. Daha sonra bunu Mirza Hüseyin Ali, Bahailik olarak devam ettirmiştir.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515600" cy="3539430"/>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3:</a:t>
            </a:r>
          </a:p>
          <a:p>
            <a:r>
              <a:rPr lang="tr-TR"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Nusayrilik</a:t>
            </a:r>
            <a:r>
              <a:rPr lang="tr-T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Dürzîlik, Yezidilik</a:t>
            </a:r>
          </a:p>
          <a:p>
            <a:r>
              <a:rPr lang="tr-TR" sz="1800" b="1" dirty="0">
                <a:effectLst/>
                <a:latin typeface="Times New Roman" panose="02020603050405020304" pitchFamily="18" charset="0"/>
                <a:ea typeface="Calibri" panose="020F0502020204030204" pitchFamily="34" charset="0"/>
              </a:rPr>
              <a:t>Alevilik ve Bektaşilik</a:t>
            </a:r>
          </a:p>
          <a:p>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Mehdilik İnancı</a:t>
            </a:r>
          </a:p>
          <a:p>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Çağdaş İslami Akımlar</a:t>
            </a:r>
          </a:p>
          <a:p>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Vehhabilik</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Kadiyanilik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effectLst/>
                <a:latin typeface="Times New Roman" panose="02020603050405020304" pitchFamily="18" charset="0"/>
                <a:ea typeface="Calibri" panose="020F0502020204030204" pitchFamily="34" charset="0"/>
              </a:rPr>
              <a:t>Babilik</a:t>
            </a:r>
            <a:r>
              <a:rPr lang="tr-TR" sz="1800" dirty="0">
                <a:effectLst/>
                <a:latin typeface="Times New Roman" panose="02020603050405020304" pitchFamily="18" charset="0"/>
                <a:ea typeface="Calibri" panose="020F0502020204030204" pitchFamily="34" charset="0"/>
              </a:rPr>
              <a:t>- </a:t>
            </a:r>
            <a:r>
              <a:rPr lang="tr-TR" sz="1800" b="1" dirty="0">
                <a:effectLst/>
                <a:latin typeface="Times New Roman" panose="02020603050405020304" pitchFamily="18" charset="0"/>
                <a:ea typeface="Calibri" panose="020F0502020204030204" pitchFamily="34" charset="0"/>
              </a:rPr>
              <a:t>Bahailik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b="1" dirty="0">
              <a:effectLst/>
              <a:latin typeface="Times New Roman" panose="02020603050405020304" pitchFamily="18" charset="0"/>
              <a:ea typeface="Calibri" panose="020F0502020204030204" pitchFamily="34"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094198"/>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Hindistan’da ortaya çıkan mehdilik inancını tetikleyen birkaç sebep vardır. Birincisi İslam’ın Hint alt kıtasına girdikten sonra burada öteden beri yaşamakta olan çeşitli dini geleneklerle temas haline geçmiş olmasıdır. Müslümanlar pek çok hususta onları etkilediği gibi bazı noktalarda, kurtarıcı fikrinde olduğu gibi, onlardan etkilenmişlerdir. İkincisi ortaçağdan itibaren bu bölgede çeşitli Sünnî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Sufî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tarikatların da etkisiyle, kurtarıcı (mehdî) ve yenileyici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müceddid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fikrin yaygınlaşmış olmasıdır. Üçüncüsü Müslümanların, bu bölgede modern dönemde nüfuzları artan İngilizlere ve Hıristiyanlara karşı bakış açılarıdır.</a:t>
            </a:r>
          </a:p>
        </p:txBody>
      </p:sp>
    </p:spTree>
    <p:extLst>
      <p:ext uri="{BB962C8B-B14F-4D97-AF65-F5344CB8AC3E}">
        <p14:creationId xmlns:p14="http://schemas.microsoft.com/office/powerpoint/2010/main" val="209067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100738"/>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Ø"/>
            </a:pP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Nitekim İngilizlerin Hint alt kıtasını sömürgeleştirme faaliyetleri bölgede Müslümanlar arasında büyük bir hayal kırıklığına sebep olmuştur. Bütün bu siyasî, dinî ve toplumsal sıkıntılardan bunalan bazı Müslüman çevreler, kendilerini kurtaracak karizmatik önderler beklemeye başlamıştır. Müslümanları bu bunalımdan kurtarmak iddiasıyla Mirza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Gulam</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Ahmet mehdiliğini ilan etmiştir. Bu iddiası belli bir karşılık bulunca, kıyamet kopmadan önce mehdi ve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mesihin</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geleceğine dair rivayetlerden hareketle mehdilik,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mesihlik</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müceddidlik</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nebilik</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iddialarında bulunmuştur. Onun önderliğinde başlayan hareketin merkezi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Pencap-Kadiyan</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olduğu için bu harekete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Kadiyanilik</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adı verilmiştir.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45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42259"/>
          </a:xfrm>
          <a:prstGeom prst="rect">
            <a:avLst/>
          </a:prstGeom>
          <a:noFill/>
        </p:spPr>
        <p:txBody>
          <a:bodyPr wrap="square">
            <a:spAutoFit/>
          </a:bodyPr>
          <a:lstStyle/>
          <a:p>
            <a:pPr algn="just">
              <a:lnSpc>
                <a:spcPct val="145000"/>
              </a:lnSpc>
              <a:tabLst>
                <a:tab pos="228600" algn="l"/>
                <a:tab pos="457200" algn="l"/>
              </a:tabLs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ÇAĞDAŞ İSLAMİ AKIMLAR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45000"/>
              </a:lnSpc>
              <a:tabLst>
                <a:tab pos="228600" algn="l"/>
                <a:tab pos="457200" algn="l"/>
              </a:tabLst>
            </a:pPr>
            <a:r>
              <a:rPr lang="tr-TR" sz="22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Dünyanın farklı bölgelerinde Müslümanlar arasından çıkan bazı çağdaş mütefekkir ve ilim adamı, İslam dinini canlandırma ve yenileme teşebbüsünde bulundu. Böyle bir harekete girişenlerin temel hedefleri şunlardır: Dinin temel kaynaklarını baz alarak İslam’ı yeniden gündelik hayata entegre etmek, nakli ve akli ilimlerde yaşanan gerilemenin önüne geçmek, dini kurumları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islah</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edip işlevselliğini artırarak ilerleme kaydetmek, Müslüman birliğini tesis etmek,  yönetimi tekelcilikten kurtarıp şura kültürü geliştirmek, batıda yaşanan gelişmeleri takip edip olumlu yönlerinden istifade etmek, yabancı ideolojilerin açtığı tahribatın önüne geçecek çalışmalar yapmak, günümüz İslam dünyasındaki dini akımları ve fikirleri yakından takip etmek. Bu çerçevede günümüz İslam dünyasında zuhur etmiş ana dinî akımlar; gelenekçi, ıslahatçı veya </a:t>
            </a:r>
            <a:r>
              <a:rPr lang="tr-TR"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modernist</a:t>
            </a:r>
            <a:r>
              <a:rPr lang="tr-T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özellik taşır.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81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42259"/>
          </a:xfrm>
          <a:prstGeom prst="rect">
            <a:avLst/>
          </a:prstGeom>
          <a:noFill/>
        </p:spPr>
        <p:txBody>
          <a:bodyPr wrap="square">
            <a:spAutoFit/>
          </a:bodyPr>
          <a:lstStyle/>
          <a:p>
            <a:pPr algn="just">
              <a:lnSpc>
                <a:spcPct val="145000"/>
              </a:lnSpc>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VEHHABİLİK</a:t>
            </a:r>
            <a:endParaRPr lang="tr-TR" sz="220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45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Muhammed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Abdülvehhab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(1703- 1787)’</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başlattığı dinî-siyasî bir harekettir.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Tarftarları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kendilerini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Muvahhidûn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tevhidciler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adıyla anmışlardır.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Vehhabilik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ismi is muhaliflerce verildi.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Vehhabilik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Arabistan bölgesinde yayılma imkânı buldu. Osmanlıları uzun süre uğraştırmış olsalar da Mehmet Ali Paşa, 1813 yılında Mekke, Medine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Taif'i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bunların etkinliğini kırmıştır. Ancak, daha sonra İngilizlerin desteği ile devlet kuran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Vehhabîler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1927 yılında bağımsızlığını ilan etti.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Vehhabi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ideolojiyi benimseyen bu devlet, günümüzde Suudi Arabistan Krallığı olarak devam etmektedir. Nitekim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Vehhabilik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Suudi Arabistan’ın resmî mezhebidir. Suudi Arabistan,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Selefilik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adı altında Endonezya, Malezya, Afrika’da, Orta Asya Türk Cumhuriyetlerinde, Balkanlarda ve Arap ülkelerinde bu mezhebi yaymaya çalışmaktadır.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283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305922"/>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Temel Görüşleri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Tevhit, Allah'ı zatı, sıfatları ve ona yapılan ibadetler açısından birlemektir. Yani Allah'a ibadet doğrudan yapılmalıdır. Araya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mürşid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şeyh, veli gibi aracılar koymamak gerekir. Tevhide bu şekilde inanmayanın malı ve canı helâldir.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Allah’ın ayetlerinde ve Hz. Peygamber’in sünnetinde bulunmayan evliya kabri ve sakalı şerif ziyareti, mevlit ve kaside okuma, çalgı dinleme ve eğlenme gibi her çeşit dinî uygulama bidattir. Bu bağlamda mezar ve türbe yapmak, onlara adak adamak ve onları ziyaret etmek de kişiyi küfre götürür.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903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762201"/>
          </a:xfrm>
          <a:prstGeom prst="rect">
            <a:avLst/>
          </a:prstGeom>
          <a:noFill/>
        </p:spPr>
        <p:txBody>
          <a:bodyPr wrap="square">
            <a:spAutoFit/>
          </a:bodyPr>
          <a:lstStyle/>
          <a:p>
            <a:pPr algn="just">
              <a:lnSpc>
                <a:spcPct val="150000"/>
              </a:lnSpc>
              <a:spcAft>
                <a:spcPts val="800"/>
              </a:spcAft>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KADİYANİLİK</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Mirza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Gulam</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Ahmet tarafından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Kadiyan’da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kurulmuş bir mezheptir. Kurucusunun adına nispetle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Ahmedilik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veya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Mirzaiye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olarak da isimlendirilir.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Mehdici</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fikirler etrafında düşüncesini şekillendiren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Gulam</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Ahmet, İngilizlerin Hint alt kıtasında güçlenmesi karşısında ümitsizliğe düşen Müslümanları için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müceddidlik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iddiasında bulundu ve kendisinin beklenen kurtarıcı olduğunu ileri sürdü. Bu iddiası bazı kesimlerce ilgiyle karşılandı. Onun dört ciltlik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Berâhin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Ahmediye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adlı eseri oldukça popülerdir. Burada düşüncelerini izah etmiş, keramet ve kehanetlerine yer vermiştir. Vahyin kesilmediğini, sezgi yoluyla vahiy aldığını ileri sürmüştür. Kıyamet öncesinde gelmesi beklenen Mesih’in, Müslümanların beklediği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Mehdî’nin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kendisi olduğunu savunmuştur.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916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840539"/>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Gulam</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Ahmet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mesihlik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mehdilik,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nebîlik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resûllük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iddiasını güçlendirmek için Hindulara ait bir inancı da kullanmıştır. Bu bağlamda Hindu toplumunda yaygın olan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Krişna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kültünü esas alarak Hinduların beklediği kurtarıcı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Krişna’nın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Kalki</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da kendisi olduğunu öne sürmüştür.</a:t>
            </a:r>
          </a:p>
          <a:p>
            <a:pPr marL="342900" indent="-342900" algn="just">
              <a:lnSpc>
                <a:spcPct val="150000"/>
              </a:lnSpc>
              <a:spcAft>
                <a:spcPts val="8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Kadiyaniler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iman konusunda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Eş’ari</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Maturidiler’le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hemen hemen aynı görüşü paylaşırlar. Fıkhî konularda Hanefî mezhebine göre amel ederler.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Kadiyânîler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1913 yılından itibaren Avrupa ülkelerinde çeşitli merkezler açmış ve buraları kullanarak düşüncelerini yaymaya çalışmışlardır. Verilen rakamlar arasında ciddi farklar olmakla birlikte günümüzde bu mezhebe mensup olanların sayısının 2 ile 10 milyon arasında olduğu tahmin edilmektedir.</a:t>
            </a:r>
          </a:p>
        </p:txBody>
      </p:sp>
    </p:spTree>
    <p:extLst>
      <p:ext uri="{BB962C8B-B14F-4D97-AF65-F5344CB8AC3E}">
        <p14:creationId xmlns:p14="http://schemas.microsoft.com/office/powerpoint/2010/main" val="55565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181127"/>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Calibri" panose="020F0502020204030204" pitchFamily="34" charset="0"/>
              </a:rPr>
              <a:t>	BABİLİK</a:t>
            </a:r>
            <a:r>
              <a:rPr lang="tr-TR" sz="2200" dirty="0">
                <a:effectLst/>
                <a:latin typeface="Times New Roman" panose="02020603050405020304" pitchFamily="18" charset="0"/>
                <a:ea typeface="Calibri" panose="020F0502020204030204" pitchFamily="34" charset="0"/>
              </a:rPr>
              <a:t>- </a:t>
            </a:r>
            <a:r>
              <a:rPr lang="tr-TR" sz="2200" b="1" dirty="0">
                <a:effectLst/>
                <a:latin typeface="Times New Roman" panose="02020603050405020304" pitchFamily="18" charset="0"/>
                <a:ea typeface="Calibri" panose="020F0502020204030204" pitchFamily="34" charset="0"/>
              </a:rPr>
              <a:t>BAHAİLİK</a:t>
            </a:r>
          </a:p>
          <a:p>
            <a:pPr marL="34290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rPr>
              <a:t>Mirza Ali Muhammed’in kurucusu olduğu Babilik, Şiî kültür içerisinden çıkmış bir çeşit </a:t>
            </a:r>
            <a:r>
              <a:rPr lang="tr-TR" sz="2200" dirty="0" err="1">
                <a:effectLst/>
                <a:latin typeface="Times New Roman" panose="02020603050405020304" pitchFamily="18" charset="0"/>
                <a:ea typeface="Calibri" panose="020F0502020204030204" pitchFamily="34" charset="0"/>
              </a:rPr>
              <a:t>gulat</a:t>
            </a:r>
            <a:r>
              <a:rPr lang="tr-TR" sz="2200" dirty="0">
                <a:effectLst/>
                <a:latin typeface="Times New Roman" panose="02020603050405020304" pitchFamily="18" charset="0"/>
                <a:ea typeface="Calibri" panose="020F0502020204030204" pitchFamily="34" charset="0"/>
              </a:rPr>
              <a:t> hareketidir. Bu hareket İslâm, Hıristiyanlık, Yahudilik, </a:t>
            </a:r>
            <a:r>
              <a:rPr lang="tr-TR" sz="2200" dirty="0" err="1">
                <a:effectLst/>
                <a:latin typeface="Times New Roman" panose="02020603050405020304" pitchFamily="18" charset="0"/>
                <a:ea typeface="Calibri" panose="020F0502020204030204" pitchFamily="34" charset="0"/>
              </a:rPr>
              <a:t>Mecûsilik</a:t>
            </a:r>
            <a:r>
              <a:rPr lang="tr-TR" sz="2200" dirty="0">
                <a:effectLst/>
                <a:latin typeface="Times New Roman" panose="02020603050405020304" pitchFamily="18" charset="0"/>
                <a:ea typeface="Calibri" panose="020F0502020204030204" pitchFamily="34" charset="0"/>
              </a:rPr>
              <a:t> ve Putperestlikten izler taşır. Bu akım, Mirza Hüseyin Ali’nin önderliğinde </a:t>
            </a:r>
            <a:r>
              <a:rPr lang="tr-TR" sz="2200" dirty="0" err="1">
                <a:effectLst/>
                <a:latin typeface="Times New Roman" panose="02020603050405020304" pitchFamily="18" charset="0"/>
                <a:ea typeface="Calibri" panose="020F0502020204030204" pitchFamily="34" charset="0"/>
              </a:rPr>
              <a:t>Bahaiyye’ye</a:t>
            </a:r>
            <a:r>
              <a:rPr lang="tr-TR" sz="2200" dirty="0">
                <a:effectLst/>
                <a:latin typeface="Times New Roman" panose="02020603050405020304" pitchFamily="18" charset="0"/>
                <a:ea typeface="Calibri" panose="020F0502020204030204" pitchFamily="34" charset="0"/>
              </a:rPr>
              <a:t> dönüşmüştür. </a:t>
            </a:r>
            <a:r>
              <a:rPr lang="tr-TR" sz="2200" dirty="0" err="1">
                <a:effectLst/>
                <a:latin typeface="Times New Roman" panose="02020603050405020304" pitchFamily="18" charset="0"/>
                <a:ea typeface="Calibri" panose="020F0502020204030204" pitchFamily="34" charset="0"/>
              </a:rPr>
              <a:t>İslamın</a:t>
            </a:r>
            <a:r>
              <a:rPr lang="tr-TR" sz="2200" dirty="0">
                <a:effectLst/>
                <a:latin typeface="Times New Roman" panose="02020603050405020304" pitchFamily="18" charset="0"/>
                <a:ea typeface="Calibri" panose="020F0502020204030204" pitchFamily="34" charset="0"/>
              </a:rPr>
              <a:t> temel ilkelerine aykırı pek çok görüş ileri süren bu akım, müstakil bir din olma iddiasındadır</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98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18993"/>
          </a:xfrm>
          <a:prstGeom prst="rect">
            <a:avLst/>
          </a:prstGeom>
          <a:noFill/>
        </p:spPr>
        <p:txBody>
          <a:bodyPr wrap="square">
            <a:spAutoFit/>
          </a:bodyPr>
          <a:lstStyle/>
          <a:p>
            <a:pPr algn="just">
              <a:lnSpc>
                <a:spcPct val="150000"/>
              </a:lnSpc>
              <a:spcAft>
                <a:spcPts val="8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Temel Özellikleri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Bahailik kendisini evrensel bir din olarak sunar.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Bahailik dünyada ortak bir din ve dil oluşturma çabası içindedir.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Vahiy sona ermediğinden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Nebilik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devam etmektedir.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Bahailer, mallarının yaklaşık yirmide birini vergi olarak dini kurumlarına verirler.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Cemaatle namaz geleneği yoktur. Günde üç defa dua ederler.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Bâbîliğe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göre on dokuz sayısı kutsaldır. Bu açıdan on dokuz gün oruç tutarlar.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Bahailiğin idari merkezi İsrail’in Hayfa kentindedir. Bahailik buradaki Umumi Adalet Evi tarafından idare edilir. İbadetlerinde buraya yönelirler.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Dünyanın çeşitli yerlerinde Bahaî merkezleri ve mabetleri bulunmaktadır.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717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16144"/>
          </a:xfrm>
          <a:prstGeom prst="rect">
            <a:avLst/>
          </a:prstGeom>
          <a:noFill/>
        </p:spPr>
        <p:txBody>
          <a:bodyPr wrap="square">
            <a:spAutoFit/>
          </a:bodyPr>
          <a:lstStyle/>
          <a:p>
            <a:pPr algn="just">
              <a:lnSpc>
                <a:spcPct val="150000"/>
              </a:lnSpc>
              <a:spcAft>
                <a:spcPts val="800"/>
              </a:spcAft>
            </a:pPr>
            <a:r>
              <a:rPr lang="tr-T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KISA KISA</a:t>
            </a:r>
            <a:endParaRPr lang="tr-T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İlk olarak 657–658 yılında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Savaşında ortaya çıkmışlardır. Bunlar ne Hz. Ali’nin ne de Muaviye’nin tarafında yer almışlardır. Her iki kesimi de tekfir ederek yeni bir siyasî oluşum meydana getirmişlerdir. Kendi görüşlerini benimsemeyen, Hz. Ali ve Hz. Osman’ı tekfir etmeyen ve lanetlemeyen Müslümanları küfürle suçlamışlardır. Bu mezhep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Haricilik’tir</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Eşarilik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Maturidilik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İman için kalp ile tasdik kâfidir. Kalben tasdik etmeksizin sadece dil ile inandığının söylenmesi kişiyi mümin yapmaya yetmez.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Mürcie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Kerramiye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Dil ile tasdik iman için yeterlidir.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Hariciler ve Mutezile: İman; kalben tasdik etmek, dil ile ikrar etmek ve dinin temel rükünlerini yerine getirmektir.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97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062872"/>
          </a:xfrm>
          <a:prstGeom prst="rect">
            <a:avLst/>
          </a:prstGeom>
          <a:noFill/>
        </p:spPr>
        <p:txBody>
          <a:bodyPr wrap="square">
            <a:spAutoFit/>
          </a:bodyPr>
          <a:lstStyle/>
          <a:p>
            <a:pPr indent="449580" algn="just">
              <a:lnSpc>
                <a:spcPct val="150000"/>
              </a:lnSpc>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NUSAYRİLİK, DÜRZÎLİK, YEZİDİLİK</a:t>
            </a:r>
          </a:p>
          <a:p>
            <a:pPr marL="342900" indent="-342900" algn="just">
              <a:lnSpc>
                <a:spcPct val="150000"/>
              </a:lnSpc>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Nusayrîlik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Dürzîlik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Yezidîlik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mezhepleri, İslâm düşüncesinin klasik döneminde ortaya çıkan belli başlı düşünce ekollerindendir. Bunlar dinî, siyasî, coğrafî ve kültürel etkenlere bağlı olarak tarihsel süreçte farklılaşmışlardır.</a:t>
            </a:r>
          </a:p>
        </p:txBody>
      </p:sp>
    </p:spTree>
    <p:extLst>
      <p:ext uri="{BB962C8B-B14F-4D97-AF65-F5344CB8AC3E}">
        <p14:creationId xmlns:p14="http://schemas.microsoft.com/office/powerpoint/2010/main" val="2484549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935501"/>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İnanç esaslarıyla ilgili meselelerde ayet ve hadislerde bildirilenleri aynen kabul eden, Allah’a cisimlere mahsus özellikler atfetmemekle beraber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tecsim</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te’vil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yoluna da gitmeyen mezhep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Selefiyye’dir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“Büyük günah işleyen de dâhil tüm Müslümanları iman dairesi içerisinde değerlendirmiştir. Daha çok fıkıhla meşgul olmuş,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itikadi</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konulara fazla girmemiştir. Büyük günah işleyenlerin durumlarını Allah’a bırakarak, onların cennetlik veya cehennemlik oldukları konusunda fikir belirtmemiştir.” </a:t>
            </a:r>
            <a:r>
              <a:rPr lang="tr-TR" sz="2000" dirty="0">
                <a:latin typeface="Times New Roman" panose="02020603050405020304" pitchFamily="18" charset="0"/>
                <a:ea typeface="Calibri" panose="020F0502020204030204" pitchFamily="34" charset="0"/>
                <a:cs typeface="Times New Roman" panose="02020603050405020304" pitchFamily="18" charset="0"/>
              </a:rPr>
              <a:t>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enildiğinde akla gelen mezhep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Mürcie’dir</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68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29050"/>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Tevhit, Allah’ı zatı, sıfatları ve ona yapılan ibadetler açısından birlemektir. Yani Allah’a ibadet doğrudan yapılmalıdır. Araya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mürşid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şeyh, veli gibi aracılar koymamak gerekir. Tevhide bu şekilde inanmayanın malı ve canı helâldir. Allah’ın ayetlerinde ve Hz. Peygamber’in sünnetinde bulunmayan evliya kabri ve sakalı şerif ziyareti, mevlit ve kaside okuma, çalgı dinleme ve eğlenme gibi her çeşit dinî uygulama bidattir. Bu bağlamda mezar ve türbe yapmak, onlara adak adamak ve onları ziyaret etmek de kişiyi küfre götürür. Bu görüşleri savunan çağdaş İslami akım</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Vehhabilik</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Aft>
                <a:spcPts val="800"/>
              </a:spcAft>
              <a:buFont typeface="Wingdings" panose="05000000000000000000" pitchFamily="2" charset="2"/>
              <a:buChar char="Ø"/>
            </a:pP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el-</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İbane</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usûli’d-diyâne</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el-</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Lum’a</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fi’r</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-reddi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alâ</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ehli’z-zeyği</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ve’l-bid’a</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cs typeface="Times New Roman" panose="02020603050405020304" pitchFamily="18" charset="0"/>
              </a:rPr>
              <a:t>Makâlâtu’l-İslmamiyyîn</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 gibi eserlerin müellifi İmam </a:t>
            </a:r>
            <a:r>
              <a:rPr lang="tr-TR" sz="2000" b="1" dirty="0" err="1">
                <a:effectLst/>
                <a:latin typeface="Times New Roman" panose="02020603050405020304" pitchFamily="18" charset="0"/>
                <a:ea typeface="Times New Roman" panose="02020603050405020304" pitchFamily="18" charset="0"/>
                <a:cs typeface="Times New Roman" panose="02020603050405020304" pitchFamily="18" charset="0"/>
              </a:rPr>
              <a:t>Eş’ari’dir</a:t>
            </a:r>
            <a:r>
              <a:rPr lang="tr-TR"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Ø"/>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800"/>
              </a:spcAft>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052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700150"/>
          </a:xfrm>
          <a:prstGeom prst="rect">
            <a:avLst/>
          </a:prstGeom>
          <a:noFill/>
        </p:spPr>
        <p:txBody>
          <a:bodyPr wrap="square">
            <a:spAutoFit/>
          </a:bodyPr>
          <a:lstStyle/>
          <a:p>
            <a:pPr marL="514350" indent="-285750" algn="just">
              <a:lnSpc>
                <a:spcPct val="115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Kendini itikat, ibadet ve muamelatta İmam Cafer-i Sadık’ın görüşlerine dayandırır.  Günümüzde Şiilik denildiği zaman özellikle bu ekol anlaşılır. Onu diğer mezheplerden ayıran en önemli husus imamettir. Bu ekole göre yeryüzü, masum bir imamdan yoksun olamaz. Bu özellikler Şia’nın</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İsnâ</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Aşariyye</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ekolüne aittir.</a:t>
            </a:r>
          </a:p>
          <a:p>
            <a:pPr marL="514350" indent="-285750" algn="just">
              <a:lnSpc>
                <a:spcPct val="115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Sıratın varlığına inanmayı kabul eder. Fakat sıratı cennetlikler için genişleyen, cehennemlikler için daralan bir yol şeklinde yorumlar. Büyük günah işleyen kişinin, küfrü gerektiren bir inkârda bulunmadığı müddetçe kâfir olmadığını öne süren</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itikadi</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mezhep</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Mu’tezile’dir</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Şiî kültür içerisinden çıkmış bir çeşit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gulat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hareketidir. İslâm, Hıristiyanlık, Yahudilik,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Mecûsilik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Putperestlikten izler taşır. Mirza Ali Muhammed tarafından kurulan bu hareket, İslam’ın temel ilkelerine aykırı pek çok görüş ileri sürmüş, müstakil bir din olma iddiasında bulunmuştur. Onlara göre vahiy sona ermediğinden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Nebilik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devam etmektedir. On dokuz sayısı kutsaldır. Bu açıdan on dokuz gün oruç tutulur. Cemaatle namaz geleneği yoktur. Günde üç defa dua edilir. Bu özellikler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Bahailik</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aittir.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gn="just">
              <a:lnSpc>
                <a:spcPct val="115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508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527201"/>
          </a:xfrm>
          <a:prstGeom prst="rect">
            <a:avLst/>
          </a:prstGeom>
          <a:noFill/>
        </p:spPr>
        <p:txBody>
          <a:bodyPr wrap="square">
            <a:spAutoFit/>
          </a:bodyPr>
          <a:lstStyle/>
          <a:p>
            <a:pPr algn="just">
              <a:lnSpc>
                <a:spcPct val="135000"/>
              </a:lnSpc>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NUSAYRÎLİK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35000"/>
              </a:lnSpc>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Muhammed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Nusayr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en-</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Nemirî’nin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kurduğu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Hamdân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el-</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Hasîbî’nin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sistemleştirdiği bir ekoldür. Şiî fırkalarında görülen ulûhiyet, peygamberlik ve mehdilik anlayışı, dini konulardaki bilgisizlik, Hıristiyan kültürü, siyasi otoritenin olmaması gibi nedenler Nusayri inancının şekillenmesinde etkili olmuştur. Kutsal kitapları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Kitabü’l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Mecmu”dur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Burada Ali’nin ilahlığı, kelime-i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şehâdet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mânâ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-isim-bâb üçlemesi ve yaratılış nazariyesine ilişkin inançları yer almıştır. Buna göre, Allah olan Ali, kendi nurundan Muhammed’i, Muhammed de Selman el-Farisî’yi yaratmıştır. </a:t>
            </a:r>
          </a:p>
        </p:txBody>
      </p:sp>
    </p:spTree>
    <p:extLst>
      <p:ext uri="{BB962C8B-B14F-4D97-AF65-F5344CB8AC3E}">
        <p14:creationId xmlns:p14="http://schemas.microsoft.com/office/powerpoint/2010/main" val="423662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100738"/>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Ø"/>
              <a:tabLst>
                <a:tab pos="630555" algn="l"/>
              </a:tabLs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Fakat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Nusayrîlik’teki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ulûhiyet iddialarını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Batînilik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çerçevesinde anlamak daha uygundur. Üstü kapalı da olsa Tevhit gerçeği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Nusayrîlik’te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 mevcuttur. Yaratılış nazariyesi ise tenasüh ve hulul anlayışı çerçevesinde şekillenmiştir. Nitekim ruhun, ölümle bedenden ayrıldıktan sonra yeni bir canlının bedenine girdiği ve kötülükten arınıncaya kadar dünyaya farklı inançlara mensup bedenlerde gelmeye devam ettiğine inanılır. Günümüzde mezhep, çoğunlukla Suriye’nin Lazkiye ve Cebel-i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Ensariyye’de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Lübnan’ın kuzey bölgesinde, Türkiye’de Antakya, Adana, Mersin, İskenderun ve Tarsus civarında on bin civarında mensubuyla varlığını sürdürmektedir.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14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859022"/>
          </a:xfrm>
          <a:prstGeom prst="rect">
            <a:avLst/>
          </a:prstGeom>
          <a:noFill/>
        </p:spPr>
        <p:txBody>
          <a:bodyPr wrap="square">
            <a:spAutoFit/>
          </a:bodyPr>
          <a:lstStyle/>
          <a:p>
            <a:pPr algn="just">
              <a:lnSpc>
                <a:spcPct val="150000"/>
              </a:lnSpc>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DÜRZÎLİK</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XI. yüzyılda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İsmailîyye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mezhebi içinde önceki dinlerin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nesh</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edildiği ve Fatımî halifesi Hâkim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Biemrillâh’ın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tanrı olduğu iddiasıyla zuhur etmiştir.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Davetin fikri boyutunu sistematik hale getiren ve örgütsel kurumsallaşmayı sağlayan kişi, Mısır’da tartışma oturumlarına katılan ve kaleme aldığı risalelerle Hâkim’in imamlığını ve tanrılığını savunan Hamza b. Ali’dir.</a:t>
            </a:r>
            <a:endParaRPr lang="tr-TR"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Dürzîlik, süreç içerisinde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Muktenâ</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Bahaeddin’in belirlediği ilkeler çerçevesinde, mezhebe giriş ve çıkışın yasaklandığı kapalı bir toplum hâline gelmiştir.</a:t>
            </a:r>
          </a:p>
          <a:p>
            <a:pPr marL="342900" lvl="0" indent="-342900" algn="just">
              <a:lnSpc>
                <a:spcPct val="115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Bütün varlıkların kaynağı Allah’tır. Allah kendisini, daha iyi anlaşılabilmek için beşer idrakine bir insan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nâsut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şeklinde birçok kez göstermiştir.</a:t>
            </a:r>
          </a:p>
          <a:p>
            <a:pPr algn="just">
              <a:lnSpc>
                <a:spcPct val="150000"/>
              </a:lnSpc>
            </a:pPr>
            <a:endParaRPr lang="tr-TR" sz="2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32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624232"/>
          </a:xfrm>
          <a:prstGeom prst="rect">
            <a:avLst/>
          </a:prstGeom>
          <a:noFill/>
        </p:spPr>
        <p:txBody>
          <a:bodyPr wrap="square">
            <a:spAutoFit/>
          </a:bodyPr>
          <a:lstStyle/>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Temel inançlar; emri tanımak, beş hududu ve yedi esası bilmek ve onlara hürmet etmektir. Dürziliğin temel inançları arasında yer alır.</a:t>
            </a:r>
          </a:p>
          <a:p>
            <a:pPr marL="342900" lvl="0" indent="-342900" algn="just">
              <a:lnSpc>
                <a:spcPct val="150000"/>
              </a:lnSpc>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Ruh ölmez, bir cisimden bir başka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cisime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geçerek beden değiştirir.</a:t>
            </a:r>
          </a:p>
          <a:p>
            <a:pPr marL="342900" lvl="0" indent="-342900" algn="just">
              <a:lnSpc>
                <a:spcPct val="150000"/>
              </a:lnSpc>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Hamza b. Ali’nin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kâleme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aldığı ve Dürzî bilginlerin elinde bulunan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Resa’ilü’l-hikme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veya el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Hikmetü’şşerîfe</a:t>
            </a:r>
            <a:r>
              <a:rPr lang="tr-TR"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adlı eserler kutsal kitaplar olarak kabul edilir.</a:t>
            </a:r>
          </a:p>
          <a:p>
            <a:pPr marL="342900" lvl="0" indent="-342900" algn="just">
              <a:lnSpc>
                <a:spcPct val="150000"/>
              </a:lnSpc>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Günümüzde 450.000 civarında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nufüzü</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olduğu tahmin edilen Dürzîler, Lübnan’ın dağlık bölgelerinde, Suriye, Filistin, İsrail ve Ürdün’de ve bazı Batı ülkelerinde dağınık topluluklar hâlinde yaşamaktadır.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68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44641"/>
          </a:xfrm>
          <a:prstGeom prst="rect">
            <a:avLst/>
          </a:prstGeom>
          <a:noFill/>
        </p:spPr>
        <p:txBody>
          <a:bodyPr wrap="square">
            <a:spAutoFit/>
          </a:bodyPr>
          <a:lstStyle/>
          <a:p>
            <a:pPr indent="447675" algn="just">
              <a:lnSpc>
                <a:spcPct val="150000"/>
              </a:lnSpc>
              <a:spcAft>
                <a:spcPts val="1000"/>
              </a:spcAft>
            </a:pPr>
            <a:r>
              <a:rPr lang="tr-TR" sz="2200" b="1" dirty="0">
                <a:effectLst/>
                <a:latin typeface="Times New Roman" panose="02020603050405020304" pitchFamily="18" charset="0"/>
                <a:ea typeface="Calibri" panose="020F0502020204030204" pitchFamily="34" charset="0"/>
              </a:rPr>
              <a:t>YEZİDÎLİK </a:t>
            </a:r>
          </a:p>
          <a:p>
            <a:pPr marL="342900" lvl="0" indent="-342900" algn="just">
              <a:lnSpc>
                <a:spcPct val="150000"/>
              </a:lnSpc>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Yezidîlik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Emevi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soyundan gelen Şeyh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Adiy</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Müsafir’e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nispet edilir. Bu ekol,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Şiî’lerin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Yezid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Muaviye’yi lanetlemelerine karşı tepkisel bir hareket olarak oluşuştur.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Kutsal kitapları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Kitabü’l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-cilve (Tecelli Kitabı) ve Mushaf-ı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reş</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(Kara Kitap)’tir. Bunlarda Melek Tavus’un üstün nitelikleri ve görevleri yaratılışla ilgili teoriler ve Yezidîlere dair geçmişte yaşanmış olaylar yer alır.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Yezidîliğe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göre Tanrı, dünyanın sadece yaratıcısıdır. En büyük melek olan Melek Tavus ise dünyanın koruyucusu ve yöneticisidir.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Yezidî inancına göre ölümden sonra beden toprağa karışır ve toz olur. Ruh ise ölümsüzdür ve başka bedenlere geçerek varlığını sürdürür.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51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16401"/>
          </a:xfrm>
          <a:prstGeom prst="rect">
            <a:avLst/>
          </a:prstGeom>
          <a:noFill/>
        </p:spPr>
        <p:txBody>
          <a:bodyPr wrap="square">
            <a:spAutoFit/>
          </a:bodyPr>
          <a:lstStyle/>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Ölümden sonra bir yaşam, cennet veya cehennem inancı yoktur. İnsanların cezalandırılması veya mükâfatlandırılması bu dünyada olur.</a:t>
            </a:r>
          </a:p>
          <a:p>
            <a:pPr marL="342900" lvl="0" indent="-342900" algn="just">
              <a:lnSpc>
                <a:spcPct val="150000"/>
              </a:lnSpc>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Yezidîler, yeni doğan çocuklarını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Adiy</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Musafir’in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Lâleş’teki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türbesi çevresindeki zemzem dedikleri suya üç kere daldırarak vaftiz ederler.</a:t>
            </a:r>
          </a:p>
          <a:p>
            <a:pPr marL="342900" lvl="0" indent="-342900" algn="just">
              <a:lnSpc>
                <a:spcPct val="150000"/>
              </a:lnSpc>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Yezidîliğin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inanç ve uygulama yönünden çeşitli dinlerden izler taşıdığı görülür.</a:t>
            </a:r>
          </a:p>
          <a:p>
            <a:pPr marL="342900" lvl="0" indent="-342900" algn="just">
              <a:lnSpc>
                <a:spcPct val="150000"/>
              </a:lnSpc>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Yezidîler günümüzde Suriye, İran, Gürcistan, Azerbaycan ve Irak’ta; ülkemizde ise Güneydoğu Anadolu bölgesinde yoğunluklu olarak yaşamaktadırlar.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9040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2899</Words>
  <Application>Microsoft Office PowerPoint</Application>
  <PresentationFormat>Geniş ekran</PresentationFormat>
  <Paragraphs>146</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Adobe Caslon Pro</vt:lpstr>
      <vt:lpstr>Arial</vt:lpstr>
      <vt:lpstr>Calibri</vt:lpstr>
      <vt:lpstr>Calibri Light</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mehmet baylan</cp:lastModifiedBy>
  <cp:revision>88</cp:revision>
  <dcterms:created xsi:type="dcterms:W3CDTF">2020-11-30T19:20:16Z</dcterms:created>
  <dcterms:modified xsi:type="dcterms:W3CDTF">2021-01-24T11:31:01Z</dcterms:modified>
</cp:coreProperties>
</file>