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90" r:id="rId6"/>
    <p:sldId id="291" r:id="rId7"/>
    <p:sldId id="260" r:id="rId8"/>
    <p:sldId id="261" r:id="rId9"/>
    <p:sldId id="262" r:id="rId10"/>
    <p:sldId id="263" r:id="rId11"/>
    <p:sldId id="264" r:id="rId12"/>
    <p:sldId id="292" r:id="rId13"/>
    <p:sldId id="265" r:id="rId14"/>
    <p:sldId id="266" r:id="rId15"/>
    <p:sldId id="267" r:id="rId16"/>
    <p:sldId id="268" r:id="rId17"/>
    <p:sldId id="273" r:id="rId18"/>
    <p:sldId id="269" r:id="rId19"/>
    <p:sldId id="293" r:id="rId20"/>
    <p:sldId id="294" r:id="rId21"/>
    <p:sldId id="295" r:id="rId22"/>
    <p:sldId id="297" r:id="rId23"/>
    <p:sldId id="305" r:id="rId24"/>
    <p:sldId id="298" r:id="rId25"/>
    <p:sldId id="296" r:id="rId26"/>
    <p:sldId id="301" r:id="rId27"/>
    <p:sldId id="304" r:id="rId28"/>
    <p:sldId id="306" r:id="rId29"/>
    <p:sldId id="307" r:id="rId3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48" d="100"/>
          <a:sy n="48" d="100"/>
        </p:scale>
        <p:origin x="4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24.01.2021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0D523A9-0564-45A5-A481-F07821FB512D}" type="datetimeFigureOut">
              <a:rPr lang="tr-TR" smtClean="0"/>
              <a:t>24.01.2021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0D523A9-0564-45A5-A481-F07821FB512D}" type="datetimeFigureOut">
              <a:rPr lang="tr-TR" smtClean="0"/>
              <a:t>24.01.2021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0D523A9-0564-45A5-A481-F07821FB512D}" type="datetimeFigureOut">
              <a:rPr lang="tr-TR" smtClean="0"/>
              <a:t>24.01.2021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24.01.2021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0D523A9-0564-45A5-A481-F07821FB512D}" type="datetimeFigureOut">
              <a:rPr lang="tr-TR" smtClean="0"/>
              <a:t>24.01.2021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0D523A9-0564-45A5-A481-F07821FB512D}" type="datetimeFigureOut">
              <a:rPr lang="tr-TR" smtClean="0"/>
              <a:t>24.01.2021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0D523A9-0564-45A5-A481-F07821FB512D}" type="datetimeFigureOut">
              <a:rPr lang="tr-TR" smtClean="0"/>
              <a:t>24.01.2021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t>24.01.2021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24.01.2021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24.01.2021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t>24.01.2021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t>‹#›</a:t>
            </a:fld>
            <a:endParaRPr lang="tr-TR"/>
          </a:p>
        </p:txBody>
      </p:sp>
    </p:spTree>
    <p:extLst>
      <p:ext uri="{BB962C8B-B14F-4D97-AF65-F5344CB8AC3E}">
        <p14:creationId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a:t> </a:t>
            </a:r>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923330"/>
          </a:xfrm>
          <a:prstGeom prst="rect">
            <a:avLst/>
          </a:prstGeom>
          <a:noFill/>
        </p:spPr>
        <p:txBody>
          <a:bodyPr wrap="square" rtlCol="0">
            <a:spAutoFit/>
          </a:bodyPr>
          <a:lstStyle/>
          <a:p>
            <a:r>
              <a:rPr lang="tr-TR" sz="5400" b="1" dirty="0">
                <a:solidFill>
                  <a:srgbClr val="C00000"/>
                </a:solidFill>
                <a:latin typeface="Adobe Caslon Pro" panose="0205050205050A020403" pitchFamily="18" charset="-94"/>
                <a:ea typeface="Adobe Myungjo Std M" panose="02020600000000000000" pitchFamily="18" charset="-128"/>
              </a:rPr>
              <a:t>İSLAM TARİHİ</a:t>
            </a:r>
          </a:p>
        </p:txBody>
      </p:sp>
    </p:spTree>
    <p:extLst>
      <p:ext uri="{BB962C8B-B14F-4D97-AF65-F5344CB8AC3E}">
        <p14:creationId xmlns:p14="http://schemas.microsoft.com/office/powerpoint/2010/main" val="341541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511894"/>
          </a:xfrm>
          <a:prstGeom prst="rect">
            <a:avLst/>
          </a:prstGeom>
          <a:noFill/>
        </p:spPr>
        <p:txBody>
          <a:bodyPr wrap="square">
            <a:spAutoFit/>
          </a:bodyPr>
          <a:lstStyle/>
          <a:p>
            <a:pPr marL="342900" indent="-342900" algn="just">
              <a:lnSpc>
                <a:spcPct val="125000"/>
              </a:lnSpc>
              <a:buFont typeface="Wingdings" panose="05000000000000000000" pitchFamily="2" charset="2"/>
              <a:buChar char="Ø"/>
            </a:pP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Hz. Osman’ın katillerini de ordusu saflarına alan Hz. Ali, 14 </a:t>
            </a:r>
            <a:r>
              <a:rPr lang="tr-TR" sz="2100" dirty="0" err="1">
                <a:effectLst/>
                <a:latin typeface="Times New Roman" panose="02020603050405020304" pitchFamily="18" charset="0"/>
                <a:ea typeface="Calibri" panose="020F0502020204030204" pitchFamily="34" charset="0"/>
                <a:cs typeface="Times New Roman" panose="02020603050405020304" pitchFamily="18" charset="0"/>
              </a:rPr>
              <a:t>Cemaziyelahir</a:t>
            </a: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 36 / 9 Aralık 656 tarihinde Basra yakınlarındaki </a:t>
            </a:r>
            <a:r>
              <a:rPr lang="tr-TR" sz="2100" dirty="0" err="1">
                <a:effectLst/>
                <a:latin typeface="Times New Roman" panose="02020603050405020304" pitchFamily="18" charset="0"/>
                <a:ea typeface="Calibri" panose="020F0502020204030204" pitchFamily="34" charset="0"/>
                <a:cs typeface="Times New Roman" panose="02020603050405020304" pitchFamily="18" charset="0"/>
              </a:rPr>
              <a:t>Hureybe</a:t>
            </a: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 de onların karşısında cephe aldı. Hz. Ali’nin sulh teklifini karşı taraf da kabul etti. Ancak asilerin hilesi sonucunda savaş başladı. Savaş Hz. </a:t>
            </a:r>
            <a:r>
              <a:rPr lang="tr-TR" sz="2100" dirty="0" err="1">
                <a:effectLst/>
                <a:latin typeface="Times New Roman" panose="02020603050405020304" pitchFamily="18" charset="0"/>
                <a:ea typeface="Calibri" panose="020F0502020204030204" pitchFamily="34" charset="0"/>
                <a:cs typeface="Times New Roman" panose="02020603050405020304" pitchFamily="18" charset="0"/>
              </a:rPr>
              <a:t>Aişe’nin</a:t>
            </a: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 devesinin etrafında cereyan ettiği için </a:t>
            </a:r>
            <a:r>
              <a:rPr lang="tr-TR" sz="2100" dirty="0" err="1">
                <a:effectLst/>
                <a:latin typeface="Times New Roman" panose="02020603050405020304" pitchFamily="18" charset="0"/>
                <a:ea typeface="Calibri" panose="020F0502020204030204" pitchFamily="34" charset="0"/>
                <a:cs typeface="Times New Roman" panose="02020603050405020304" pitchFamily="18" charset="0"/>
              </a:rPr>
              <a:t>Cemel</a:t>
            </a: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 Savaşı olarak isimlendirilmiştir. Devenin öldürülmesiyle savaş Hz. Ali’nin zaferiyle sonuçlandı. Savaşta Talha b. Ubeydullah ve </a:t>
            </a:r>
            <a:r>
              <a:rPr lang="tr-TR" sz="2100" dirty="0" err="1">
                <a:effectLst/>
                <a:latin typeface="Times New Roman" panose="02020603050405020304" pitchFamily="18" charset="0"/>
                <a:ea typeface="Calibri" panose="020F0502020204030204" pitchFamily="34" charset="0"/>
                <a:cs typeface="Times New Roman" panose="02020603050405020304" pitchFamily="18" charset="0"/>
              </a:rPr>
              <a:t>Zübeyr</a:t>
            </a: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100" dirty="0" err="1">
                <a:effectLst/>
                <a:latin typeface="Times New Roman" panose="02020603050405020304" pitchFamily="18" charset="0"/>
                <a:ea typeface="Calibri" panose="020F0502020204030204" pitchFamily="34" charset="0"/>
                <a:cs typeface="Times New Roman" panose="02020603050405020304" pitchFamily="18" charset="0"/>
              </a:rPr>
              <a:t>Avvam</a:t>
            </a: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 gibi önemli </a:t>
            </a:r>
            <a:r>
              <a:rPr lang="tr-TR" sz="2100" dirty="0" err="1">
                <a:effectLst/>
                <a:latin typeface="Times New Roman" panose="02020603050405020304" pitchFamily="18" charset="0"/>
                <a:ea typeface="Calibri" panose="020F0502020204030204" pitchFamily="34" charset="0"/>
                <a:cs typeface="Times New Roman" panose="02020603050405020304" pitchFamily="18" charset="0"/>
              </a:rPr>
              <a:t>sahabîlerin</a:t>
            </a: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 de arasında olduğu 10.000 kişinin öldüğü rivayet edilmektedir.</a:t>
            </a:r>
          </a:p>
          <a:p>
            <a:pPr marL="342900" indent="-342900" algn="just">
              <a:lnSpc>
                <a:spcPct val="125000"/>
              </a:lnSpc>
              <a:buFont typeface="Wingdings" panose="05000000000000000000" pitchFamily="2" charset="2"/>
              <a:buChar char="Ø"/>
            </a:pP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Hz. Ali savaşın ardından muhaliflerine iyi davrandı. Savaşta hayatlarını kaybedenleri defnettirdi. Ayrıca ordusunun yağmalama girişiminde bulunmasına ve insanlara zarar vermesine engel oldu. Onun muhaliflere karşı takındığı tutum sonraki dönemlere örnek olmuştur.</a:t>
            </a:r>
          </a:p>
          <a:p>
            <a:pPr marL="342900" indent="-342900" algn="just">
              <a:lnSpc>
                <a:spcPct val="125000"/>
              </a:lnSpc>
              <a:buFont typeface="Wingdings" panose="05000000000000000000" pitchFamily="2" charset="2"/>
              <a:buChar char="Ø"/>
            </a:pP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Hz. </a:t>
            </a:r>
            <a:r>
              <a:rPr lang="tr-TR" sz="2100" dirty="0" err="1">
                <a:effectLst/>
                <a:latin typeface="Times New Roman" panose="02020603050405020304" pitchFamily="18" charset="0"/>
                <a:ea typeface="Calibri" panose="020F0502020204030204" pitchFamily="34" charset="0"/>
                <a:cs typeface="Times New Roman" panose="02020603050405020304" pitchFamily="18" charset="0"/>
              </a:rPr>
              <a:t>Aişe</a:t>
            </a:r>
            <a:r>
              <a:rPr lang="tr-TR" sz="2100" dirty="0">
                <a:effectLst/>
                <a:latin typeface="Times New Roman" panose="02020603050405020304" pitchFamily="18" charset="0"/>
                <a:ea typeface="Calibri" panose="020F0502020204030204" pitchFamily="34" charset="0"/>
                <a:cs typeface="Times New Roman" panose="02020603050405020304" pitchFamily="18" charset="0"/>
              </a:rPr>
              <a:t> önce Mekke’ye sonra da Medine’ye gitmiş ve bir daha siyasi olayların içerisinde yer almamıştır.</a:t>
            </a:r>
          </a:p>
        </p:txBody>
      </p:sp>
    </p:spTree>
    <p:extLst>
      <p:ext uri="{BB962C8B-B14F-4D97-AF65-F5344CB8AC3E}">
        <p14:creationId xmlns:p14="http://schemas.microsoft.com/office/powerpoint/2010/main" val="876901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950742" y="365125"/>
            <a:ext cx="10515600" cy="5667514"/>
          </a:xfrm>
          <a:prstGeom prst="rect">
            <a:avLst/>
          </a:prstGeom>
          <a:noFill/>
        </p:spPr>
        <p:txBody>
          <a:bodyPr wrap="square">
            <a:spAutoFit/>
          </a:bodyPr>
          <a:lstStyle/>
          <a:p>
            <a:pPr marL="676275" algn="just">
              <a:lnSpc>
                <a:spcPct val="130000"/>
              </a:lnSpc>
            </a:pPr>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Sıffîn</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 Savaşı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30000"/>
              </a:lnSpc>
              <a:buFont typeface="Wingdings" panose="05000000000000000000" pitchFamily="2" charset="2"/>
              <a:buChar char="Ø"/>
            </a:pP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Cemel</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Savaşı sonrasında Hz. Ali, devletin merkezini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Kûfe’ye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taşıdı. Muaviye b.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Süfyan’a</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mektup yazarak kendisine biat etmeye davet etti. Ancak Muaviye bu daveti kabul etmedi. Muaviye, Hz. Osman’ın kanlı gömleğini kullanarak propaganda yapıyordu. Muaviye’nin üzerine yürümekten başka çaresi kalmadığını anlayan Hz. Al savaş hazırlıklarına başladı. İki ordu Suriye-Irak sınırındaki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Sıffin’de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karşı karşıya geldiler. </a:t>
            </a:r>
            <a:endParaRPr lang="tr-TR"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30000"/>
              </a:lnSpc>
              <a:buFont typeface="Wingdings" panose="05000000000000000000" pitchFamily="2" charset="2"/>
              <a:buChar char="Ø"/>
            </a:pPr>
            <a:r>
              <a:rPr lang="tr-TR" sz="1800" dirty="0">
                <a:effectLst/>
                <a:latin typeface="Times New Roman" panose="02020603050405020304" pitchFamily="18" charset="0"/>
                <a:ea typeface="Calibri" panose="020F0502020204030204" pitchFamily="34" charset="0"/>
              </a:rPr>
              <a:t>Muaviye b. </a:t>
            </a:r>
            <a:r>
              <a:rPr lang="tr-TR" sz="1800" dirty="0" err="1">
                <a:effectLst/>
                <a:latin typeface="Times New Roman" panose="02020603050405020304" pitchFamily="18" charset="0"/>
                <a:ea typeface="Calibri" panose="020F0502020204030204" pitchFamily="34" charset="0"/>
              </a:rPr>
              <a:t>Ebû</a:t>
            </a:r>
            <a:r>
              <a:rPr lang="tr-TR" sz="1800" dirty="0">
                <a:effectLst/>
                <a:latin typeface="Times New Roman" panose="02020603050405020304" pitchFamily="18" charset="0"/>
                <a:ea typeface="Calibri" panose="020F0502020204030204" pitchFamily="34" charset="0"/>
              </a:rPr>
              <a:t> </a:t>
            </a:r>
            <a:r>
              <a:rPr lang="tr-TR" sz="1800" dirty="0" err="1">
                <a:effectLst/>
                <a:latin typeface="Times New Roman" panose="02020603050405020304" pitchFamily="18" charset="0"/>
                <a:ea typeface="Calibri" panose="020F0502020204030204" pitchFamily="34" charset="0"/>
              </a:rPr>
              <a:t>Süfyan</a:t>
            </a:r>
            <a:r>
              <a:rPr lang="tr-TR" sz="1800" dirty="0">
                <a:effectLst/>
                <a:latin typeface="Times New Roman" panose="02020603050405020304" pitchFamily="18" charset="0"/>
                <a:ea typeface="Calibri" panose="020F0502020204030204" pitchFamily="34" charset="0"/>
              </a:rPr>
              <a:t>, Hz. Osman’ın kanlı gömleğini kullanarak Hz. Ali aleyhine propaganda yapıyor ve Hz. Osman’ın kanını talep ediyordu. İki taraf 37/ 657 yılında, </a:t>
            </a:r>
            <a:r>
              <a:rPr lang="tr-TR" sz="1800" dirty="0" err="1">
                <a:effectLst/>
                <a:latin typeface="Times New Roman" panose="02020603050405020304" pitchFamily="18" charset="0"/>
                <a:ea typeface="Calibri" panose="020F0502020204030204" pitchFamily="34" charset="0"/>
              </a:rPr>
              <a:t>Sıffîn’de</a:t>
            </a:r>
            <a:r>
              <a:rPr lang="tr-TR" sz="1800" dirty="0">
                <a:effectLst/>
                <a:latin typeface="Times New Roman" panose="02020603050405020304" pitchFamily="18" charset="0"/>
                <a:ea typeface="Calibri" panose="020F0502020204030204" pitchFamily="34" charset="0"/>
              </a:rPr>
              <a:t> karşı karşıya geldi. Savaş 9-10 safer 37 / 27-28 Temmuz 657 tarihlerinde şiddetlendi. Sabaha kadar devam eden çarpışmalar sebebiyle Cuma gecesine </a:t>
            </a:r>
            <a:r>
              <a:rPr lang="tr-TR" sz="1800" dirty="0" err="1">
                <a:effectLst/>
                <a:latin typeface="Times New Roman" panose="02020603050405020304" pitchFamily="18" charset="0"/>
                <a:ea typeface="Calibri" panose="020F0502020204030204" pitchFamily="34" charset="0"/>
              </a:rPr>
              <a:t>Leyletü’l-Herîr</a:t>
            </a:r>
            <a:r>
              <a:rPr lang="tr-TR" sz="1800" dirty="0">
                <a:effectLst/>
                <a:latin typeface="Times New Roman" panose="02020603050405020304" pitchFamily="18" charset="0"/>
                <a:ea typeface="Calibri" panose="020F0502020204030204" pitchFamily="34" charset="0"/>
              </a:rPr>
              <a:t> (Hırıltı Gecesi) denilmiştir. Savaş Hz. Ali’nin galibiyetiyle sonuçlanacakken Mısır fatihi ve valisi </a:t>
            </a:r>
            <a:r>
              <a:rPr lang="tr-TR" sz="1800" dirty="0" err="1">
                <a:effectLst/>
                <a:latin typeface="Times New Roman" panose="02020603050405020304" pitchFamily="18" charset="0"/>
                <a:ea typeface="Calibri" panose="020F0502020204030204" pitchFamily="34" charset="0"/>
              </a:rPr>
              <a:t>Amr</a:t>
            </a:r>
            <a:r>
              <a:rPr lang="tr-TR" sz="1800" dirty="0">
                <a:effectLst/>
                <a:latin typeface="Times New Roman" panose="02020603050405020304" pitchFamily="18" charset="0"/>
                <a:ea typeface="Calibri" panose="020F0502020204030204" pitchFamily="34" charset="0"/>
              </a:rPr>
              <a:t> b. </a:t>
            </a:r>
            <a:r>
              <a:rPr lang="tr-TR" sz="1800" dirty="0" err="1">
                <a:effectLst/>
                <a:latin typeface="Times New Roman" panose="02020603050405020304" pitchFamily="18" charset="0"/>
                <a:ea typeface="Calibri" panose="020F0502020204030204" pitchFamily="34" charset="0"/>
              </a:rPr>
              <a:t>Âs’ın</a:t>
            </a:r>
            <a:r>
              <a:rPr lang="tr-TR" sz="1800" dirty="0">
                <a:effectLst/>
                <a:latin typeface="Times New Roman" panose="02020603050405020304" pitchFamily="18" charset="0"/>
                <a:ea typeface="Calibri" panose="020F0502020204030204" pitchFamily="34" charset="0"/>
              </a:rPr>
              <a:t> teklifiyle Muaviye’nin askerleri mızraklarının uçlarına taktıkları Kur’an sahifeleriyle aralarında Kur’an’ın hakem olmasını önerdiler. Bu tutum Hz. Ali’nin ordusunda duraksamaya yol açtı. Yemenli Kinde kabilesinin lideri </a:t>
            </a:r>
            <a:r>
              <a:rPr lang="tr-TR" sz="1800" dirty="0" err="1">
                <a:effectLst/>
                <a:latin typeface="Times New Roman" panose="02020603050405020304" pitchFamily="18" charset="0"/>
                <a:ea typeface="Calibri" panose="020F0502020204030204" pitchFamily="34" charset="0"/>
              </a:rPr>
              <a:t>Eş’as</a:t>
            </a:r>
            <a:r>
              <a:rPr lang="tr-TR" sz="1800" dirty="0">
                <a:effectLst/>
                <a:latin typeface="Times New Roman" panose="02020603050405020304" pitchFamily="18" charset="0"/>
                <a:ea typeface="Calibri" panose="020F0502020204030204" pitchFamily="34" charset="0"/>
              </a:rPr>
              <a:t> b. </a:t>
            </a:r>
            <a:r>
              <a:rPr lang="tr-TR" sz="1800" dirty="0" err="1">
                <a:effectLst/>
                <a:latin typeface="Times New Roman" panose="02020603050405020304" pitchFamily="18" charset="0"/>
                <a:ea typeface="Calibri" panose="020F0502020204030204" pitchFamily="34" charset="0"/>
              </a:rPr>
              <a:t>Kays</a:t>
            </a:r>
            <a:r>
              <a:rPr lang="tr-TR" sz="1800" dirty="0">
                <a:effectLst/>
                <a:latin typeface="Times New Roman" panose="02020603050405020304" pitchFamily="18" charset="0"/>
                <a:ea typeface="Calibri" panose="020F0502020204030204" pitchFamily="34" charset="0"/>
              </a:rPr>
              <a:t>, Muaviye’nin yanına giderek bu teklifin ne anlama geldiğini sordu. Muaviye aradaki ihtilafın hakemler tarafında çözülmesini önerdi. Hz. Ali’nin ordusunun büyük bir kısmı savaşmayı bırakması üzerine Hz. Ali bu teklifi kabul etmek zorunda kaldı.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0663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290359"/>
          </a:xfrm>
          <a:prstGeom prst="rect">
            <a:avLst/>
          </a:prstGeom>
          <a:noFill/>
        </p:spPr>
        <p:txBody>
          <a:bodyPr wrap="square">
            <a:spAutoFit/>
          </a:bodyPr>
          <a:lstStyle/>
          <a:p>
            <a:pPr marL="447675" algn="just">
              <a:lnSpc>
                <a:spcPct val="150000"/>
              </a:lnSpc>
              <a:spcAft>
                <a:spcPts val="1000"/>
              </a:spcAft>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Hakem Olayı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1000"/>
              </a:spcAft>
              <a:buFont typeface="Wingdings" panose="05000000000000000000" pitchFamily="2" charset="2"/>
              <a:buChar char="Ø"/>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Muaviye, hakem olarak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Amr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Âs’ı</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belirledi. Hz. Ali davasını savunabilecek bir ismin hakem olmasını istiyordu. Bu düşünceyle Hz. Ali, hakem olarak Abdullah b. Abbas’ı teklif etti. Ancak Abdullah’ın Hz. Ali’nin amcasının oğlu olması sebebiyle hakemliği kabul görmedi. Bunun üzerine Hz. Ali,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Eşter’i</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teklif etti. Ancak onun ismi de kabul görmedi. Hz. Ali kendisine önerilen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Musa el-</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Eş’arî</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ismini kabul etmek zorunda kaldı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1000"/>
              </a:spcAft>
              <a:buFont typeface="Wingdings" panose="05000000000000000000" pitchFamily="2" charset="2"/>
              <a:buChar char="Ø"/>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Hz. Ali, ordusu içinde ayrılığa meydan vermemek için hakeme razı oldu. Ancak bu tutum Muaviye’nin hilafete hak sahibi olduğunu kabul ettiği anlamına geliyordu.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Sebeiyye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taraftarları hakemlerin anlaşmasından endişe ettiler. Müstakil ordu kurup Ali’nin ve Muaviye’nin karşısına ayrı ayrı çıkmayı tasarladılar. Ordudan ayrılmak için bir sebep gerekiyordu. Aksi takdirde asi konumuna düşeceklerdi. Daha sonraları “Haricîler” adı verilen bu grup önce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Harura’ya</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sonra da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Nehrevan’da</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toplandılar. Haricîler öncelikle kabile asabiyetine önem veren kabilelerden meydana gelmekteydi. Bunlar Bekir,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Mudar</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ve Temim kabileleriydi.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4973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3085075"/>
          </a:xfrm>
          <a:prstGeom prst="rect">
            <a:avLst/>
          </a:prstGeom>
          <a:noFill/>
        </p:spPr>
        <p:txBody>
          <a:bodyPr wrap="square">
            <a:spAutoFit/>
          </a:bodyPr>
          <a:lstStyle/>
          <a:p>
            <a:pPr marL="342900" indent="-342900" algn="just">
              <a:lnSpc>
                <a:spcPct val="150000"/>
              </a:lnSpc>
              <a:spcAft>
                <a:spcPts val="10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İki hakem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Ezruh’ta</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yaptıkları toplantılarda Hz. Osman’ın masum olarak öldüğüne ve katillerini cezalandırılması gerektiğine, Muaviye’nin de onun vasisi olduğuna, her iki temsilcinin de görevlerinden azledilmesi gerektiğine ve meselenin şura yoluyla çözülmesi gerektiğine karar verdiler. Anlaşmanın kararını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Eş’as</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Kays</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okudu. Ancak bu sırada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Amr</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As’ın</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hilesi ortaya çıktı ve Muaviye’yi halife tayin ettiğini bildirdi. Sonuçta hakem olayı var olan sorunu çözmek yerine yeni problemlerin sebebi olmuştur.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8837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372881"/>
          </a:xfrm>
          <a:prstGeom prst="rect">
            <a:avLst/>
          </a:prstGeom>
          <a:noFill/>
        </p:spPr>
        <p:txBody>
          <a:bodyPr wrap="square">
            <a:spAutoFit/>
          </a:bodyPr>
          <a:lstStyle/>
          <a:p>
            <a:pPr indent="447675" algn="just">
              <a:lnSpc>
                <a:spcPct val="150000"/>
              </a:lnSpc>
              <a:spcAft>
                <a:spcPts val="1000"/>
              </a:spcAft>
            </a:pP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Haricîliğin Bir Fırka Olarak Doğuşu</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10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Haricîliğin doğuşundaki en etkin faktör, bedevilikten şehir hayatına geçen Arapların geçirdiği değişimdir. Bir diğer önemli etken de insanların zaman içerisinde siyasal konulara daha fazla ilgi duymasıdır. Haricîlerin olaylar karşısında takındıkları tavırları incelediğimizde, kendilerinden farklı düşüncelere sahip kimselere karşı katı tutum takındıklarını, nasları yüzeysel bir şekilde anladıklarını görürüz.</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10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Temim kabilesine mensup yaklaşık 12.000 kişilik bir grup Hz. Ali’nin ordusundan ayrılarak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Harura</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denen yerde toplandılar. Hz. Ali önce Abdullah b. Abbas’ı göndermiş, sonrasında da kendisi görüşmek üzere bu grubun yanına gitmiştir. Görüşmelerin ardından Hz Ali bu grubu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Kûfe’ye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gitmeye ikna etmiştir. </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7659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3721147"/>
          </a:xfrm>
          <a:prstGeom prst="rect">
            <a:avLst/>
          </a:prstGeom>
          <a:noFill/>
        </p:spPr>
        <p:txBody>
          <a:bodyPr wrap="square">
            <a:spAutoFit/>
          </a:bodyPr>
          <a:lstStyle/>
          <a:p>
            <a:pPr marL="342900" indent="-342900" algn="just">
              <a:lnSpc>
                <a:spcPct val="150000"/>
              </a:lnSpc>
              <a:spcAft>
                <a:spcPts val="10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İlk harici grup Hz. Ali’nin tahkimi kabul etmekle hata ettiğini ve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tevbe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etmesi gerektiğini savunuyordu. Hz. Ali ise tahkimi kabul etmenin dinî bir hata değil, siyasî bir zaaf olduğunu söylüyordu.</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10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Haricîler,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Kûfe’ye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gittikten sonra da Tahkimi kabul etmenin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tevbe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gerektiren bir fiil olduğunu söylemeye devam etmişler ve “hüküm ancak Allah’ındır” diyerek Hz. Ali’ye muhalefet etmişlerdir. Hz. Ali bu sözü duyduğunda “Kendisiyle batılın amaçlandığı hak bir söz.” demiştir.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4526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325800"/>
          </a:xfrm>
          <a:prstGeom prst="rect">
            <a:avLst/>
          </a:prstGeom>
          <a:noFill/>
        </p:spPr>
        <p:txBody>
          <a:bodyPr wrap="square">
            <a:spAutoFit/>
          </a:bodyPr>
          <a:lstStyle/>
          <a:p>
            <a:pPr indent="447675" algn="just">
              <a:lnSpc>
                <a:spcPct val="150000"/>
              </a:lnSpc>
              <a:spcAft>
                <a:spcPts val="1000"/>
              </a:spcAft>
            </a:pPr>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Nehrevân</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 Savaşı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indent="447675" algn="just">
              <a:lnSpc>
                <a:spcPct val="150000"/>
              </a:lnSpc>
              <a:spcAft>
                <a:spcPts val="10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Haricîlere göre, Hz. Ali,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Musa’yı hakem olarak göndermekle itaat edilme hakkını kaybetti. Bu sebeple derhal onun yerine imam olarak Abdullah b.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Vehb</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er-</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Rasibî’yi</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seçtiler. Bu andan itibaren otoritesini kabul etmedikleri halifenin bulunduğu şehirde kalamazlardı. Kendileri için en uygun neresi olduğunu tartışmaya başladılar. Sonuç olarak,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Nehrevân’da</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diğer şehirlerden gelecek arkadaşlarıyla buluşup başka bir yere gitmeye karar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verdiler.</a:t>
            </a:r>
            <a:r>
              <a:rPr lang="tr-TR" sz="1800" dirty="0" err="1">
                <a:effectLst/>
                <a:latin typeface="Times New Roman" panose="02020603050405020304" pitchFamily="18" charset="0"/>
                <a:ea typeface="Calibri" panose="020F0502020204030204" pitchFamily="34" charset="0"/>
              </a:rPr>
              <a:t>Mis’ar</a:t>
            </a:r>
            <a:r>
              <a:rPr lang="tr-TR" sz="1800" dirty="0">
                <a:effectLst/>
                <a:latin typeface="Times New Roman" panose="02020603050405020304" pitchFamily="18" charset="0"/>
                <a:ea typeface="Calibri" panose="020F0502020204030204" pitchFamily="34" charset="0"/>
              </a:rPr>
              <a:t> b. </a:t>
            </a:r>
            <a:r>
              <a:rPr lang="tr-TR" sz="1800" dirty="0" err="1">
                <a:effectLst/>
                <a:latin typeface="Times New Roman" panose="02020603050405020304" pitchFamily="18" charset="0"/>
                <a:ea typeface="Calibri" panose="020F0502020204030204" pitchFamily="34" charset="0"/>
              </a:rPr>
              <a:t>Fedekî</a:t>
            </a:r>
            <a:r>
              <a:rPr lang="tr-TR" sz="1800" dirty="0">
                <a:effectLst/>
                <a:latin typeface="Times New Roman" panose="02020603050405020304" pitchFamily="18" charset="0"/>
                <a:ea typeface="Calibri" panose="020F0502020204030204" pitchFamily="34" charset="0"/>
              </a:rPr>
              <a:t> isimli bir haricînin başında bulunduğu ve Basra’dan gelen 500 kişilik Haricî grup yolda Abdullah b. </a:t>
            </a:r>
            <a:r>
              <a:rPr lang="tr-TR" sz="1800" dirty="0" err="1">
                <a:effectLst/>
                <a:latin typeface="Times New Roman" panose="02020603050405020304" pitchFamily="18" charset="0"/>
                <a:ea typeface="Calibri" panose="020F0502020204030204" pitchFamily="34" charset="0"/>
              </a:rPr>
              <a:t>Habbab</a:t>
            </a:r>
            <a:r>
              <a:rPr lang="tr-TR" sz="1800" dirty="0">
                <a:effectLst/>
                <a:latin typeface="Times New Roman" panose="02020603050405020304" pitchFamily="18" charset="0"/>
                <a:ea typeface="Calibri" panose="020F0502020204030204" pitchFamily="34" charset="0"/>
              </a:rPr>
              <a:t> b. </a:t>
            </a:r>
            <a:r>
              <a:rPr lang="tr-TR" sz="1800" dirty="0" err="1">
                <a:effectLst/>
                <a:latin typeface="Times New Roman" panose="02020603050405020304" pitchFamily="18" charset="0"/>
                <a:ea typeface="Calibri" panose="020F0502020204030204" pitchFamily="34" charset="0"/>
              </a:rPr>
              <a:t>Eret</a:t>
            </a:r>
            <a:r>
              <a:rPr lang="tr-TR" sz="1800" dirty="0">
                <a:effectLst/>
                <a:latin typeface="Times New Roman" panose="02020603050405020304" pitchFamily="18" charset="0"/>
                <a:ea typeface="Calibri" panose="020F0502020204030204" pitchFamily="34" charset="0"/>
              </a:rPr>
              <a:t> ve ailesi ile karşılaştı. Ona Hz. </a:t>
            </a:r>
            <a:r>
              <a:rPr lang="tr-TR" sz="1800" dirty="0" err="1">
                <a:effectLst/>
                <a:latin typeface="Times New Roman" panose="02020603050405020304" pitchFamily="18" charset="0"/>
                <a:ea typeface="Calibri" panose="020F0502020204030204" pitchFamily="34" charset="0"/>
              </a:rPr>
              <a:t>Ebû</a:t>
            </a:r>
            <a:r>
              <a:rPr lang="tr-TR" sz="1800" dirty="0">
                <a:effectLst/>
                <a:latin typeface="Times New Roman" panose="02020603050405020304" pitchFamily="18" charset="0"/>
                <a:ea typeface="Calibri" panose="020F0502020204030204" pitchFamily="34" charset="0"/>
              </a:rPr>
              <a:t> Bekir ve Hz. Ömer hakkında soru sorduktan sonra hamile eşi ile birlikte işkence ile öldürdüler. Hz. Ali katillerin kendisine teslim edilmesini istedi. Ancak haricîler bu teklifi reddettiler. Bunun üzerine Hz. Ali, ordusuyla birlikte </a:t>
            </a:r>
            <a:r>
              <a:rPr lang="tr-TR" sz="1800" dirty="0" err="1">
                <a:effectLst/>
                <a:latin typeface="Times New Roman" panose="02020603050405020304" pitchFamily="18" charset="0"/>
                <a:ea typeface="Calibri" panose="020F0502020204030204" pitchFamily="34" charset="0"/>
              </a:rPr>
              <a:t>Nehrevân</a:t>
            </a:r>
            <a:r>
              <a:rPr lang="tr-TR" sz="1800" dirty="0">
                <a:effectLst/>
                <a:latin typeface="Times New Roman" panose="02020603050405020304" pitchFamily="18" charset="0"/>
                <a:ea typeface="Calibri" panose="020F0502020204030204" pitchFamily="34" charset="0"/>
              </a:rPr>
              <a:t> üzerine yürüdü. Haricîlere elçiler göndererek Abdullah ve eşinin katillerinin teslim edilmesini ve isyandan vazgeçilmesini istedi. </a:t>
            </a:r>
            <a:endParaRPr lang="tr-TR"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7544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244641"/>
          </a:xfrm>
          <a:prstGeom prst="rect">
            <a:avLst/>
          </a:prstGeom>
          <a:noFill/>
        </p:spPr>
        <p:txBody>
          <a:bodyPr wrap="square">
            <a:spAutoFit/>
          </a:bodyPr>
          <a:lstStyle/>
          <a:p>
            <a:pPr marL="342900" indent="-342900" algn="just">
              <a:lnSpc>
                <a:spcPct val="150000"/>
              </a:lnSpc>
              <a:spcAft>
                <a:spcPts val="1000"/>
              </a:spcAft>
              <a:buFont typeface="Wingdings" panose="05000000000000000000" pitchFamily="2" charset="2"/>
              <a:buChar char="Ø"/>
            </a:pPr>
            <a:r>
              <a:rPr lang="tr-TR" sz="2200" dirty="0" err="1">
                <a:effectLst/>
                <a:latin typeface="Times New Roman" panose="02020603050405020304" pitchFamily="18" charset="0"/>
                <a:ea typeface="Calibri" panose="020F0502020204030204" pitchFamily="34" charset="0"/>
              </a:rPr>
              <a:t>Nehrevân’da</a:t>
            </a:r>
            <a:r>
              <a:rPr lang="tr-TR" sz="2200" dirty="0">
                <a:effectLst/>
                <a:latin typeface="Times New Roman" panose="02020603050405020304" pitchFamily="18" charset="0"/>
                <a:ea typeface="Calibri" panose="020F0502020204030204" pitchFamily="34" charset="0"/>
              </a:rPr>
              <a:t> toplanan yaklaşık 12.000 haricînin önemli bir kısmı savaş alanından ayrıldı. Geride kalan 3.000 kişi ile Hz. Ali’nin askerileri arasında yapılan savaşta asilerin tamamına yakınını öldürüldü. Yaklaşık 400 kişi de yaralı olarak ele geçirildi.   Sağ kalanlar </a:t>
            </a:r>
            <a:r>
              <a:rPr lang="tr-TR" sz="2200" dirty="0" err="1">
                <a:effectLst/>
                <a:latin typeface="Times New Roman" panose="02020603050405020304" pitchFamily="18" charset="0"/>
                <a:ea typeface="Calibri" panose="020F0502020204030204" pitchFamily="34" charset="0"/>
              </a:rPr>
              <a:t>Nuheyla’da</a:t>
            </a:r>
            <a:r>
              <a:rPr lang="tr-TR" sz="2200" dirty="0">
                <a:effectLst/>
                <a:latin typeface="Times New Roman" panose="02020603050405020304" pitchFamily="18" charset="0"/>
                <a:ea typeface="Calibri" panose="020F0502020204030204" pitchFamily="34" charset="0"/>
              </a:rPr>
              <a:t> toplandılar. Hz. Ali bir sefer de bu bölgeye düzenledi.</a:t>
            </a:r>
          </a:p>
          <a:p>
            <a:pPr marL="342900" indent="-342900" algn="just">
              <a:lnSpc>
                <a:spcPct val="150000"/>
              </a:lnSpc>
              <a:spcAft>
                <a:spcPts val="10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Haricîler ile mücadelenin ardından Hz. Ali, Şam üzerine hareket etmek istediyse de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Eş’as</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Kays</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ordunun yorgun olduğunu söyleyerek Hz. Ali’yi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Kûfe’ye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döndürmüştür. Bu sırada Muaviye, Hz. Ali karşısındaki hâkimiyet sahasını genişletmekteydi. Mısır’ı kendisine bağladığı gibi, Irak, Cezire, Hicaz ve Yemen bölgesine düzenlediği seferlerle Hz. Ali’nin sahip olduğu topraklara dahi hâkim olamadığı izlenimini vermeye çalışmıştır.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0178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865050"/>
          </a:xfrm>
          <a:prstGeom prst="rect">
            <a:avLst/>
          </a:prstGeom>
          <a:noFill/>
        </p:spPr>
        <p:txBody>
          <a:bodyPr wrap="square">
            <a:spAutoFit/>
          </a:bodyPr>
          <a:lstStyle/>
          <a:p>
            <a:pPr marL="447675" algn="just">
              <a:lnSpc>
                <a:spcPct val="150000"/>
              </a:lnSpc>
              <a:spcAft>
                <a:spcPts val="1000"/>
              </a:spcAft>
            </a:pP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Hz. Ali’nin Şehit Edilmesi</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indent="447675" algn="just">
              <a:lnSpc>
                <a:spcPct val="150000"/>
              </a:lnSpc>
              <a:spcAft>
                <a:spcPts val="1000"/>
              </a:spcAft>
            </a:pP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Nehrevân’da</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haricîlerin öldürülmesi bu grubun Hz. Ali’ye olan kini artmıştır. Bir grup haricî Mekke’de toplanarak Müslümanların içerisine düştüğü sıkıntılı durumun sebebi olarak gördükleri Hz. Ali, Muaviye ve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Amr</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Âs’ın</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öldürülmesine karar verdiler. Bu amaçla üçüne de aynı gün 17 Ramazan 40 / 24 Ocak 661 tarihinde suikast girişiminde bulundular.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indent="447675" algn="just">
              <a:lnSpc>
                <a:spcPct val="150000"/>
              </a:lnSpc>
              <a:spcAft>
                <a:spcPts val="1000"/>
              </a:spcAft>
            </a:pP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Amr’ı</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öldürmek üzere Mısır’a giden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Amr</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Bekr</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et-</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Temîmî</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Amr</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Âs’ı</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tanımadığı için o gün sabah namazını kıldırmak için mescide giden Hârice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Huzâfe’yi</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öldürmüş, kendisi de kısas yoluyla cezalandırılmıştır. </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1518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2698944"/>
          </a:xfrm>
          <a:prstGeom prst="rect">
            <a:avLst/>
          </a:prstGeom>
          <a:noFill/>
        </p:spPr>
        <p:txBody>
          <a:bodyPr wrap="square">
            <a:spAutoFit/>
          </a:bodyPr>
          <a:lstStyle/>
          <a:p>
            <a:pPr marL="285750" indent="-285750" algn="just">
              <a:lnSpc>
                <a:spcPct val="150000"/>
              </a:lnSpc>
              <a:spcAft>
                <a:spcPts val="10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Muaviye’yi öldürme görevini üzerine alan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Burek</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 Abdullah, Muaviye’ye saldırmış ancak Muaviye bu saldırıdan yaralı olarak kurtulmayı başarmıştır.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Burek</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yakalanarak öldürülmüştür.</a:t>
            </a:r>
          </a:p>
          <a:p>
            <a:pPr marL="285750" indent="-285750" algn="just">
              <a:lnSpc>
                <a:spcPct val="150000"/>
              </a:lnSpc>
              <a:spcAft>
                <a:spcPts val="10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Hz. Ali ise Abdurrahman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Mülcem</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tarafından sabah namazı sırasında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Kûfe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camiinde zehirli hançer ile yaralandı ve 1-2 gün sonra vefat etti. </a:t>
            </a:r>
          </a:p>
        </p:txBody>
      </p:sp>
    </p:spTree>
    <p:extLst>
      <p:ext uri="{BB962C8B-B14F-4D97-AF65-F5344CB8AC3E}">
        <p14:creationId xmlns:p14="http://schemas.microsoft.com/office/powerpoint/2010/main" val="2090671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10515600" cy="4093428"/>
          </a:xfrm>
          <a:prstGeom prst="rect">
            <a:avLst/>
          </a:prstGeom>
          <a:noFill/>
        </p:spPr>
        <p:txBody>
          <a:bodyPr wrap="square" rtlCol="0">
            <a:spAutoFit/>
          </a:bodyPr>
          <a:lstStyle/>
          <a:p>
            <a:r>
              <a:rPr lang="tr-TR" sz="4400" b="1" dirty="0">
                <a:latin typeface="Adobe Caslon Pro" panose="0205050205050A020403" pitchFamily="18" charset="-94"/>
                <a:ea typeface="Adobe Myungjo Std M" panose="02020600000000000000" pitchFamily="18" charset="-128"/>
              </a:rPr>
              <a:t>BÖLÜM 4: </a:t>
            </a:r>
            <a:r>
              <a:rPr lang="tr-TR" sz="4400" b="1" dirty="0">
                <a:effectLst/>
                <a:latin typeface="Times New Roman" panose="02020603050405020304" pitchFamily="18" charset="0"/>
                <a:ea typeface="Calibri" panose="020F0502020204030204" pitchFamily="34" charset="0"/>
              </a:rPr>
              <a:t>HZ. ALİ DÖNEMİ</a:t>
            </a:r>
          </a:p>
          <a:p>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Hilafete Gelişi</a:t>
            </a:r>
          </a:p>
          <a:p>
            <a:pPr algn="just"/>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İlk İcraatları</a:t>
            </a:r>
          </a:p>
          <a:p>
            <a:pPr algn="just"/>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Muhalifler</a:t>
            </a:r>
          </a:p>
          <a:p>
            <a:pPr algn="just"/>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Cemel</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 Vakası</a:t>
            </a:r>
          </a:p>
          <a:p>
            <a:pPr algn="just"/>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Sıffîn</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 Savaşı</a:t>
            </a:r>
          </a:p>
          <a:p>
            <a:pPr algn="just"/>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Hakem Olayı</a:t>
            </a:r>
          </a:p>
          <a:p>
            <a:pPr algn="just"/>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Haricîliğin Bir Fırka Olarak Doğuşu</a:t>
            </a:r>
          </a:p>
          <a:p>
            <a:pPr algn="just"/>
            <a:r>
              <a:rPr lang="tr-TR" sz="1800" b="1" dirty="0" err="1">
                <a:effectLst/>
                <a:latin typeface="Times New Roman" panose="02020603050405020304" pitchFamily="18" charset="0"/>
                <a:ea typeface="Calibri" panose="020F0502020204030204" pitchFamily="34" charset="0"/>
                <a:cs typeface="Times New Roman" panose="02020603050405020304" pitchFamily="18" charset="0"/>
              </a:rPr>
              <a:t>Nehrevân</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 Savaşı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Hz. Ali’nin Şehit Edilmesi</a:t>
            </a:r>
          </a:p>
          <a:p>
            <a:pPr algn="just"/>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Hz. Ali Döneminde İslam Toplumu</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tr-TR" b="1" dirty="0">
                <a:latin typeface="Times New Roman" panose="02020603050405020304" pitchFamily="18" charset="0"/>
                <a:ea typeface="Calibri" panose="020F0502020204030204" pitchFamily="34" charset="0"/>
                <a:cs typeface="Times New Roman" panose="02020603050405020304" pitchFamily="18" charset="0"/>
              </a:rPr>
              <a:t>Hz. Ali Sonrasında Yaşananlar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sz="1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4439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459828"/>
          </a:xfrm>
          <a:prstGeom prst="rect">
            <a:avLst/>
          </a:prstGeom>
          <a:noFill/>
        </p:spPr>
        <p:txBody>
          <a:bodyPr wrap="square">
            <a:spAutoFit/>
          </a:bodyPr>
          <a:lstStyle/>
          <a:p>
            <a:pPr indent="447675" algn="just">
              <a:lnSpc>
                <a:spcPct val="150000"/>
              </a:lnSpc>
              <a:spcAft>
                <a:spcPts val="1000"/>
              </a:spcAft>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Hz. Ali Döneminde İslam Toplumu</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1000"/>
              </a:spcAft>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Hz. Osman döneminden başlamak üzere yaşanan siyasî çatışmalar,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Cemel</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Sıffin</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ve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Nehrevân</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savaşları İslam toplumun parçalanmasına yol açmıştır. Büyük günah işleyenlerin durumu fikrî ayrılıklara yol açmıştır. Bütün bunlarla birlikte Müslümanlar temel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islamî</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ilkelerden ayrılmamış, Kur’an’ın birleştirici etkisi ümmetin ana bünyesini korumuştur.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1000"/>
              </a:spcAft>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Hz. Ali döneminde kabile rekabeti tekrar ön plana çıktı. İslam toplumu üç farklı gruba ayrıldı. Toplumun önemli bir kısmı Hz. Ali’yi destekledi. İkinci grup, Hz. Ali’nin muhalifleridir. Bu grubun içerisinde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Ümeyyeoğulları</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ve onları destekleyenler ile Hz. Osman’ın katilleriyle ilgili tatmin edici bir adım atılmadığını düşünenler vardı. Üçüncü grup ise tarafsızlardı.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1000"/>
              </a:spcAft>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Yaşanan iç çatışmalar fetihlerin durma noktasına gelmesine sebep olmuştur. İç çatışmalar ekonomik düzenin bozulmasına sebep olmuştur.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0508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3849387"/>
          </a:xfrm>
          <a:prstGeom prst="rect">
            <a:avLst/>
          </a:prstGeom>
          <a:noFill/>
        </p:spPr>
        <p:txBody>
          <a:bodyPr wrap="square">
            <a:spAutoFit/>
          </a:bodyPr>
          <a:lstStyle/>
          <a:p>
            <a:pPr indent="447675" algn="just">
              <a:lnSpc>
                <a:spcPct val="150000"/>
              </a:lnSpc>
              <a:spcAft>
                <a:spcPts val="1000"/>
              </a:spcAft>
            </a:pP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Hz. Hasan’ın Halife Seçilmesi</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10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Hz. Ali’nin büyük oğlu olan Hz. Hasan, babasının hilafetine kadar siyasetten uzak, sakin bir yaşamı benimsemiştir. Hz. Osman döneminde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İfrikıyye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ve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Taberistan’ın</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fethi ile görevlendirilen orduda yer almıştır. </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10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Hz. Ali’nin vefatının ardından büyük oğlu Hz. Hasan’a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Kûfe’de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biat edildi.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Biatın</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ardından Basra, Mekke, Medine, hicaz ve Yemen eyaletleri Hz. Hasan’a biat ettiklerini bildirdiler. Ancak Mısır ve Suriye Muaviye’ye bağlı oldukları için biat etmediler.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2492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372881"/>
          </a:xfrm>
          <a:prstGeom prst="rect">
            <a:avLst/>
          </a:prstGeom>
          <a:noFill/>
        </p:spPr>
        <p:txBody>
          <a:bodyPr wrap="square">
            <a:spAutoFit/>
          </a:bodyPr>
          <a:lstStyle/>
          <a:p>
            <a:pPr indent="447675" algn="just">
              <a:lnSpc>
                <a:spcPct val="150000"/>
              </a:lnSpc>
              <a:spcAft>
                <a:spcPts val="1000"/>
              </a:spcAft>
            </a:pP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Hz. Hasan’ın Muaviye ile Barış Yapması</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10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Hz. Hasan’ın halife seçilmesini kendisi için bir avantaja çevirmek isteyen Muaviye, Abdullah b. Âmir komutasındaki bir orduyu Irak’a gönderdi. Ardından kendisi de harekete geçti. Muaviye’nin harekete geçtiği haberini alan Hz. Hasan da kendisi ordusunu kurdu. Ordunun başına da Ubeydullah b. Abbas’ı komutan olarak tayin etti. </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10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Muaviye, yarısı peşin diğer yarısı ise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Kûfe’ye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girildiğinde verilmek üzere 1.000.000 dirhem karşılığında Hz. Hasan’a ihanet edip kendi tarafına geçmesini teklif etti.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Muaviyenin</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rüşvet teklifini kabul eden Ubeydullah, bir gece ansızın Muaviye’nin ordusuna katıldı. Bunun üzerine Hz. Hasan’ın askerlerinden bazıları ayaklandılar. Hatta Hz. Hasan’a saldırma girişiminde bulundular.</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0821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576976"/>
          </a:xfrm>
          <a:prstGeom prst="rect">
            <a:avLst/>
          </a:prstGeom>
          <a:noFill/>
        </p:spPr>
        <p:txBody>
          <a:bodyPr wrap="square">
            <a:spAutoFit/>
          </a:bodyPr>
          <a:lstStyle/>
          <a:p>
            <a:pPr marL="342900" indent="-342900" algn="just">
              <a:lnSpc>
                <a:spcPct val="145000"/>
              </a:lnSpc>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İslam toplumunun parçalandığının farkına varan Hz. Hasan, Muaviye’ye barış önerisinde bulundu ve halifeliği Muaviye’ye bırakmak için bir takım şartlar sundu. Bunlar;</a:t>
            </a:r>
          </a:p>
          <a:p>
            <a:pPr marL="342900" indent="-342900" algn="just">
              <a:lnSpc>
                <a:spcPct val="145000"/>
              </a:lnSpc>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Iraklılardan herkes emniyette olacak, suçlu sayılmayacak, suçlar affedilecek, kimse tutuklanmayacak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Ahvaz’ın</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haracı kendisine verilecek, Hz. Hüseyin’e 2 milyon dirhem ödenecek,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Haşimoğullarına</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Abdüşemsoğullarından</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farklı muamele edilmeyecek.</a:t>
            </a:r>
          </a:p>
          <a:p>
            <a:pPr marL="342900" indent="-342900" algn="just">
              <a:lnSpc>
                <a:spcPct val="145000"/>
              </a:lnSpc>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Hz. Hasan’ı, hilafeti bırakmasının ardından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Kûfe’ye</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gelen Muaviye, 25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Rebiülevvel</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41 / 29 Temmuz 669 tarihinde Hz. Hasan, Hz. Hüseyin ve diğer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ehl</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-i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beyt</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mensuplarından biat almıştır. Bu anlaşmayla İslam ümmetinin birliği tekrar sağlandığı için bu yıla Birlik Yılı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Âmü’l-cemâ’a</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denilmiştir. Böylelikle İslam tarihinin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raşid</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halifeler dönemi son bulmuş ve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Emevîler</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dönemi başlamıştır.</a:t>
            </a:r>
          </a:p>
          <a:p>
            <a:pPr marL="342900" indent="-342900" algn="just">
              <a:lnSpc>
                <a:spcPct val="145000"/>
              </a:lnSpc>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Hz. Hasan Muaviye’ye biat ettikten sonra Medine’ye dönmüş ve vefat edene kadar siyaset uzak bir şekilde Medine’de yaşamıştır.</a:t>
            </a:r>
          </a:p>
        </p:txBody>
      </p:sp>
    </p:spTree>
    <p:extLst>
      <p:ext uri="{BB962C8B-B14F-4D97-AF65-F5344CB8AC3E}">
        <p14:creationId xmlns:p14="http://schemas.microsoft.com/office/powerpoint/2010/main" val="4028890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3864969"/>
          </a:xfrm>
          <a:prstGeom prst="rect">
            <a:avLst/>
          </a:prstGeom>
          <a:noFill/>
        </p:spPr>
        <p:txBody>
          <a:bodyPr wrap="square">
            <a:spAutoFit/>
          </a:bodyPr>
          <a:lstStyle/>
          <a:p>
            <a:pPr indent="447675" algn="just">
              <a:lnSpc>
                <a:spcPct val="150000"/>
              </a:lnSpc>
              <a:spcAft>
                <a:spcPts val="1000"/>
              </a:spcAft>
            </a:pPr>
            <a:r>
              <a:rPr lang="tr-TR"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KISA KISA</a:t>
            </a:r>
            <a:endParaRPr lang="tr-TR"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Hz. Ali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Kureyş’in</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Haşimoğulları</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koluna mensuptur.</a:t>
            </a:r>
          </a:p>
          <a:p>
            <a:pPr marL="285750" indent="-285750" algn="just">
              <a:lnSpc>
                <a:spcPct val="115000"/>
              </a:lnSpc>
              <a:spcAft>
                <a:spcPts val="1000"/>
              </a:spcAft>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Hz. Ali’nin hilafeti yaklaşık altı yıl sürmüştür.</a:t>
            </a:r>
          </a:p>
          <a:p>
            <a:pPr marL="285750" indent="-285750" algn="just">
              <a:lnSpc>
                <a:spcPct val="115000"/>
              </a:lnSpc>
              <a:spcAft>
                <a:spcPts val="1000"/>
              </a:spcAft>
              <a:buFont typeface="Wingdings" panose="05000000000000000000" pitchFamily="2" charset="2"/>
              <a:buChar char="Ø"/>
            </a:pP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Cemel</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Savaşı İslam tarihinin ilk iç savaşı olarak değerlendirilebilir.</a:t>
            </a:r>
          </a:p>
          <a:p>
            <a:pPr marL="285750" indent="-285750" algn="just">
              <a:lnSpc>
                <a:spcPct val="115000"/>
              </a:lnSpc>
              <a:spcAft>
                <a:spcPts val="1000"/>
              </a:spcAft>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Hakem olayında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Musa el-</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Eş’arî</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Hz. Ali’nin,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Amr</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Âs</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Muaviye’nin hakemi olmuştur.</a:t>
            </a:r>
          </a:p>
          <a:p>
            <a:pPr marL="285750" indent="-285750" algn="just">
              <a:lnSpc>
                <a:spcPct val="115000"/>
              </a:lnSpc>
              <a:spcAft>
                <a:spcPts val="1000"/>
              </a:spcAft>
              <a:buFont typeface="Wingdings" panose="05000000000000000000" pitchFamily="2" charset="2"/>
              <a:buChar char="Ø"/>
            </a:pP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Sıffin</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savaşında Hz. Ali’nin karşısındaki ordunun komutanı Muaviye b.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Süfyan’dır</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gn="just">
              <a:lnSpc>
                <a:spcPct val="115000"/>
              </a:lnSpc>
              <a:spcAft>
                <a:spcPts val="1000"/>
              </a:spcAft>
              <a:buFont typeface="Wingdings" panose="05000000000000000000" pitchFamily="2" charset="2"/>
              <a:buChar char="Ø"/>
            </a:pP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Sıffin</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savaşında yaşanan hakem olayına karşı çıkıp Hz. Ali’nin ordusundan ayrılan gruba Haricî denir.</a:t>
            </a:r>
          </a:p>
        </p:txBody>
      </p:sp>
    </p:spTree>
    <p:extLst>
      <p:ext uri="{BB962C8B-B14F-4D97-AF65-F5344CB8AC3E}">
        <p14:creationId xmlns:p14="http://schemas.microsoft.com/office/powerpoint/2010/main" val="228089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751062"/>
          </a:xfrm>
          <a:prstGeom prst="rect">
            <a:avLst/>
          </a:prstGeom>
          <a:noFill/>
        </p:spPr>
        <p:txBody>
          <a:bodyPr wrap="square">
            <a:spAutoFit/>
          </a:bodyPr>
          <a:lstStyle/>
          <a:p>
            <a:pPr marL="342900" indent="-342900" algn="just">
              <a:lnSpc>
                <a:spcPct val="150000"/>
              </a:lnSpc>
              <a:spcAft>
                <a:spcPts val="10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Hz. Ali’ye suikast düzenleyip ölümüne sebep olan kişi Abdurrahman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Mülcem</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dir</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lnSpc>
                <a:spcPct val="150000"/>
              </a:lnSpc>
              <a:spcAft>
                <a:spcPts val="10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Hz. Ali,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Cemel</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Savaşı’nda mağlup olanlara karşı hoşgörülü davranmıştır.</a:t>
            </a:r>
          </a:p>
          <a:p>
            <a:pPr marL="342900" indent="-342900" algn="just">
              <a:lnSpc>
                <a:spcPct val="150000"/>
              </a:lnSpc>
              <a:spcAft>
                <a:spcPts val="1000"/>
              </a:spcAft>
              <a:buFont typeface="Wingdings" panose="05000000000000000000" pitchFamily="2" charset="2"/>
              <a:buChar char="Ø"/>
            </a:pP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Sıffin</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Savaşı Hz. Ali’nin galibiyetiyle sonuçlanacakken Mısır fatihi ve valisi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Amr</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Âs’ın</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teklifiyle Muaviye’nin askerleri mızraklarının uçlarına taktıkları Kur’an sahifeleriyle aralarında Kur’an’ın hakem olmasını önerdiler. Hz. Ali’nin ordusunun büyük bir kısmı savaşmayı bırakması üzerine Hz. Ali teklifi kabul etmek zorunda kaldı,</a:t>
            </a:r>
          </a:p>
          <a:p>
            <a:pPr marL="342900" indent="-342900" algn="just">
              <a:lnSpc>
                <a:spcPct val="150000"/>
              </a:lnSpc>
              <a:spcAft>
                <a:spcPts val="10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Hz. Ali,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Tebük</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Gazvesine katılamamıştır.</a:t>
            </a:r>
          </a:p>
          <a:p>
            <a:pPr marL="342900" indent="-342900" algn="just">
              <a:lnSpc>
                <a:spcPct val="150000"/>
              </a:lnSpc>
              <a:spcAft>
                <a:spcPts val="10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Hz.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Bekir ile Hz. Fatıma, Hz. Muhammed’in mirası meselesi sebebiyle sorun yaşamışlardır.</a:t>
            </a:r>
          </a:p>
          <a:p>
            <a:pPr marL="342900" indent="-342900" algn="just">
              <a:lnSpc>
                <a:spcPct val="150000"/>
              </a:lnSpc>
              <a:spcAft>
                <a:spcPts val="1000"/>
              </a:spcAft>
              <a:buFont typeface="Wingdings" panose="05000000000000000000" pitchFamily="2" charset="2"/>
              <a:buChar char="Ø"/>
            </a:pPr>
            <a:endParaRPr lang="tr-TR"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4353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961423"/>
          </a:xfrm>
          <a:prstGeom prst="rect">
            <a:avLst/>
          </a:prstGeom>
          <a:noFill/>
        </p:spPr>
        <p:txBody>
          <a:bodyPr wrap="square">
            <a:spAutoFit/>
          </a:bodyPr>
          <a:lstStyle/>
          <a:p>
            <a:pPr marL="342900" indent="-342900" algn="just">
              <a:lnSpc>
                <a:spcPct val="150000"/>
              </a:lnSpc>
              <a:spcAft>
                <a:spcPts val="1000"/>
              </a:spcAft>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Hz. Fatıma’nın babasının mirası olarak Hz.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Bekir’den istediği arazi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Fedek’tedir</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lnSpc>
                <a:spcPct val="150000"/>
              </a:lnSpc>
              <a:spcAft>
                <a:spcPts val="1000"/>
              </a:spcAft>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Kur’an nüshalarının çoğaltılması Hz. Osman döneminde gerçekleşmiştir. </a:t>
            </a:r>
          </a:p>
          <a:p>
            <a:pPr marL="342900" indent="-342900" algn="just">
              <a:lnSpc>
                <a:spcPct val="150000"/>
              </a:lnSpc>
              <a:spcAft>
                <a:spcPts val="1000"/>
              </a:spcAft>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Hz.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Aişe</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önderliğindeki Hz. Ali muhalifleri kendilerine üs olarak Hz. Osman’ın destekçilerinin yoğun olarak yaşadığı Basra şehrini seçmişlerdir.</a:t>
            </a:r>
          </a:p>
          <a:p>
            <a:pPr marL="342900" indent="-342900" algn="just">
              <a:lnSpc>
                <a:spcPct val="150000"/>
              </a:lnSpc>
              <a:spcAft>
                <a:spcPts val="1000"/>
              </a:spcAft>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Hz. Ali muhaliflerinin kendileri için Basra’yı tercih etmelerinin sebepleri arasında Basra’da Hz. Osman taraftarlarının sayısının fazla olması gösterilebilir. </a:t>
            </a:r>
          </a:p>
          <a:p>
            <a:pPr marL="342900" indent="-342900" algn="just">
              <a:lnSpc>
                <a:spcPct val="150000"/>
              </a:lnSpc>
              <a:spcAft>
                <a:spcPts val="1000"/>
              </a:spcAft>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Hz. Ali ile Hz.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Aişe</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arasındaki savaş Hz.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Aişe’nin</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devesinin etrafında cereyan ettiği için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Cemel</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Savaşı olarak isimlendirilmiştir.</a:t>
            </a:r>
          </a:p>
          <a:p>
            <a:pPr marL="342900" indent="-342900" algn="just">
              <a:lnSpc>
                <a:spcPct val="150000"/>
              </a:lnSpc>
              <a:spcAft>
                <a:spcPts val="1000"/>
              </a:spcAft>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Hz. Ali döneminin devlet merkezi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Kûfe</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şehridir.</a:t>
            </a:r>
          </a:p>
        </p:txBody>
      </p:sp>
    </p:spTree>
    <p:extLst>
      <p:ext uri="{BB962C8B-B14F-4D97-AF65-F5344CB8AC3E}">
        <p14:creationId xmlns:p14="http://schemas.microsoft.com/office/powerpoint/2010/main" val="18737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833183"/>
          </a:xfrm>
          <a:prstGeom prst="rect">
            <a:avLst/>
          </a:prstGeom>
          <a:noFill/>
        </p:spPr>
        <p:txBody>
          <a:bodyPr wrap="square">
            <a:spAutoFit/>
          </a:bodyPr>
          <a:lstStyle/>
          <a:p>
            <a:pPr marL="285750" indent="-285750" algn="just">
              <a:lnSpc>
                <a:spcPct val="150000"/>
              </a:lnSpc>
              <a:spcAft>
                <a:spcPts val="1000"/>
              </a:spcAft>
              <a:buFont typeface="Wingdings" panose="05000000000000000000" pitchFamily="2" charset="2"/>
              <a:buChar char="Ø"/>
            </a:pP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Sıffîn</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savaşında en fazla can kaybının meydana geldiği rivayet edilen gece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Leyletü’l-herîr</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olarak isimlendirilir.</a:t>
            </a:r>
          </a:p>
          <a:p>
            <a:pPr marL="285750" indent="-285750" algn="just">
              <a:lnSpc>
                <a:spcPct val="150000"/>
              </a:lnSpc>
              <a:spcAft>
                <a:spcPts val="1000"/>
              </a:spcAft>
              <a:buFont typeface="Wingdings" panose="05000000000000000000" pitchFamily="2" charset="2"/>
              <a:buChar char="Ø"/>
            </a:pP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Sıffin</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Savaşı sırasında Hz. Ali’nin görevlendirmesiyle Muaviye’nin yanına gidip tekliflerini alan isim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Eş’as</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Kays’tır</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gn="just">
              <a:lnSpc>
                <a:spcPct val="150000"/>
              </a:lnSpc>
              <a:spcAft>
                <a:spcPts val="1000"/>
              </a:spcAft>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Hz. Ali’nin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Sıffîn</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savaşındaki öncü kuvvetlerinin komutanı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Eşter</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en-</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Nehaî’dir</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gn="just">
              <a:lnSpc>
                <a:spcPct val="150000"/>
              </a:lnSpc>
              <a:spcAft>
                <a:spcPts val="1000"/>
              </a:spcAft>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Hz. Ali, kendi hakemi olarak Abdullah b. Abbas’ı teklif etmiştir.</a:t>
            </a:r>
          </a:p>
          <a:p>
            <a:pPr marL="285750" indent="-285750" algn="just">
              <a:lnSpc>
                <a:spcPct val="150000"/>
              </a:lnSpc>
              <a:spcAft>
                <a:spcPts val="1000"/>
              </a:spcAft>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Hakem olayında hakemler Hz. Osman’ın masum olarak öldürüldüğü ve Muaviye’nin Hz. Osman’ın velisi olduğu konusunda anlaşmışlardır.</a:t>
            </a:r>
          </a:p>
          <a:p>
            <a:pPr marL="285750" indent="-285750" algn="just">
              <a:lnSpc>
                <a:spcPct val="150000"/>
              </a:lnSpc>
              <a:spcAft>
                <a:spcPts val="1000"/>
              </a:spcAft>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Hz. Ali’nin ordusundan ayrılan hariciler ilk olarak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Harura</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da toplanmışlardır.</a:t>
            </a:r>
          </a:p>
        </p:txBody>
      </p:sp>
    </p:spTree>
    <p:extLst>
      <p:ext uri="{BB962C8B-B14F-4D97-AF65-F5344CB8AC3E}">
        <p14:creationId xmlns:p14="http://schemas.microsoft.com/office/powerpoint/2010/main" val="1021247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499758"/>
          </a:xfrm>
          <a:prstGeom prst="rect">
            <a:avLst/>
          </a:prstGeom>
          <a:noFill/>
        </p:spPr>
        <p:txBody>
          <a:bodyPr wrap="square">
            <a:spAutoFit/>
          </a:bodyPr>
          <a:lstStyle/>
          <a:p>
            <a:pPr marL="285750" indent="-285750" algn="just">
              <a:lnSpc>
                <a:spcPct val="150000"/>
              </a:lnSpc>
              <a:spcAft>
                <a:spcPts val="1000"/>
              </a:spcAft>
              <a:buFont typeface="Wingdings" panose="05000000000000000000" pitchFamily="2" charset="2"/>
              <a:buChar char="Ø"/>
            </a:pP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Muviye’nin</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Hz. Ali’ye biat etmemesi ve halifeliğini tanımaması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Sıffin</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Savaşı’nın sebepleri arasında gösterilebilir.</a:t>
            </a:r>
          </a:p>
          <a:p>
            <a:pPr marL="285750" indent="-285750" algn="just">
              <a:lnSpc>
                <a:spcPct val="150000"/>
              </a:lnSpc>
              <a:spcAft>
                <a:spcPts val="1000"/>
              </a:spcAft>
              <a:buFont typeface="Wingdings" panose="05000000000000000000" pitchFamily="2" charset="2"/>
              <a:buChar char="Ø"/>
            </a:pP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Nehrevan</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Savaşı, Hz. Ali ile haricîler arasında cereyan etmiştir.</a:t>
            </a:r>
          </a:p>
          <a:p>
            <a:pPr marL="285750" indent="-285750" algn="just">
              <a:lnSpc>
                <a:spcPct val="150000"/>
              </a:lnSpc>
              <a:spcAft>
                <a:spcPts val="1000"/>
              </a:spcAft>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“Hüküm ancak Allah’ındır.” mealindeki ayet haricîlerin parolası olmuştur.</a:t>
            </a:r>
          </a:p>
          <a:p>
            <a:pPr marL="285750" indent="-285750" algn="just">
              <a:lnSpc>
                <a:spcPct val="150000"/>
              </a:lnSpc>
              <a:spcAft>
                <a:spcPts val="1000"/>
              </a:spcAft>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Hz. Ali,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Kûfe’de</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şehit edilmiştir.</a:t>
            </a:r>
          </a:p>
          <a:p>
            <a:pPr marL="285750" indent="-285750" algn="just">
              <a:lnSpc>
                <a:spcPct val="150000"/>
              </a:lnSpc>
              <a:spcAft>
                <a:spcPts val="1000"/>
              </a:spcAft>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Günümüzde Hz. Ali’nin türbesi Necef şehrindedir.</a:t>
            </a:r>
          </a:p>
          <a:p>
            <a:pPr marL="285750" indent="-285750" algn="just">
              <a:lnSpc>
                <a:spcPct val="150000"/>
              </a:lnSpc>
              <a:spcAft>
                <a:spcPts val="1000"/>
              </a:spcAft>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Hz. Hasan’ın soyundan gelenlere şerif ismi verilmiştir.</a:t>
            </a:r>
          </a:p>
          <a:p>
            <a:pPr marL="285750" indent="-285750" algn="just">
              <a:lnSpc>
                <a:spcPct val="150000"/>
              </a:lnSpc>
              <a:spcAft>
                <a:spcPts val="1000"/>
              </a:spcAft>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Hz. Hüseyin’in soyundan gelenlere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seyyid</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denilmiştir.</a:t>
            </a:r>
          </a:p>
        </p:txBody>
      </p:sp>
    </p:spTree>
    <p:extLst>
      <p:ext uri="{BB962C8B-B14F-4D97-AF65-F5344CB8AC3E}">
        <p14:creationId xmlns:p14="http://schemas.microsoft.com/office/powerpoint/2010/main" val="4065520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038093"/>
          </a:xfrm>
          <a:prstGeom prst="rect">
            <a:avLst/>
          </a:prstGeom>
          <a:noFill/>
        </p:spPr>
        <p:txBody>
          <a:bodyPr wrap="square">
            <a:spAutoFit/>
          </a:bodyPr>
          <a:lstStyle/>
          <a:p>
            <a:pPr marL="285750" indent="-285750" algn="just">
              <a:lnSpc>
                <a:spcPct val="150000"/>
              </a:lnSpc>
              <a:spcAft>
                <a:spcPts val="1000"/>
              </a:spcAft>
              <a:buFont typeface="Wingdings" panose="05000000000000000000" pitchFamily="2" charset="2"/>
              <a:buChar char="Ø"/>
            </a:pP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spcAft>
                <a:spcPts val="1000"/>
              </a:spcAft>
              <a:buFont typeface="Wingdings" panose="05000000000000000000" pitchFamily="2" charset="2"/>
              <a:buChar char="Ø"/>
            </a:pPr>
            <a:endParaRPr lang="tr-TR" sz="20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spcAft>
                <a:spcPts val="1000"/>
              </a:spcAft>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Hz. Hasan’ın Muaviye’ye lehine hilafetten çekildiği yıla İslam tarihinde Birlik Yılı adı verilmiştir.</a:t>
            </a:r>
          </a:p>
          <a:p>
            <a:pPr marL="285750" indent="-285750" algn="just">
              <a:lnSpc>
                <a:spcPct val="150000"/>
              </a:lnSpc>
              <a:spcAft>
                <a:spcPts val="1000"/>
              </a:spcAft>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İslam tarihinde ilk defa bugünkü anlamda hapishane Hz. Ali döneminde kurulmuştur.</a:t>
            </a:r>
          </a:p>
          <a:p>
            <a:pPr marL="285750" indent="-285750" algn="just">
              <a:lnSpc>
                <a:spcPct val="150000"/>
              </a:lnSpc>
              <a:spcAft>
                <a:spcPts val="1000"/>
              </a:spcAft>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Tahkim olayı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Sıffin</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savaşının sonucunda gerçekleşmiştir.</a:t>
            </a:r>
          </a:p>
          <a:p>
            <a:pPr marL="285750" indent="-285750" algn="just">
              <a:lnSpc>
                <a:spcPct val="150000"/>
              </a:lnSpc>
              <a:spcAft>
                <a:spcPts val="1000"/>
              </a:spcAft>
              <a:buFont typeface="Wingdings" panose="05000000000000000000" pitchFamily="2" charset="2"/>
              <a:buChar char="Ø"/>
            </a:pP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Raşid</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halifeler dönemi yaklaşık otuz yıl sürmüştür.</a:t>
            </a:r>
          </a:p>
          <a:p>
            <a:pPr marL="285750" indent="-285750" algn="just">
              <a:lnSpc>
                <a:spcPct val="150000"/>
              </a:lnSpc>
              <a:spcAft>
                <a:spcPts val="1000"/>
              </a:spcAft>
              <a:buFont typeface="Wingdings" panose="05000000000000000000" pitchFamily="2" charset="2"/>
              <a:buChar char="Ø"/>
            </a:pP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0154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4689554"/>
          </a:xfrm>
          <a:prstGeom prst="rect">
            <a:avLst/>
          </a:prstGeom>
          <a:noFill/>
        </p:spPr>
        <p:txBody>
          <a:bodyPr wrap="square">
            <a:spAutoFit/>
          </a:bodyPr>
          <a:lstStyle/>
          <a:p>
            <a:pPr indent="449580" algn="ctr">
              <a:spcAft>
                <a:spcPts val="1000"/>
              </a:spcAft>
            </a:pPr>
            <a:r>
              <a:rPr lang="tr-TR" sz="2400" b="1" dirty="0">
                <a:effectLst/>
                <a:latin typeface="Times New Roman" panose="02020603050405020304" pitchFamily="18" charset="0"/>
                <a:ea typeface="Calibri" panose="020F0502020204030204" pitchFamily="34" charset="0"/>
                <a:cs typeface="Times New Roman" panose="02020603050405020304" pitchFamily="18" charset="0"/>
              </a:rPr>
              <a:t>HZ. ALİ</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1000"/>
              </a:spcAft>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Hz. Ali,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Tâlib’in</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küçük oğludur. Hicretten yaklaşık yirmi iki yıl önce dünyaya geldiği kaydedilmiştir. Hz. Ali, Hz. Muhammed’in amcasının oğludur.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Tâlib’in</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maddî durumunun bozulması üzerine Hz. Muhammed onun bakımını üstlenmiş ve Hz. Ali beş yaşından itibaren Hz. Peygamber’in evinde büyümüştür.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Tebük</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gazvesi dışında Hz. Muhammed’in bütün seferlerine katılan Hz. Ali, özellikle Bedir, Hendek ve Hayber savaşlarında gösterdiği üstün kahramanlıklarla anılmaktadır. Ayrıca birkaç defa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seriyye</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komutanı olarak görevlendirilmiştir. Hz. Ali’nin Hz. Fâtıma ile evliliğinden Hasan, Hüseyin ve ölü doğan Muhsin adlı erkek çocuklarıyla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Zeyneb</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ve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Ümmü</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Gülsüm isimli kız çocukları dünyaya gelmiştir. Hz. Peygamber’in soyu Hz. Fâtıma ile Hz. Ali’nin çocukları üzerinden devam etmiştir.</a:t>
            </a:r>
          </a:p>
        </p:txBody>
      </p:sp>
    </p:spTree>
    <p:extLst>
      <p:ext uri="{BB962C8B-B14F-4D97-AF65-F5344CB8AC3E}">
        <p14:creationId xmlns:p14="http://schemas.microsoft.com/office/powerpoint/2010/main" val="2484549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3606436"/>
          </a:xfrm>
          <a:prstGeom prst="rect">
            <a:avLst/>
          </a:prstGeom>
          <a:noFill/>
        </p:spPr>
        <p:txBody>
          <a:bodyPr wrap="square">
            <a:spAutoFit/>
          </a:bodyPr>
          <a:lstStyle/>
          <a:p>
            <a:pPr marL="285750" indent="-285750" algn="just">
              <a:lnSpc>
                <a:spcPct val="150000"/>
              </a:lnSpc>
              <a:spcAft>
                <a:spcPts val="1000"/>
              </a:spcAft>
              <a:buFont typeface="Wingdings" panose="05000000000000000000" pitchFamily="2" charset="2"/>
              <a:buChar char="Ø"/>
            </a:pPr>
            <a:endParaRPr lang="tr-TR"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spcAft>
                <a:spcPts val="1000"/>
              </a:spcAft>
              <a:buFont typeface="Wingdings" panose="05000000000000000000" pitchFamily="2" charset="2"/>
              <a:buChar char="Ø"/>
            </a:pPr>
            <a:endParaRPr lang="tr-TR" sz="2400"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spcAft>
                <a:spcPts val="1000"/>
              </a:spcAft>
              <a:buFont typeface="Wingdings" panose="05000000000000000000" pitchFamily="2" charset="2"/>
              <a:buChar char="Ø"/>
            </a:pP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İlk üç halife döneminde Hz. Ali, aktif siyasete mesafeli durmuştur. Yeri geldiğinde fikrine danışılan bir isim olsa da resmi bir görev almamıştır. Fetihler için gönderilen ordularda da görev almadı. İslam tarihinin dördüncü halifesi olan Ali b.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400" dirty="0" err="1">
                <a:effectLst/>
                <a:latin typeface="Times New Roman" panose="02020603050405020304" pitchFamily="18" charset="0"/>
                <a:ea typeface="Calibri" panose="020F0502020204030204" pitchFamily="34" charset="0"/>
                <a:cs typeface="Times New Roman" panose="02020603050405020304" pitchFamily="18" charset="0"/>
              </a:rPr>
              <a:t>Talib’in</a:t>
            </a:r>
            <a:r>
              <a:rPr lang="tr-TR" sz="2400" dirty="0">
                <a:effectLst/>
                <a:latin typeface="Times New Roman" panose="02020603050405020304" pitchFamily="18" charset="0"/>
                <a:ea typeface="Calibri" panose="020F0502020204030204" pitchFamily="34" charset="0"/>
                <a:cs typeface="Times New Roman" panose="02020603050405020304" pitchFamily="18" charset="0"/>
              </a:rPr>
              <a:t> halifeliği, bozulan İslam birliğini tesis etme gayretiyle geçmiştir.</a:t>
            </a:r>
          </a:p>
        </p:txBody>
      </p:sp>
    </p:spTree>
    <p:extLst>
      <p:ext uri="{BB962C8B-B14F-4D97-AF65-F5344CB8AC3E}">
        <p14:creationId xmlns:p14="http://schemas.microsoft.com/office/powerpoint/2010/main" val="3769144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448415"/>
          </a:xfrm>
          <a:prstGeom prst="rect">
            <a:avLst/>
          </a:prstGeom>
          <a:noFill/>
        </p:spPr>
        <p:txBody>
          <a:bodyPr wrap="square">
            <a:spAutoFit/>
          </a:bodyPr>
          <a:lstStyle/>
          <a:p>
            <a:pPr indent="447675" algn="just"/>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Hilafete Gelişi</a:t>
            </a:r>
          </a:p>
          <a:p>
            <a:pPr marL="342900" indent="-342900" algn="just">
              <a:lnSpc>
                <a:spcPct val="150000"/>
              </a:lnSpc>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Hz. Osman’ın şahadetinin ardından Medine’de bir otorite boşluğu ortaya çıktı. Hz. Ali,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Zübeyr</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Avvam</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Talha b. Ubeydullah ve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Sa’d</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Vakkas’a</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halifelik teklif edildi. Başlangıçta Hz. Ali, kargaşa ortamında hilafete gelmesinin uygun olamayacağı düşüncesiyle halifeliği kabul etmedi. Ona göre, uzlaşma olmadan bir kişiyi halife seçmek ciddi sıkıntılara yol açabilirdi. Kendisine tekrar halife olması yönünde baskı yapılması üzerine Hz. Ali, Hz. Osman’ın şahadetinden beş gün sonra Medineliler şartlı desteğiyle halifeliği kabul etti. Hz. Ali toplumun önemli bir kesimin onayını almışsa da,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Sa’d</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VAkkas</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Üsame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Zeyd</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Abdullah b. Ömer, Hassan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Sâbit</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Said el-</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Hudrî</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Muhammed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Mesleme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Numan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Bişr</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ve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Zeyd</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Sâbit</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gibi toplum üzerinde etkili olan bazı isimler tafrasız kalmayı tercih etmişlerdi.</a:t>
            </a:r>
          </a:p>
        </p:txBody>
      </p:sp>
    </p:spTree>
    <p:extLst>
      <p:ext uri="{BB962C8B-B14F-4D97-AF65-F5344CB8AC3E}">
        <p14:creationId xmlns:p14="http://schemas.microsoft.com/office/powerpoint/2010/main" val="3192325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044330"/>
          </a:xfrm>
          <a:prstGeom prst="rect">
            <a:avLst/>
          </a:prstGeom>
          <a:noFill/>
        </p:spPr>
        <p:txBody>
          <a:bodyPr wrap="square">
            <a:spAutoFit/>
          </a:bodyPr>
          <a:lstStyle/>
          <a:p>
            <a:pPr indent="447675" algn="just">
              <a:lnSpc>
                <a:spcPct val="150000"/>
              </a:lnSpc>
              <a:spcAft>
                <a:spcPts val="1000"/>
              </a:spcAft>
            </a:pP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Hz. Ali’nin İlk İcraatları</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1000"/>
              </a:spcAft>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Hz. Ali ilk iş olarak Hz. Osman’ın valilerini,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Muğire</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b. Şube ve Abdullah b. Abbas’ın uyarılarına rağmen, biat etmelerini beklemeden değiştirdi. Hz. Ali, Hz. Osman döneminde ortaya çıkan karışıklıklarda Valilerin rolünün olduğunu düşünüyordu. Valileri değiştirme girişimi, şehirlerde Hz. Ali aleyhine bir muhalefet cephesi meydana getirdi.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1000"/>
              </a:spcAft>
              <a:buFont typeface="Wingdings" panose="05000000000000000000" pitchFamily="2" charset="2"/>
              <a:buChar char="Ø"/>
            </a:pP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Muaviye b.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Süfyan’ın</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yerine Ensar’dan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Sehl</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Huneyf</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Suriye valisi olarak atandı.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Sehl’in</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Suriye’ye ulaşması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Tebük</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civarında Muaviye’nin adamları tarafından önlendi.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1000"/>
              </a:spcAft>
              <a:buFont typeface="Wingdings" panose="05000000000000000000" pitchFamily="2" charset="2"/>
              <a:buChar char="Ø"/>
            </a:pP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Sehl’in</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kardeşi Osman b.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Huneyf</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Basra’ya gönderildi.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Cemel</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Savaşı’ndan sonra Abdullah b. Abbas bu göreve getirildi. Yemen valiliğine Ubeydullah b. Abbas, Mekke valiliğine </a:t>
            </a:r>
            <a:r>
              <a:rPr lang="tr-TR" sz="2000" dirty="0" err="1">
                <a:effectLst/>
                <a:latin typeface="Times New Roman" panose="02020603050405020304" pitchFamily="18" charset="0"/>
                <a:ea typeface="Calibri" panose="020F0502020204030204" pitchFamily="34" charset="0"/>
                <a:cs typeface="Times New Roman" panose="02020603050405020304" pitchFamily="18" charset="0"/>
              </a:rPr>
              <a:t>Kusem</a:t>
            </a:r>
            <a:r>
              <a:rPr lang="tr-TR" sz="2000" dirty="0">
                <a:effectLst/>
                <a:latin typeface="Times New Roman" panose="02020603050405020304" pitchFamily="18" charset="0"/>
                <a:ea typeface="Calibri" panose="020F0502020204030204" pitchFamily="34" charset="0"/>
                <a:cs typeface="Times New Roman" panose="02020603050405020304" pitchFamily="18" charset="0"/>
              </a:rPr>
              <a:t> b. Abbas tayin edildi.</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3685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254644"/>
          </a:xfrm>
          <a:prstGeom prst="rect">
            <a:avLst/>
          </a:prstGeom>
          <a:noFill/>
        </p:spPr>
        <p:txBody>
          <a:bodyPr wrap="square">
            <a:spAutoFit/>
          </a:bodyPr>
          <a:lstStyle/>
          <a:p>
            <a:pPr marL="285750" indent="-285750" algn="just">
              <a:lnSpc>
                <a:spcPct val="150000"/>
              </a:lnSpc>
              <a:spcAft>
                <a:spcPts val="1000"/>
              </a:spcAft>
              <a:buFont typeface="Wingdings" panose="05000000000000000000" pitchFamily="2" charset="2"/>
              <a:buChar char="Ø"/>
            </a:pPr>
            <a:r>
              <a:rPr lang="tr-TR" sz="1900" dirty="0" err="1">
                <a:effectLst/>
                <a:latin typeface="Times New Roman" panose="02020603050405020304" pitchFamily="18" charset="0"/>
                <a:ea typeface="Calibri" panose="020F0502020204030204" pitchFamily="34" charset="0"/>
                <a:cs typeface="Times New Roman" panose="02020603050405020304" pitchFamily="18" charset="0"/>
              </a:rPr>
              <a:t>Kûfe</a:t>
            </a: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 valisi olarak </a:t>
            </a:r>
            <a:r>
              <a:rPr lang="tr-TR" sz="1900" dirty="0" err="1">
                <a:effectLst/>
                <a:latin typeface="Times New Roman" panose="02020603050405020304" pitchFamily="18" charset="0"/>
                <a:ea typeface="Calibri" panose="020F0502020204030204" pitchFamily="34" charset="0"/>
                <a:cs typeface="Times New Roman" panose="02020603050405020304" pitchFamily="18" charset="0"/>
              </a:rPr>
              <a:t>Umâre</a:t>
            </a: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1900" dirty="0" err="1">
                <a:effectLst/>
                <a:latin typeface="Times New Roman" panose="02020603050405020304" pitchFamily="18" charset="0"/>
                <a:ea typeface="Calibri" panose="020F0502020204030204" pitchFamily="34" charset="0"/>
                <a:cs typeface="Times New Roman" panose="02020603050405020304" pitchFamily="18" charset="0"/>
              </a:rPr>
              <a:t>Şihâb</a:t>
            </a: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 görevlendirildiyse de, </a:t>
            </a:r>
            <a:r>
              <a:rPr lang="tr-TR" sz="1900" dirty="0" err="1">
                <a:effectLst/>
                <a:latin typeface="Times New Roman" panose="02020603050405020304" pitchFamily="18" charset="0"/>
                <a:ea typeface="Calibri" panose="020F0502020204030204" pitchFamily="34" charset="0"/>
                <a:cs typeface="Times New Roman" panose="02020603050405020304" pitchFamily="18" charset="0"/>
              </a:rPr>
              <a:t>Kûfelilerin</a:t>
            </a: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9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 Musa el-</a:t>
            </a:r>
            <a:r>
              <a:rPr lang="tr-TR" sz="1900" dirty="0" err="1">
                <a:effectLst/>
                <a:latin typeface="Times New Roman" panose="02020603050405020304" pitchFamily="18" charset="0"/>
                <a:ea typeface="Calibri" panose="020F0502020204030204" pitchFamily="34" charset="0"/>
                <a:cs typeface="Times New Roman" panose="02020603050405020304" pitchFamily="18" charset="0"/>
              </a:rPr>
              <a:t>Eş’arî</a:t>
            </a: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 dışında kimseyi vali olarak kabul etmeyecekleri bilgisi üzerine Medine’ye geri döndü.</a:t>
            </a:r>
            <a:endParaRPr lang="tr-TR" sz="19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1000"/>
              </a:spcAft>
              <a:buFont typeface="Wingdings" panose="05000000000000000000" pitchFamily="2" charset="2"/>
              <a:buChar char="Ø"/>
            </a:pP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Hz. Muhammed’in vefatından sonra </a:t>
            </a:r>
            <a:r>
              <a:rPr lang="tr-TR" sz="1900" dirty="0" err="1">
                <a:effectLst/>
                <a:latin typeface="Times New Roman" panose="02020603050405020304" pitchFamily="18" charset="0"/>
                <a:ea typeface="Calibri" panose="020F0502020204030204" pitchFamily="34" charset="0"/>
                <a:cs typeface="Times New Roman" panose="02020603050405020304" pitchFamily="18" charset="0"/>
              </a:rPr>
              <a:t>ensarın</a:t>
            </a: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 halife adayı olan </a:t>
            </a:r>
            <a:r>
              <a:rPr lang="tr-TR" sz="1900" dirty="0" err="1">
                <a:effectLst/>
                <a:latin typeface="Times New Roman" panose="02020603050405020304" pitchFamily="18" charset="0"/>
                <a:ea typeface="Calibri" panose="020F0502020204030204" pitchFamily="34" charset="0"/>
                <a:cs typeface="Times New Roman" panose="02020603050405020304" pitchFamily="18" charset="0"/>
              </a:rPr>
              <a:t>Sa’d</a:t>
            </a: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1900" dirty="0" err="1">
                <a:effectLst/>
                <a:latin typeface="Times New Roman" panose="02020603050405020304" pitchFamily="18" charset="0"/>
                <a:ea typeface="Calibri" panose="020F0502020204030204" pitchFamily="34" charset="0"/>
                <a:cs typeface="Times New Roman" panose="02020603050405020304" pitchFamily="18" charset="0"/>
              </a:rPr>
              <a:t>Ubade’nin</a:t>
            </a: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 oğlu </a:t>
            </a:r>
            <a:r>
              <a:rPr lang="tr-TR" sz="1900" dirty="0" err="1">
                <a:effectLst/>
                <a:latin typeface="Times New Roman" panose="02020603050405020304" pitchFamily="18" charset="0"/>
                <a:ea typeface="Calibri" panose="020F0502020204030204" pitchFamily="34" charset="0"/>
                <a:cs typeface="Times New Roman" panose="02020603050405020304" pitchFamily="18" charset="0"/>
              </a:rPr>
              <a:t>Kays</a:t>
            </a: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1900" dirty="0" err="1">
                <a:effectLst/>
                <a:latin typeface="Times New Roman" panose="02020603050405020304" pitchFamily="18" charset="0"/>
                <a:ea typeface="Calibri" panose="020F0502020204030204" pitchFamily="34" charset="0"/>
                <a:cs typeface="Times New Roman" panose="02020603050405020304" pitchFamily="18" charset="0"/>
              </a:rPr>
              <a:t>Sa’d</a:t>
            </a: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 Mısır valisi olarak atandı. </a:t>
            </a:r>
            <a:r>
              <a:rPr lang="tr-TR" sz="1900" dirty="0" err="1">
                <a:effectLst/>
                <a:latin typeface="Times New Roman" panose="02020603050405020304" pitchFamily="18" charset="0"/>
                <a:ea typeface="Calibri" panose="020F0502020204030204" pitchFamily="34" charset="0"/>
                <a:cs typeface="Times New Roman" panose="02020603050405020304" pitchFamily="18" charset="0"/>
              </a:rPr>
              <a:t>Kays’ın</a:t>
            </a: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 ardından Muhammed b. </a:t>
            </a:r>
            <a:r>
              <a:rPr lang="tr-TR" sz="1900" dirty="0" err="1">
                <a:effectLst/>
                <a:latin typeface="Times New Roman" panose="02020603050405020304" pitchFamily="18" charset="0"/>
                <a:ea typeface="Calibri" panose="020F0502020204030204" pitchFamily="34" charset="0"/>
                <a:cs typeface="Times New Roman" panose="02020603050405020304" pitchFamily="18" charset="0"/>
              </a:rPr>
              <a:t>Ebû</a:t>
            </a: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 Bekir ve </a:t>
            </a:r>
            <a:r>
              <a:rPr lang="tr-TR" sz="1900" dirty="0" err="1">
                <a:effectLst/>
                <a:latin typeface="Times New Roman" panose="02020603050405020304" pitchFamily="18" charset="0"/>
                <a:ea typeface="Calibri" panose="020F0502020204030204" pitchFamily="34" charset="0"/>
                <a:cs typeface="Times New Roman" panose="02020603050405020304" pitchFamily="18" charset="0"/>
              </a:rPr>
              <a:t>Eşter</a:t>
            </a: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 Malik en-</a:t>
            </a:r>
            <a:r>
              <a:rPr lang="tr-TR" sz="1900" dirty="0" err="1">
                <a:effectLst/>
                <a:latin typeface="Times New Roman" panose="02020603050405020304" pitchFamily="18" charset="0"/>
                <a:ea typeface="Calibri" panose="020F0502020204030204" pitchFamily="34" charset="0"/>
                <a:cs typeface="Times New Roman" panose="02020603050405020304" pitchFamily="18" charset="0"/>
              </a:rPr>
              <a:t>Neha’î</a:t>
            </a: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 sırayla Mısır valiliğine atandı.</a:t>
            </a:r>
            <a:endParaRPr lang="tr-TR" sz="19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1000"/>
              </a:spcAft>
              <a:buFont typeface="Wingdings" panose="05000000000000000000" pitchFamily="2" charset="2"/>
              <a:buChar char="Ø"/>
            </a:pP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Hz. Ali’nin bir diğer icraatı Hz. Osman dönemindeki malî uygulamaların bir kısmına son vermesiydi. Hz. Osman döneminde yıllık maaşlar (</a:t>
            </a:r>
            <a:r>
              <a:rPr lang="tr-TR" sz="1900" dirty="0" err="1">
                <a:effectLst/>
                <a:latin typeface="Times New Roman" panose="02020603050405020304" pitchFamily="18" charset="0"/>
                <a:ea typeface="Calibri" panose="020F0502020204030204" pitchFamily="34" charset="0"/>
                <a:cs typeface="Times New Roman" panose="02020603050405020304" pitchFamily="18" charset="0"/>
              </a:rPr>
              <a:t>atıyye</a:t>
            </a: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 kişilerin İslam’a hizmet etme derecelerine göre belirleniyordu. Hz. Ali döneminde </a:t>
            </a:r>
            <a:r>
              <a:rPr lang="tr-TR" sz="1900" dirty="0" err="1">
                <a:effectLst/>
                <a:latin typeface="Times New Roman" panose="02020603050405020304" pitchFamily="18" charset="0"/>
                <a:ea typeface="Calibri" panose="020F0502020204030204" pitchFamily="34" charset="0"/>
                <a:cs typeface="Times New Roman" panose="02020603050405020304" pitchFamily="18" charset="0"/>
              </a:rPr>
              <a:t>atiyyeler</a:t>
            </a: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 herkese eşit miktarda dağıtılmaya başlandı.</a:t>
            </a:r>
            <a:endParaRPr lang="tr-TR" sz="19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1000"/>
              </a:spcAft>
              <a:buFont typeface="Wingdings" panose="05000000000000000000" pitchFamily="2" charset="2"/>
              <a:buChar char="Ø"/>
            </a:pPr>
            <a:r>
              <a:rPr lang="tr-TR" sz="1900" dirty="0">
                <a:effectLst/>
                <a:latin typeface="Times New Roman" panose="02020603050405020304" pitchFamily="18" charset="0"/>
                <a:ea typeface="Calibri" panose="020F0502020204030204" pitchFamily="34" charset="0"/>
                <a:cs typeface="Times New Roman" panose="02020603050405020304" pitchFamily="18" charset="0"/>
              </a:rPr>
              <a:t>Hz. Ali halife olduktan sonra karşılaştığı en önemli sorun Hz. Osman’ın katilleri meselesiydi. Toplum bir an önce Hz. Osman’ın katillerinin bulunup cezalandırılmasını istiyordu. Hz. Ali ise önce otoritesinin herkes tarafından kabul edilmesini, siyasi birliğin sağlanması istiyordu. </a:t>
            </a:r>
            <a:endParaRPr lang="tr-TR" sz="1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3052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109860"/>
          </a:xfrm>
          <a:prstGeom prst="rect">
            <a:avLst/>
          </a:prstGeom>
          <a:noFill/>
        </p:spPr>
        <p:txBody>
          <a:bodyPr wrap="square">
            <a:spAutoFit/>
          </a:bodyPr>
          <a:lstStyle/>
          <a:p>
            <a:pPr indent="447675" algn="just">
              <a:lnSpc>
                <a:spcPct val="150000"/>
              </a:lnSpc>
            </a:pP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Muhalifler </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Hz. Ali’ye karşı ilk tepki gösterenler Hz.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Aişe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Zübeyr</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Avvam</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ve Talha b. Ubeydullah’ın başı çektiği gruptu.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Zübeyr</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Avvam</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ve Talha b. Ubeydullah Mekke’de bulunan Hz.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Aişe’nin</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yanına giderek halifeye karşı birleştiler.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Ümeyyeoğullarından</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Mekke grubunu destekleyenler, Hz. Osman’dan sonra yine bir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Ümeyyeoğlu</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mensubunun halife olmasıydı. Ancak Mekke grubunun liderleri, halifenin şura tarafından seçilmesi gerektiğini söylüyorlardı. </a:t>
            </a:r>
            <a:endParaRPr lang="tr-TR" sz="2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rPr>
              <a:t>Hz. Ali’ye muhalefet eden bir diğer isim de Suriye valisi Muaviye b. </a:t>
            </a:r>
            <a:r>
              <a:rPr lang="tr-TR" sz="2200" dirty="0" err="1">
                <a:effectLst/>
                <a:latin typeface="Times New Roman" panose="02020603050405020304" pitchFamily="18" charset="0"/>
                <a:ea typeface="Calibri" panose="020F0502020204030204" pitchFamily="34" charset="0"/>
              </a:rPr>
              <a:t>Ebû</a:t>
            </a:r>
            <a:r>
              <a:rPr lang="tr-TR" sz="2200" dirty="0">
                <a:effectLst/>
                <a:latin typeface="Times New Roman" panose="02020603050405020304" pitchFamily="18" charset="0"/>
                <a:ea typeface="Calibri" panose="020F0502020204030204" pitchFamily="34" charset="0"/>
              </a:rPr>
              <a:t> </a:t>
            </a:r>
            <a:r>
              <a:rPr lang="tr-TR" sz="2200" dirty="0" err="1">
                <a:effectLst/>
                <a:latin typeface="Times New Roman" panose="02020603050405020304" pitchFamily="18" charset="0"/>
                <a:ea typeface="Calibri" panose="020F0502020204030204" pitchFamily="34" charset="0"/>
              </a:rPr>
              <a:t>Süfyan’dı</a:t>
            </a:r>
            <a:r>
              <a:rPr lang="tr-TR" sz="2200" dirty="0">
                <a:effectLst/>
                <a:latin typeface="Times New Roman" panose="02020603050405020304" pitchFamily="18" charset="0"/>
                <a:ea typeface="Calibri" panose="020F0502020204030204" pitchFamily="34" charset="0"/>
              </a:rPr>
              <a:t>. Muaviye, Hz. Ali’ye biat etmek için Hz. Osman’ın katillerinin cezalandırılmasını ön şart olarak koşuyordu.</a:t>
            </a:r>
            <a:endParaRPr lang="tr-TR"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5904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5" name="Metin kutusu 4">
            <a:extLst>
              <a:ext uri="{FF2B5EF4-FFF2-40B4-BE49-F238E27FC236}">
                <a16:creationId xmlns:a16="http://schemas.microsoft.com/office/drawing/2014/main" id="{5A18CBCD-0D0D-4D73-B845-F2E4F93B3D77}"/>
              </a:ext>
            </a:extLst>
          </p:cNvPr>
          <p:cNvSpPr txBox="1"/>
          <p:nvPr/>
        </p:nvSpPr>
        <p:spPr>
          <a:xfrm>
            <a:off x="1021081" y="593416"/>
            <a:ext cx="10515600" cy="5372881"/>
          </a:xfrm>
          <a:prstGeom prst="rect">
            <a:avLst/>
          </a:prstGeom>
          <a:noFill/>
        </p:spPr>
        <p:txBody>
          <a:bodyPr wrap="square">
            <a:spAutoFit/>
          </a:bodyPr>
          <a:lstStyle/>
          <a:p>
            <a:pPr marL="447675" algn="just">
              <a:lnSpc>
                <a:spcPct val="150000"/>
              </a:lnSpc>
              <a:spcAft>
                <a:spcPts val="1000"/>
              </a:spcAft>
            </a:pPr>
            <a:r>
              <a:rPr lang="tr-TR" sz="2200" b="1" dirty="0" err="1">
                <a:effectLst/>
                <a:latin typeface="Times New Roman" panose="02020603050405020304" pitchFamily="18" charset="0"/>
                <a:ea typeface="Calibri" panose="020F0502020204030204" pitchFamily="34" charset="0"/>
                <a:cs typeface="Times New Roman" panose="02020603050405020304" pitchFamily="18" charset="0"/>
              </a:rPr>
              <a:t>Cemel</a:t>
            </a:r>
            <a:r>
              <a:rPr lang="tr-TR" sz="2200" b="1" dirty="0">
                <a:effectLst/>
                <a:latin typeface="Times New Roman" panose="02020603050405020304" pitchFamily="18" charset="0"/>
                <a:ea typeface="Calibri" panose="020F0502020204030204" pitchFamily="34" charset="0"/>
                <a:cs typeface="Times New Roman" panose="02020603050405020304" pitchFamily="18" charset="0"/>
              </a:rPr>
              <a:t> Vakası</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10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Hz. Osman’ın katillerinin Medine sokaklarında rahatça dolaşması, istikrarsızlığa çözüm bulunamaması üzerine Talha b. Ubeydullah,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Zübeyr</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Avvam</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ve Hz.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Aişe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birleşip Halife’ye karşı muhalefet cephesini oluşturdular. </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50000"/>
              </a:lnSpc>
              <a:spcAft>
                <a:spcPts val="1000"/>
              </a:spcAft>
              <a:buFont typeface="Wingdings" panose="05000000000000000000" pitchFamily="2" charset="2"/>
              <a:buChar char="Ø"/>
            </a:pP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Nasıl bir yol izleyeceklerine dair yaptıkları toplantı sırasında Hz. Osman’ın Basra valisi Abdullah b. Âmir, Basra’da Hz. Osman taraftarlarının sayısının çok olduğunu belirterek Basra’ya gidilmesini önerdi. Hz. Osman’ın Yemen valisi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Ya’lâ</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b.Ümeyye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tarafından getirilen beytülmale ait mallar askerlerin ihtiyacı için kullanıldı. Muhalifler Basra’ya girdiklerinde beytülmali yağmaladılar. Kendilerine Basra’dan da iltihak edenler oldu. </a:t>
            </a:r>
            <a:r>
              <a:rPr lang="tr-TR" sz="2200" dirty="0" err="1">
                <a:effectLst/>
                <a:latin typeface="Times New Roman" panose="02020603050405020304" pitchFamily="18" charset="0"/>
                <a:ea typeface="Calibri" panose="020F0502020204030204" pitchFamily="34" charset="0"/>
                <a:cs typeface="Times New Roman" panose="02020603050405020304" pitchFamily="18" charset="0"/>
              </a:rPr>
              <a:t>Kûfe</a:t>
            </a:r>
            <a:r>
              <a:rPr lang="tr-TR" sz="2200" dirty="0">
                <a:effectLst/>
                <a:latin typeface="Times New Roman" panose="02020603050405020304" pitchFamily="18" charset="0"/>
                <a:ea typeface="Calibri" panose="020F0502020204030204" pitchFamily="34" charset="0"/>
                <a:cs typeface="Times New Roman" panose="02020603050405020304" pitchFamily="18" charset="0"/>
              </a:rPr>
              <a:t> halkı da onlara katıldı. </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208642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591</TotalTime>
  <Words>3065</Words>
  <Application>Microsoft Office PowerPoint</Application>
  <PresentationFormat>Geniş ekran</PresentationFormat>
  <Paragraphs>110</Paragraphs>
  <Slides>29</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29</vt:i4>
      </vt:variant>
    </vt:vector>
  </HeadingPairs>
  <TitlesOfParts>
    <vt:vector size="36" baseType="lpstr">
      <vt:lpstr>Adobe Caslon Pro</vt:lpstr>
      <vt:lpstr>Arial</vt:lpstr>
      <vt:lpstr>Calibri</vt:lpstr>
      <vt:lpstr>Calibri Light</vt:lpstr>
      <vt:lpstr>Times New Roman</vt:lpstr>
      <vt:lpstr>Wingdings</vt:lpstr>
      <vt:lpstr>Office Teması</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mehmet baylan</cp:lastModifiedBy>
  <cp:revision>72</cp:revision>
  <dcterms:created xsi:type="dcterms:W3CDTF">2020-11-30T19:20:16Z</dcterms:created>
  <dcterms:modified xsi:type="dcterms:W3CDTF">2021-01-24T11:53:36Z</dcterms:modified>
</cp:coreProperties>
</file>