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8" r:id="rId5"/>
    <p:sldId id="315" r:id="rId6"/>
    <p:sldId id="288" r:id="rId7"/>
    <p:sldId id="269" r:id="rId8"/>
    <p:sldId id="267" r:id="rId9"/>
    <p:sldId id="266" r:id="rId10"/>
    <p:sldId id="262" r:id="rId11"/>
    <p:sldId id="290" r:id="rId12"/>
    <p:sldId id="289" r:id="rId13"/>
    <p:sldId id="265" r:id="rId14"/>
    <p:sldId id="291" r:id="rId15"/>
    <p:sldId id="260" r:id="rId16"/>
    <p:sldId id="261" r:id="rId17"/>
    <p:sldId id="316" r:id="rId18"/>
    <p:sldId id="270" r:id="rId19"/>
    <p:sldId id="282" r:id="rId20"/>
    <p:sldId id="283" r:id="rId21"/>
    <p:sldId id="295" r:id="rId22"/>
    <p:sldId id="317" r:id="rId23"/>
    <p:sldId id="292" r:id="rId24"/>
    <p:sldId id="293" r:id="rId25"/>
    <p:sldId id="296" r:id="rId26"/>
    <p:sldId id="307" r:id="rId27"/>
    <p:sldId id="308" r:id="rId28"/>
    <p:sldId id="309" r:id="rId2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49" d="100"/>
          <a:sy n="49" d="100"/>
        </p:scale>
        <p:origin x="62" y="2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B0D523A9-0564-45A5-A481-F07821FB512D}" type="datetimeFigureOut">
              <a:rPr lang="tr-TR" smtClean="0"/>
              <a:t>24.01.2021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118661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0D523A9-0564-45A5-A481-F07821FB512D}" type="datetimeFigureOut">
              <a:rPr lang="tr-TR" smtClean="0"/>
              <a:t>24.01.2021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827114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0D523A9-0564-45A5-A481-F07821FB512D}" type="datetimeFigureOut">
              <a:rPr lang="tr-TR" smtClean="0"/>
              <a:t>24.01.2021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1964442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0D523A9-0564-45A5-A481-F07821FB512D}" type="datetimeFigureOut">
              <a:rPr lang="tr-TR" smtClean="0"/>
              <a:t>24.01.2021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771018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B0D523A9-0564-45A5-A481-F07821FB512D}" type="datetimeFigureOut">
              <a:rPr lang="tr-TR" smtClean="0"/>
              <a:t>24.01.2021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956617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B0D523A9-0564-45A5-A481-F07821FB512D}" type="datetimeFigureOut">
              <a:rPr lang="tr-TR" smtClean="0"/>
              <a:t>24.01.2021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3498538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B0D523A9-0564-45A5-A481-F07821FB512D}" type="datetimeFigureOut">
              <a:rPr lang="tr-TR" smtClean="0"/>
              <a:t>24.01.2021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3812525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B0D523A9-0564-45A5-A481-F07821FB512D}" type="datetimeFigureOut">
              <a:rPr lang="tr-TR" smtClean="0"/>
              <a:t>24.01.2021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632364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0D523A9-0564-45A5-A481-F07821FB512D}" type="datetimeFigureOut">
              <a:rPr lang="tr-TR" smtClean="0"/>
              <a:t>24.01.2021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1619149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t>24.01.2021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657636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t>24.01.2021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619187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D523A9-0564-45A5-A481-F07821FB512D}" type="datetimeFigureOut">
              <a:rPr lang="tr-TR" smtClean="0"/>
              <a:t>24.01.2021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FA3920-FF7C-48FD-AE3C-7E95DEC0CD92}" type="slidenum">
              <a:rPr lang="tr-TR" smtClean="0"/>
              <a:t>‹#›</a:t>
            </a:fld>
            <a:endParaRPr lang="tr-TR"/>
          </a:p>
        </p:txBody>
      </p:sp>
    </p:spTree>
    <p:extLst>
      <p:ext uri="{BB962C8B-B14F-4D97-AF65-F5344CB8AC3E}">
        <p14:creationId xmlns:p14="http://schemas.microsoft.com/office/powerpoint/2010/main" val="4208589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a:t> </a:t>
            </a:r>
          </a:p>
        </p:txBody>
      </p:sp>
      <p:sp>
        <p:nvSpPr>
          <p:cNvPr id="3" name="Alt Başlık 2"/>
          <p:cNvSpPr>
            <a:spLocks noGrp="1"/>
          </p:cNvSpPr>
          <p:nvPr>
            <p:ph type="subTitle" idx="1"/>
          </p:nvPr>
        </p:nvSpPr>
        <p:spPr/>
        <p:txBody>
          <a:bodyPr/>
          <a:lstStyle/>
          <a:p>
            <a:endParaRPr lang="tr-TR" dirty="0"/>
          </a:p>
        </p:txBody>
      </p:sp>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 y="-34291"/>
            <a:ext cx="12252960" cy="6892291"/>
          </a:xfrm>
          <a:prstGeom prst="rect">
            <a:avLst/>
          </a:prstGeom>
        </p:spPr>
      </p:pic>
      <p:sp>
        <p:nvSpPr>
          <p:cNvPr id="14" name="Metin kutusu 13"/>
          <p:cNvSpPr txBox="1"/>
          <p:nvPr/>
        </p:nvSpPr>
        <p:spPr>
          <a:xfrm>
            <a:off x="6505303" y="5442858"/>
            <a:ext cx="6209211" cy="923330"/>
          </a:xfrm>
          <a:prstGeom prst="rect">
            <a:avLst/>
          </a:prstGeom>
          <a:noFill/>
        </p:spPr>
        <p:txBody>
          <a:bodyPr wrap="square" rtlCol="0">
            <a:spAutoFit/>
          </a:bodyPr>
          <a:lstStyle/>
          <a:p>
            <a:r>
              <a:rPr lang="tr-TR" sz="5400" b="1" dirty="0">
                <a:solidFill>
                  <a:srgbClr val="C00000"/>
                </a:solidFill>
                <a:latin typeface="Adobe Caslon Pro" panose="0205050205050A020403" pitchFamily="18" charset="-94"/>
                <a:ea typeface="Adobe Myungjo Std M" panose="02020600000000000000" pitchFamily="18" charset="-128"/>
              </a:rPr>
              <a:t>SİYER</a:t>
            </a:r>
          </a:p>
        </p:txBody>
      </p:sp>
    </p:spTree>
    <p:extLst>
      <p:ext uri="{BB962C8B-B14F-4D97-AF65-F5344CB8AC3E}">
        <p14:creationId xmlns:p14="http://schemas.microsoft.com/office/powerpoint/2010/main" val="341541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964810" y="593416"/>
            <a:ext cx="10515600" cy="5314660"/>
          </a:xfrm>
          <a:prstGeom prst="rect">
            <a:avLst/>
          </a:prstGeom>
          <a:noFill/>
        </p:spPr>
        <p:txBody>
          <a:bodyPr wrap="square">
            <a:spAutoFit/>
          </a:bodyPr>
          <a:lstStyle/>
          <a:p>
            <a:pPr marL="342900" indent="-342900" algn="just">
              <a:lnSpc>
                <a:spcPct val="107000"/>
              </a:lnSpc>
              <a:spcAft>
                <a:spcPts val="800"/>
              </a:spcAft>
              <a:buFont typeface="Wingdings" panose="05000000000000000000" pitchFamily="2" charset="2"/>
              <a:buChar char="Ø"/>
            </a:pPr>
            <a:r>
              <a:rPr lang="tr-TR" sz="2400" b="1" dirty="0">
                <a:effectLst/>
                <a:latin typeface="Times New Roman" panose="02020603050405020304" pitchFamily="18" charset="0"/>
                <a:ea typeface="Calibri" panose="020F0502020204030204" pitchFamily="34" charset="0"/>
                <a:cs typeface="Arial" panose="020B0604020202020204" pitchFamily="34" charset="0"/>
              </a:rPr>
              <a:t>	</a:t>
            </a:r>
            <a:r>
              <a:rPr lang="tr-TR" sz="2400" b="1" dirty="0" err="1">
                <a:effectLst/>
                <a:latin typeface="Times New Roman" panose="02020603050405020304" pitchFamily="18" charset="0"/>
                <a:ea typeface="Calibri" panose="020F0502020204030204" pitchFamily="34" charset="0"/>
                <a:cs typeface="Arial" panose="020B0604020202020204" pitchFamily="34" charset="0"/>
              </a:rPr>
              <a:t>Himyerîler</a:t>
            </a:r>
            <a:r>
              <a:rPr lang="tr-TR" sz="2400" b="1" dirty="0">
                <a:effectLst/>
                <a:latin typeface="Times New Roman" panose="02020603050405020304" pitchFamily="18" charset="0"/>
                <a:ea typeface="Calibri" panose="020F0502020204030204" pitchFamily="34" charset="0"/>
                <a:cs typeface="Arial" panose="020B0604020202020204" pitchFamily="34" charset="0"/>
              </a:rPr>
              <a:t> (M.Ö. 115-M.S. 525): </a:t>
            </a:r>
            <a:r>
              <a:rPr lang="tr-TR" sz="2400" b="1" dirty="0" err="1">
                <a:effectLst/>
                <a:latin typeface="Times New Roman" panose="02020603050405020304" pitchFamily="18" charset="0"/>
                <a:ea typeface="Calibri" panose="020F0502020204030204" pitchFamily="34" charset="0"/>
                <a:cs typeface="Arial" panose="020B0604020202020204" pitchFamily="34" charset="0"/>
              </a:rPr>
              <a:t>Kahtânîler</a:t>
            </a:r>
            <a:r>
              <a:rPr lang="tr-TR" sz="2400" dirty="0" err="1">
                <a:effectLst/>
                <a:latin typeface="Times New Roman" panose="02020603050405020304" pitchFamily="18" charset="0"/>
                <a:ea typeface="Calibri" panose="020F0502020204030204" pitchFamily="34" charset="0"/>
                <a:cs typeface="Arial" panose="020B0604020202020204" pitchFamily="34" charset="0"/>
              </a:rPr>
              <a:t>’e</a:t>
            </a:r>
            <a:r>
              <a:rPr lang="tr-TR" sz="2400" dirty="0">
                <a:effectLst/>
                <a:latin typeface="Times New Roman" panose="02020603050405020304" pitchFamily="18" charset="0"/>
                <a:ea typeface="Calibri" panose="020F0502020204030204" pitchFamily="34" charset="0"/>
                <a:cs typeface="Arial" panose="020B0604020202020204" pitchFamily="34" charset="0"/>
              </a:rPr>
              <a:t> mensupturlar. Askerî açıdan güçlü bir devlettir. Bu özellikleri onlara sınırlarını </a:t>
            </a:r>
            <a:r>
              <a:rPr lang="tr-TR" sz="2400" dirty="0" err="1">
                <a:effectLst/>
                <a:latin typeface="Times New Roman" panose="02020603050405020304" pitchFamily="18" charset="0"/>
                <a:ea typeface="Calibri" panose="020F0502020204030204" pitchFamily="34" charset="0"/>
                <a:cs typeface="Arial" panose="020B0604020202020204" pitchFamily="34" charset="0"/>
              </a:rPr>
              <a:t>Hadramut</a:t>
            </a:r>
            <a:r>
              <a:rPr lang="tr-TR" sz="2400" dirty="0">
                <a:effectLst/>
                <a:latin typeface="Times New Roman" panose="02020603050405020304" pitchFamily="18" charset="0"/>
                <a:ea typeface="Calibri" panose="020F0502020204030204" pitchFamily="34" charset="0"/>
                <a:cs typeface="Arial" panose="020B0604020202020204" pitchFamily="34" charset="0"/>
              </a:rPr>
              <a:t> ve Orta Arabistan’a kadar genişletme imkânı vermiştir. Savaşçı kişiliklerine atıfla </a:t>
            </a:r>
            <a:r>
              <a:rPr lang="tr-TR" sz="2400" dirty="0" err="1">
                <a:effectLst/>
                <a:latin typeface="Times New Roman" panose="02020603050405020304" pitchFamily="18" charset="0"/>
                <a:ea typeface="Calibri" panose="020F0502020204030204" pitchFamily="34" charset="0"/>
                <a:cs typeface="Arial" panose="020B0604020202020204" pitchFamily="34" charset="0"/>
              </a:rPr>
              <a:t>Himyerî</a:t>
            </a:r>
            <a:r>
              <a:rPr lang="tr-TR" sz="2400" dirty="0">
                <a:effectLst/>
                <a:latin typeface="Times New Roman" panose="02020603050405020304" pitchFamily="18" charset="0"/>
                <a:ea typeface="Calibri" panose="020F0502020204030204" pitchFamily="34" charset="0"/>
                <a:cs typeface="Arial" panose="020B0604020202020204" pitchFamily="34" charset="0"/>
              </a:rPr>
              <a:t> krallarından bazıları “kuvvetli ve kudretli” anlamına gelen “</a:t>
            </a:r>
            <a:r>
              <a:rPr lang="tr-TR" sz="2400" b="1" dirty="0" err="1">
                <a:effectLst/>
                <a:latin typeface="Times New Roman" panose="02020603050405020304" pitchFamily="18" charset="0"/>
                <a:ea typeface="Calibri" panose="020F0502020204030204" pitchFamily="34" charset="0"/>
                <a:cs typeface="Arial" panose="020B0604020202020204" pitchFamily="34" charset="0"/>
              </a:rPr>
              <a:t>tubba</a:t>
            </a:r>
            <a:r>
              <a:rPr lang="tr-TR" sz="2400" dirty="0">
                <a:effectLst/>
                <a:latin typeface="Times New Roman" panose="02020603050405020304" pitchFamily="18" charset="0"/>
                <a:ea typeface="Calibri" panose="020F0502020204030204" pitchFamily="34" charset="0"/>
                <a:cs typeface="Arial" panose="020B0604020202020204" pitchFamily="34" charset="0"/>
              </a:rPr>
              <a:t>” unvanını almışlardır. </a:t>
            </a:r>
            <a:r>
              <a:rPr lang="tr-TR" sz="2400" b="1" dirty="0" err="1">
                <a:effectLst/>
                <a:latin typeface="Times New Roman" panose="02020603050405020304" pitchFamily="18" charset="0"/>
                <a:ea typeface="Calibri" panose="020F0502020204030204" pitchFamily="34" charset="0"/>
                <a:cs typeface="Arial" panose="020B0604020202020204" pitchFamily="34" charset="0"/>
              </a:rPr>
              <a:t>Zû</a:t>
            </a:r>
            <a:r>
              <a:rPr lang="tr-TR" sz="2400" b="1" dirty="0">
                <a:effectLst/>
                <a:latin typeface="Times New Roman" panose="02020603050405020304" pitchFamily="18" charset="0"/>
                <a:ea typeface="Calibri" panose="020F0502020204030204" pitchFamily="34" charset="0"/>
                <a:cs typeface="Arial" panose="020B0604020202020204" pitchFamily="34" charset="0"/>
              </a:rPr>
              <a:t> </a:t>
            </a:r>
            <a:r>
              <a:rPr lang="tr-TR" sz="2400" b="1" dirty="0" err="1">
                <a:effectLst/>
                <a:latin typeface="Times New Roman" panose="02020603050405020304" pitchFamily="18" charset="0"/>
                <a:ea typeface="Calibri" panose="020F0502020204030204" pitchFamily="34" charset="0"/>
                <a:cs typeface="Arial" panose="020B0604020202020204" pitchFamily="34" charset="0"/>
              </a:rPr>
              <a:t>Nüvas’ın</a:t>
            </a:r>
            <a:r>
              <a:rPr lang="tr-TR" sz="2400" dirty="0">
                <a:effectLst/>
                <a:latin typeface="Times New Roman" panose="02020603050405020304" pitchFamily="18" charset="0"/>
                <a:ea typeface="Calibri" panose="020F0502020204030204" pitchFamily="34" charset="0"/>
                <a:cs typeface="Arial" panose="020B0604020202020204" pitchFamily="34" charset="0"/>
              </a:rPr>
              <a:t> kral olması </a:t>
            </a:r>
            <a:r>
              <a:rPr lang="tr-TR" sz="2400" dirty="0" err="1">
                <a:effectLst/>
                <a:latin typeface="Times New Roman" panose="02020603050405020304" pitchFamily="18" charset="0"/>
                <a:ea typeface="Calibri" panose="020F0502020204030204" pitchFamily="34" charset="0"/>
                <a:cs typeface="Arial" panose="020B0604020202020204" pitchFamily="34" charset="0"/>
              </a:rPr>
              <a:t>Himyerîler</a:t>
            </a:r>
            <a:r>
              <a:rPr lang="tr-TR" sz="2400" dirty="0">
                <a:effectLst/>
                <a:latin typeface="Times New Roman" panose="02020603050405020304" pitchFamily="18" charset="0"/>
                <a:ea typeface="Calibri" panose="020F0502020204030204" pitchFamily="34" charset="0"/>
                <a:cs typeface="Arial" panose="020B0604020202020204" pitchFamily="34" charset="0"/>
              </a:rPr>
              <a:t> için önemli bir dönüm noktası olmuştur. Yahudiliği benimseyen </a:t>
            </a:r>
            <a:r>
              <a:rPr lang="tr-TR" sz="2400" dirty="0" err="1">
                <a:effectLst/>
                <a:latin typeface="Times New Roman" panose="02020603050405020304" pitchFamily="18" charset="0"/>
                <a:ea typeface="Calibri" panose="020F0502020204030204" pitchFamily="34" charset="0"/>
                <a:cs typeface="Arial" panose="020B0604020202020204" pitchFamily="34" charset="0"/>
              </a:rPr>
              <a:t>Zû</a:t>
            </a:r>
            <a:r>
              <a:rPr lang="tr-TR" sz="2400" dirty="0">
                <a:effectLst/>
                <a:latin typeface="Times New Roman" panose="02020603050405020304" pitchFamily="18" charset="0"/>
                <a:ea typeface="Calibri" panose="020F0502020204030204" pitchFamily="34" charset="0"/>
                <a:cs typeface="Arial" panose="020B0604020202020204" pitchFamily="34" charset="0"/>
              </a:rPr>
              <a:t> </a:t>
            </a:r>
            <a:r>
              <a:rPr lang="tr-TR" sz="2400" dirty="0" err="1">
                <a:effectLst/>
                <a:latin typeface="Times New Roman" panose="02020603050405020304" pitchFamily="18" charset="0"/>
                <a:ea typeface="Calibri" panose="020F0502020204030204" pitchFamily="34" charset="0"/>
                <a:cs typeface="Arial" panose="020B0604020202020204" pitchFamily="34" charset="0"/>
              </a:rPr>
              <a:t>Nüvas</a:t>
            </a:r>
            <a:r>
              <a:rPr lang="tr-TR" sz="2400" dirty="0">
                <a:effectLst/>
                <a:latin typeface="Times New Roman" panose="02020603050405020304" pitchFamily="18" charset="0"/>
                <a:ea typeface="Calibri" panose="020F0502020204030204" pitchFamily="34" charset="0"/>
                <a:cs typeface="Arial" panose="020B0604020202020204" pitchFamily="34" charset="0"/>
              </a:rPr>
              <a:t>, inancını zorla yaymaya çalışmıştır. Teklifine olumsuz cevap veren </a:t>
            </a:r>
            <a:r>
              <a:rPr lang="tr-TR" sz="2400" dirty="0" err="1">
                <a:effectLst/>
                <a:latin typeface="Times New Roman" panose="02020603050405020304" pitchFamily="18" charset="0"/>
                <a:ea typeface="Calibri" panose="020F0502020204030204" pitchFamily="34" charset="0"/>
                <a:cs typeface="Arial" panose="020B0604020202020204" pitchFamily="34" charset="0"/>
              </a:rPr>
              <a:t>Necranlı</a:t>
            </a:r>
            <a:r>
              <a:rPr lang="tr-TR" sz="2400" dirty="0">
                <a:effectLst/>
                <a:latin typeface="Times New Roman" panose="02020603050405020304" pitchFamily="18" charset="0"/>
                <a:ea typeface="Calibri" panose="020F0502020204030204" pitchFamily="34" charset="0"/>
                <a:cs typeface="Arial" panose="020B0604020202020204" pitchFamily="34" charset="0"/>
              </a:rPr>
              <a:t> Hıristiyanları “</a:t>
            </a:r>
            <a:r>
              <a:rPr lang="tr-TR" sz="2400" b="1" dirty="0" err="1">
                <a:effectLst/>
                <a:latin typeface="Times New Roman" panose="02020603050405020304" pitchFamily="18" charset="0"/>
                <a:ea typeface="Calibri" panose="020F0502020204030204" pitchFamily="34" charset="0"/>
                <a:cs typeface="Arial" panose="020B0604020202020204" pitchFamily="34" charset="0"/>
              </a:rPr>
              <a:t>uhdûd</a:t>
            </a:r>
            <a:r>
              <a:rPr lang="tr-TR" sz="2400" dirty="0">
                <a:effectLst/>
                <a:latin typeface="Times New Roman" panose="02020603050405020304" pitchFamily="18" charset="0"/>
                <a:ea typeface="Calibri" panose="020F0502020204030204" pitchFamily="34" charset="0"/>
                <a:cs typeface="Arial" panose="020B0604020202020204" pitchFamily="34" charset="0"/>
              </a:rPr>
              <a:t>” adı verilen ateş çukurlarında canlı canlı yakmıştır. Kur’an-ı Kerîm’in </a:t>
            </a:r>
            <a:r>
              <a:rPr lang="tr-TR" sz="2400" b="1" dirty="0" err="1">
                <a:effectLst/>
                <a:latin typeface="Times New Roman" panose="02020603050405020304" pitchFamily="18" charset="0"/>
                <a:ea typeface="Calibri" panose="020F0502020204030204" pitchFamily="34" charset="0"/>
                <a:cs typeface="Arial" panose="020B0604020202020204" pitchFamily="34" charset="0"/>
              </a:rPr>
              <a:t>Burûc</a:t>
            </a:r>
            <a:r>
              <a:rPr lang="tr-TR" sz="2400" b="1" dirty="0">
                <a:effectLst/>
                <a:latin typeface="Times New Roman" panose="02020603050405020304" pitchFamily="18" charset="0"/>
                <a:ea typeface="Calibri" panose="020F0502020204030204" pitchFamily="34" charset="0"/>
                <a:cs typeface="Arial" panose="020B0604020202020204" pitchFamily="34" charset="0"/>
              </a:rPr>
              <a:t> Suresi</a:t>
            </a:r>
            <a:r>
              <a:rPr lang="tr-TR" sz="2400" dirty="0">
                <a:effectLst/>
                <a:latin typeface="Times New Roman" panose="02020603050405020304" pitchFamily="18" charset="0"/>
                <a:ea typeface="Calibri" panose="020F0502020204030204" pitchFamily="34" charset="0"/>
                <a:cs typeface="Arial" panose="020B0604020202020204" pitchFamily="34" charset="0"/>
              </a:rPr>
              <a:t>’nde bu olaya işaret edildiği kabul edilir. Katliamdan kurtulan bir kişinin yapılanları Hıristiyan Habeş hükümdarına haber vermesi üzerine </a:t>
            </a:r>
            <a:r>
              <a:rPr lang="tr-TR" sz="2400" b="1" dirty="0" err="1">
                <a:effectLst/>
                <a:latin typeface="Times New Roman" panose="02020603050405020304" pitchFamily="18" charset="0"/>
                <a:ea typeface="Calibri" panose="020F0502020204030204" pitchFamily="34" charset="0"/>
                <a:cs typeface="Arial" panose="020B0604020202020204" pitchFamily="34" charset="0"/>
              </a:rPr>
              <a:t>Eryât</a:t>
            </a:r>
            <a:r>
              <a:rPr lang="tr-TR" sz="2400" dirty="0">
                <a:effectLst/>
                <a:latin typeface="Times New Roman" panose="02020603050405020304" pitchFamily="18" charset="0"/>
                <a:ea typeface="Calibri" panose="020F0502020204030204" pitchFamily="34" charset="0"/>
                <a:cs typeface="Arial" panose="020B0604020202020204" pitchFamily="34" charset="0"/>
              </a:rPr>
              <a:t> kumandasındaki ordu yapılan zulme son vermek için Yemen’e geldi. Bu gelişme </a:t>
            </a:r>
            <a:r>
              <a:rPr lang="tr-TR" sz="2400" dirty="0" err="1">
                <a:effectLst/>
                <a:latin typeface="Times New Roman" panose="02020603050405020304" pitchFamily="18" charset="0"/>
                <a:ea typeface="Calibri" panose="020F0502020204030204" pitchFamily="34" charset="0"/>
                <a:cs typeface="Arial" panose="020B0604020202020204" pitchFamily="34" charset="0"/>
              </a:rPr>
              <a:t>Himyerîlerin</a:t>
            </a:r>
            <a:r>
              <a:rPr lang="tr-TR" sz="2400" dirty="0">
                <a:effectLst/>
                <a:latin typeface="Times New Roman" panose="02020603050405020304" pitchFamily="18" charset="0"/>
                <a:ea typeface="Calibri" panose="020F0502020204030204" pitchFamily="34" charset="0"/>
                <a:cs typeface="Arial" panose="020B0604020202020204" pitchFamily="34" charset="0"/>
              </a:rPr>
              <a:t> sonu oldu ve devlet yıkıldı.</a:t>
            </a:r>
            <a:endParaRPr lang="tr-TR" sz="24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2119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964810" y="593416"/>
            <a:ext cx="10515600" cy="3543727"/>
          </a:xfrm>
          <a:prstGeom prst="rect">
            <a:avLst/>
          </a:prstGeom>
          <a:noFill/>
        </p:spPr>
        <p:txBody>
          <a:bodyPr wrap="square">
            <a:spAutoFit/>
          </a:bodyPr>
          <a:lstStyle/>
          <a:p>
            <a:pPr algn="ctr">
              <a:lnSpc>
                <a:spcPct val="107000"/>
              </a:lnSpc>
              <a:spcAft>
                <a:spcPts val="800"/>
              </a:spcAft>
            </a:pPr>
            <a:endParaRPr lang="tr-TR"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tr-TR"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b="1" dirty="0" err="1">
                <a:effectLst/>
                <a:latin typeface="Times New Roman" panose="02020603050405020304" pitchFamily="18" charset="0"/>
                <a:ea typeface="Calibri" panose="020F0502020204030204" pitchFamily="34" charset="0"/>
                <a:cs typeface="Times New Roman" panose="02020603050405020304" pitchFamily="18" charset="0"/>
              </a:rPr>
              <a:t>Burûc</a:t>
            </a:r>
            <a:r>
              <a:rPr lang="tr-TR" sz="2400" b="1" dirty="0">
                <a:effectLst/>
                <a:latin typeface="Times New Roman" panose="02020603050405020304" pitchFamily="18" charset="0"/>
                <a:ea typeface="Calibri" panose="020F0502020204030204" pitchFamily="34" charset="0"/>
                <a:cs typeface="Times New Roman" panose="02020603050405020304" pitchFamily="18" charset="0"/>
              </a:rPr>
              <a:t> Suresi (85/4-9)</a:t>
            </a:r>
          </a:p>
          <a:p>
            <a:pPr algn="just">
              <a:lnSpc>
                <a:spcPct val="107000"/>
              </a:lnSpc>
              <a:spcAft>
                <a:spcPts val="800"/>
              </a:spcAft>
            </a:pPr>
            <a:r>
              <a:rPr lang="tr-TR" sz="2400" b="0" i="0" dirty="0">
                <a:solidFill>
                  <a:srgbClr val="222222"/>
                </a:solidFill>
                <a:effectLst/>
                <a:latin typeface="Times New Roman" panose="02020603050405020304" pitchFamily="18" charset="0"/>
                <a:cs typeface="Times New Roman" panose="02020603050405020304" pitchFamily="18" charset="0"/>
              </a:rPr>
              <a:t> </a:t>
            </a:r>
          </a:p>
          <a:p>
            <a:pPr algn="just">
              <a:lnSpc>
                <a:spcPct val="107000"/>
              </a:lnSpc>
              <a:spcAft>
                <a:spcPts val="800"/>
              </a:spcAft>
            </a:pPr>
            <a:r>
              <a:rPr lang="tr-TR" sz="2400" b="0" i="0" dirty="0">
                <a:solidFill>
                  <a:srgbClr val="222222"/>
                </a:solidFill>
                <a:effectLst/>
                <a:latin typeface="Times New Roman" panose="02020603050405020304" pitchFamily="18" charset="0"/>
                <a:cs typeface="Times New Roman" panose="02020603050405020304" pitchFamily="18" charset="0"/>
              </a:rPr>
              <a:t>«Şâhitlik edene ve şahitlik edilene </a:t>
            </a:r>
            <a:r>
              <a:rPr lang="tr-TR" sz="2400" b="0" i="0" dirty="0" err="1">
                <a:solidFill>
                  <a:srgbClr val="222222"/>
                </a:solidFill>
                <a:effectLst/>
                <a:latin typeface="Times New Roman" panose="02020603050405020304" pitchFamily="18" charset="0"/>
                <a:cs typeface="Times New Roman" panose="02020603050405020304" pitchFamily="18" charset="0"/>
              </a:rPr>
              <a:t>andolsun</a:t>
            </a:r>
            <a:r>
              <a:rPr lang="tr-TR" sz="2400" b="0" i="0" dirty="0">
                <a:solidFill>
                  <a:srgbClr val="222222"/>
                </a:solidFill>
                <a:effectLst/>
                <a:latin typeface="Times New Roman" panose="02020603050405020304" pitchFamily="18" charset="0"/>
                <a:cs typeface="Times New Roman" panose="02020603050405020304" pitchFamily="18" charset="0"/>
              </a:rPr>
              <a:t> ki, (</a:t>
            </a:r>
            <a:r>
              <a:rPr lang="tr-TR" sz="2400" b="0" i="0" dirty="0" err="1">
                <a:solidFill>
                  <a:srgbClr val="222222"/>
                </a:solidFill>
                <a:effectLst/>
                <a:latin typeface="Times New Roman" panose="02020603050405020304" pitchFamily="18" charset="0"/>
                <a:cs typeface="Times New Roman" panose="02020603050405020304" pitchFamily="18" charset="0"/>
              </a:rPr>
              <a:t>mü'minleri</a:t>
            </a:r>
            <a:r>
              <a:rPr lang="tr-TR" sz="2400" b="0" i="0" dirty="0">
                <a:solidFill>
                  <a:srgbClr val="222222"/>
                </a:solidFill>
                <a:effectLst/>
                <a:latin typeface="Times New Roman" panose="02020603050405020304" pitchFamily="18" charset="0"/>
                <a:cs typeface="Times New Roman" panose="02020603050405020304" pitchFamily="18" charset="0"/>
              </a:rPr>
              <a:t> yakmak için) hendek kazıp (içinde) alevli ateş yakanlar lanetlenmiştir. O vakit, ateşin etrafında oturmuş, </a:t>
            </a:r>
            <a:r>
              <a:rPr lang="tr-TR" sz="2400" b="0" i="0" dirty="0" err="1">
                <a:solidFill>
                  <a:srgbClr val="222222"/>
                </a:solidFill>
                <a:effectLst/>
                <a:latin typeface="Times New Roman" panose="02020603050405020304" pitchFamily="18" charset="0"/>
                <a:cs typeface="Times New Roman" panose="02020603050405020304" pitchFamily="18" charset="0"/>
              </a:rPr>
              <a:t>mü'minlere</a:t>
            </a:r>
            <a:r>
              <a:rPr lang="tr-TR" sz="2400" b="0" i="0" dirty="0">
                <a:solidFill>
                  <a:srgbClr val="222222"/>
                </a:solidFill>
                <a:effectLst/>
                <a:latin typeface="Times New Roman" panose="02020603050405020304" pitchFamily="18" charset="0"/>
                <a:cs typeface="Times New Roman" panose="02020603050405020304" pitchFamily="18" charset="0"/>
              </a:rPr>
              <a:t> yaptıklarını seyrediyorlardı. Onlar </a:t>
            </a:r>
            <a:r>
              <a:rPr lang="tr-TR" sz="2400" b="0" i="0" dirty="0" err="1">
                <a:solidFill>
                  <a:srgbClr val="222222"/>
                </a:solidFill>
                <a:effectLst/>
                <a:latin typeface="Times New Roman" panose="02020603050405020304" pitchFamily="18" charset="0"/>
                <a:cs typeface="Times New Roman" panose="02020603050405020304" pitchFamily="18" charset="0"/>
              </a:rPr>
              <a:t>mü'minlere</a:t>
            </a:r>
            <a:r>
              <a:rPr lang="tr-TR" sz="2400" b="0" i="0" dirty="0">
                <a:solidFill>
                  <a:srgbClr val="222222"/>
                </a:solidFill>
                <a:effectLst/>
                <a:latin typeface="Times New Roman" panose="02020603050405020304" pitchFamily="18" charset="0"/>
                <a:cs typeface="Times New Roman" panose="02020603050405020304" pitchFamily="18" charset="0"/>
              </a:rPr>
              <a:t> ancak; göklerin ve yerin hükümranlığı kendisine ait olan mutlak güç sahibi ve övülmeye layık Allah'a iman ettikleri için kızıyorlardı. Allah her şeye şahittir. »</a:t>
            </a:r>
            <a:endParaRPr lang="tr-TR"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6735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964810" y="593416"/>
            <a:ext cx="10515600" cy="5417252"/>
          </a:xfrm>
          <a:prstGeom prst="rect">
            <a:avLst/>
          </a:prstGeom>
          <a:noFill/>
        </p:spPr>
        <p:txBody>
          <a:bodyPr wrap="square">
            <a:spAutoFit/>
          </a:bodyPr>
          <a:lstStyle/>
          <a:p>
            <a:pPr marL="342900" indent="-342900" algn="just">
              <a:lnSpc>
                <a:spcPct val="107000"/>
              </a:lnSpc>
              <a:spcAft>
                <a:spcPts val="800"/>
              </a:spcAft>
              <a:buFont typeface="Wingdings" panose="05000000000000000000" pitchFamily="2" charset="2"/>
              <a:buChar char="Ø"/>
            </a:pP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Katliamdan kurtulan bir kişinin yapılanları Hıristiyan Habeş hükümdarına anlatması üzerine Habeş Aksum krallığına bağlı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Eryât</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kumandasındaki ordu yapılan zulme sonlandırmak için Yemen’e gelmiş ve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Zû</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Nüvâs’ı</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öldürerek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Himyerîlere</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son vermiştir. Bu tarihten itibaren Yemen’de yaklaşık 55 yıl sürecek olan Habeş hâkimiyeti başlamıştır. </a:t>
            </a:r>
          </a:p>
          <a:p>
            <a:pPr marL="342900" indent="-342900" algn="just">
              <a:lnSpc>
                <a:spcPct val="107000"/>
              </a:lnSpc>
              <a:spcAft>
                <a:spcPts val="800"/>
              </a:spcAft>
              <a:buFont typeface="Wingdings" panose="05000000000000000000" pitchFamily="2" charset="2"/>
              <a:buChar char="Ø"/>
            </a:pP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Kâbe’yi yıkmak isteyen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Ebrehe</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Habeşistan’ın Yemen valisi idi.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Himyerî</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hükümdarlarının soyundan gelen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Seyf</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b.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Zû</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Yezen</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Sâsânî</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hükümdarı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Enûşirvân’ın</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desteğini alarak Habeş hâkimiyetine son verdiyse de uğradığı bir suikast sonucunda öldürülmüş ve ülkeyi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Sâsânîler</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ele geçirmiştir. İslamiyet’in doğduğu dönemde Yemen’e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Sâsânîler</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hâkimdi. Yemen’deki son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Sâsânî</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valisi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Bâzân</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7/629 yılında İslamiyet’i kabul etmiş ve Hz. Muhammed’in valisi olarak görevini sürdürmüştür.</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5911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964810" y="593416"/>
            <a:ext cx="10515600" cy="5480603"/>
          </a:xfrm>
          <a:prstGeom prst="rect">
            <a:avLst/>
          </a:prstGeom>
          <a:noFill/>
        </p:spPr>
        <p:txBody>
          <a:bodyPr wrap="square">
            <a:spAutoFit/>
          </a:bodyPr>
          <a:lstStyle/>
          <a:p>
            <a:pPr marL="228600" indent="450215" algn="ctr">
              <a:lnSpc>
                <a:spcPct val="115000"/>
              </a:lnSpc>
              <a:spcBef>
                <a:spcPts val="600"/>
              </a:spcBef>
              <a:spcAft>
                <a:spcPts val="1200"/>
              </a:spcAft>
            </a:pPr>
            <a:r>
              <a:rPr lang="tr-TR" sz="2400" b="1" dirty="0">
                <a:effectLst/>
                <a:latin typeface="Times New Roman" panose="02020603050405020304" pitchFamily="18" charset="0"/>
                <a:ea typeface="Calibri" panose="020F0502020204030204" pitchFamily="34" charset="0"/>
                <a:cs typeface="Arial" panose="020B0604020202020204" pitchFamily="34" charset="0"/>
              </a:rPr>
              <a:t>Kuzey Arabistan’da Kurulan Devletler</a:t>
            </a:r>
            <a:endParaRPr lang="tr-TR" sz="2400" dirty="0">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buFont typeface="Wingdings" panose="05000000000000000000" pitchFamily="2" charset="2"/>
              <a:buChar char="Ø"/>
            </a:pPr>
            <a:r>
              <a:rPr lang="tr-TR" sz="2400" b="1" dirty="0" err="1">
                <a:effectLst/>
                <a:latin typeface="Times New Roman" panose="02020603050405020304" pitchFamily="18" charset="0"/>
                <a:ea typeface="Calibri" panose="020F0502020204030204" pitchFamily="34" charset="0"/>
              </a:rPr>
              <a:t>Nabatîler</a:t>
            </a:r>
            <a:r>
              <a:rPr lang="tr-TR" sz="2400" b="1" dirty="0">
                <a:effectLst/>
                <a:latin typeface="Times New Roman" panose="02020603050405020304" pitchFamily="18" charset="0"/>
                <a:ea typeface="Calibri" panose="020F0502020204030204" pitchFamily="34" charset="0"/>
              </a:rPr>
              <a:t> (M.Ö. IV-106):</a:t>
            </a:r>
            <a:r>
              <a:rPr lang="tr-TR" sz="2400" dirty="0">
                <a:effectLst/>
                <a:latin typeface="Times New Roman" panose="02020603050405020304" pitchFamily="18" charset="0"/>
                <a:ea typeface="Calibri" panose="020F0502020204030204" pitchFamily="34" charset="0"/>
              </a:rPr>
              <a:t> </a:t>
            </a:r>
            <a:r>
              <a:rPr lang="tr-TR" sz="2400" dirty="0" err="1">
                <a:effectLst/>
                <a:latin typeface="Times New Roman" panose="02020603050405020304" pitchFamily="18" charset="0"/>
                <a:ea typeface="Calibri" panose="020F0502020204030204" pitchFamily="34" charset="0"/>
              </a:rPr>
              <a:t>Nabatîler</a:t>
            </a:r>
            <a:r>
              <a:rPr lang="tr-TR" sz="2400" dirty="0">
                <a:effectLst/>
                <a:latin typeface="Times New Roman" panose="02020603050405020304" pitchFamily="18" charset="0"/>
                <a:ea typeface="Calibri" panose="020F0502020204030204" pitchFamily="34" charset="0"/>
              </a:rPr>
              <a:t> devletlerini Filistin’in güneyinde, Akabe Körfezi ile </a:t>
            </a:r>
            <a:r>
              <a:rPr lang="tr-TR" sz="2400" dirty="0" err="1">
                <a:effectLst/>
                <a:latin typeface="Times New Roman" panose="02020603050405020304" pitchFamily="18" charset="0"/>
                <a:ea typeface="Calibri" panose="020F0502020204030204" pitchFamily="34" charset="0"/>
              </a:rPr>
              <a:t>Lût</a:t>
            </a:r>
            <a:r>
              <a:rPr lang="tr-TR" sz="2400" dirty="0">
                <a:effectLst/>
                <a:latin typeface="Times New Roman" panose="02020603050405020304" pitchFamily="18" charset="0"/>
                <a:ea typeface="Calibri" panose="020F0502020204030204" pitchFamily="34" charset="0"/>
              </a:rPr>
              <a:t> Gölü arasında </a:t>
            </a:r>
            <a:r>
              <a:rPr lang="tr-TR" sz="2400" dirty="0" err="1">
                <a:effectLst/>
                <a:latin typeface="Times New Roman" panose="02020603050405020304" pitchFamily="18" charset="0"/>
                <a:ea typeface="Calibri" panose="020F0502020204030204" pitchFamily="34" charset="0"/>
              </a:rPr>
              <a:t>Edom</a:t>
            </a:r>
            <a:r>
              <a:rPr lang="tr-TR" sz="2400" dirty="0">
                <a:effectLst/>
                <a:latin typeface="Times New Roman" panose="02020603050405020304" pitchFamily="18" charset="0"/>
                <a:ea typeface="Calibri" panose="020F0502020204030204" pitchFamily="34" charset="0"/>
              </a:rPr>
              <a:t> bölgesinde kurmuşlardır. Devletin merkezi harabeleri bugün bile meşhur olan </a:t>
            </a:r>
            <a:r>
              <a:rPr lang="tr-TR" sz="2400" b="1" dirty="0" err="1">
                <a:effectLst/>
                <a:latin typeface="Times New Roman" panose="02020603050405020304" pitchFamily="18" charset="0"/>
                <a:ea typeface="Calibri" panose="020F0502020204030204" pitchFamily="34" charset="0"/>
              </a:rPr>
              <a:t>Petra</a:t>
            </a:r>
            <a:r>
              <a:rPr lang="tr-TR" sz="2400" dirty="0">
                <a:effectLst/>
                <a:latin typeface="Times New Roman" panose="02020603050405020304" pitchFamily="18" charset="0"/>
                <a:ea typeface="Calibri" panose="020F0502020204030204" pitchFamily="34" charset="0"/>
              </a:rPr>
              <a:t> şehridir. Fırat ile Kızıldeniz arasındaki geniş bir bölgeye hâkim olan </a:t>
            </a:r>
            <a:r>
              <a:rPr lang="tr-TR" sz="2400" dirty="0" err="1">
                <a:effectLst/>
                <a:latin typeface="Times New Roman" panose="02020603050405020304" pitchFamily="18" charset="0"/>
                <a:ea typeface="Calibri" panose="020F0502020204030204" pitchFamily="34" charset="0"/>
              </a:rPr>
              <a:t>Nabatîler</a:t>
            </a:r>
            <a:r>
              <a:rPr lang="tr-TR" sz="2400" dirty="0">
                <a:effectLst/>
                <a:latin typeface="Times New Roman" panose="02020603050405020304" pitchFamily="18" charset="0"/>
                <a:ea typeface="Calibri" panose="020F0502020204030204" pitchFamily="34" charset="0"/>
              </a:rPr>
              <a:t>, Roma İmparatorluğu ile çöl arasında </a:t>
            </a:r>
            <a:r>
              <a:rPr lang="tr-TR" sz="2400" b="1" dirty="0">
                <a:effectLst/>
                <a:latin typeface="Times New Roman" panose="02020603050405020304" pitchFamily="18" charset="0"/>
                <a:ea typeface="Calibri" panose="020F0502020204030204" pitchFamily="34" charset="0"/>
              </a:rPr>
              <a:t>tampon</a:t>
            </a:r>
            <a:r>
              <a:rPr lang="tr-TR" sz="2400" dirty="0">
                <a:effectLst/>
                <a:latin typeface="Times New Roman" panose="02020603050405020304" pitchFamily="18" charset="0"/>
                <a:ea typeface="Calibri" panose="020F0502020204030204" pitchFamily="34" charset="0"/>
              </a:rPr>
              <a:t> görevini üstlenmişlerdir. </a:t>
            </a:r>
          </a:p>
          <a:p>
            <a:pPr marL="342900" indent="-342900" algn="just">
              <a:buFont typeface="Wingdings" panose="05000000000000000000" pitchFamily="2" charset="2"/>
              <a:buChar char="Ø"/>
            </a:pPr>
            <a:r>
              <a:rPr lang="tr-TR" sz="2400" dirty="0">
                <a:effectLst/>
                <a:latin typeface="Times New Roman" panose="02020603050405020304" pitchFamily="18" charset="0"/>
                <a:ea typeface="Calibri" panose="020F0502020204030204" pitchFamily="34" charset="0"/>
              </a:rPr>
              <a:t>Kuzey ve güney Arabistan arasındaki kervan ticaretini ele geçiren </a:t>
            </a:r>
            <a:r>
              <a:rPr lang="tr-TR" sz="2400" dirty="0" err="1">
                <a:effectLst/>
                <a:latin typeface="Times New Roman" panose="02020603050405020304" pitchFamily="18" charset="0"/>
                <a:ea typeface="Calibri" panose="020F0502020204030204" pitchFamily="34" charset="0"/>
              </a:rPr>
              <a:t>Nabatîler</a:t>
            </a:r>
            <a:r>
              <a:rPr lang="tr-TR" sz="2400" dirty="0">
                <a:effectLst/>
                <a:latin typeface="Times New Roman" panose="02020603050405020304" pitchFamily="18" charset="0"/>
                <a:ea typeface="Calibri" panose="020F0502020204030204" pitchFamily="34" charset="0"/>
              </a:rPr>
              <a:t>, bu sayede büyük gelirler elde etmişlerdir. 106 yılında İmparator </a:t>
            </a:r>
            <a:r>
              <a:rPr lang="tr-TR" sz="2400" dirty="0" err="1">
                <a:effectLst/>
                <a:latin typeface="Times New Roman" panose="02020603050405020304" pitchFamily="18" charset="0"/>
                <a:ea typeface="Calibri" panose="020F0502020204030204" pitchFamily="34" charset="0"/>
              </a:rPr>
              <a:t>Traianus</a:t>
            </a:r>
            <a:r>
              <a:rPr lang="tr-TR" sz="2400" dirty="0">
                <a:effectLst/>
                <a:latin typeface="Times New Roman" panose="02020603050405020304" pitchFamily="18" charset="0"/>
                <a:ea typeface="Calibri" panose="020F0502020204030204" pitchFamily="34" charset="0"/>
              </a:rPr>
              <a:t> döneminde Roma İmparatorluğu tarafından yıkılmıştır. Ancak Romalıların Akabe körfezinin güneyine inmemesi sebebiyle Hicaz'ın kuzeyinde küçük bir </a:t>
            </a:r>
            <a:r>
              <a:rPr lang="tr-TR" sz="2400" dirty="0" err="1">
                <a:effectLst/>
                <a:latin typeface="Times New Roman" panose="02020603050405020304" pitchFamily="18" charset="0"/>
                <a:ea typeface="Calibri" panose="020F0502020204030204" pitchFamily="34" charset="0"/>
              </a:rPr>
              <a:t>Nabatî</a:t>
            </a:r>
            <a:r>
              <a:rPr lang="tr-TR" sz="2400" dirty="0">
                <a:effectLst/>
                <a:latin typeface="Times New Roman" panose="02020603050405020304" pitchFamily="18" charset="0"/>
                <a:ea typeface="Calibri" panose="020F0502020204030204" pitchFamily="34" charset="0"/>
              </a:rPr>
              <a:t> Devleti varlığını bir müddet daha devam ettirmiştir. </a:t>
            </a:r>
            <a:r>
              <a:rPr lang="tr-TR" sz="2400" dirty="0" err="1">
                <a:effectLst/>
                <a:latin typeface="Times New Roman" panose="02020603050405020304" pitchFamily="18" charset="0"/>
                <a:ea typeface="Calibri" panose="020F0502020204030204" pitchFamily="34" charset="0"/>
              </a:rPr>
              <a:t>Nabatî</a:t>
            </a:r>
            <a:r>
              <a:rPr lang="tr-TR" sz="2400" dirty="0">
                <a:effectLst/>
                <a:latin typeface="Times New Roman" panose="02020603050405020304" pitchFamily="18" charset="0"/>
                <a:ea typeface="Calibri" panose="020F0502020204030204" pitchFamily="34" charset="0"/>
              </a:rPr>
              <a:t> tüccarlardan </a:t>
            </a:r>
            <a:r>
              <a:rPr lang="tr-TR" sz="2400" dirty="0" err="1">
                <a:effectLst/>
                <a:latin typeface="Times New Roman" panose="02020603050405020304" pitchFamily="18" charset="0"/>
                <a:ea typeface="Calibri" panose="020F0502020204030204" pitchFamily="34" charset="0"/>
              </a:rPr>
              <a:t>Yesrib'e</a:t>
            </a:r>
            <a:r>
              <a:rPr lang="tr-TR" sz="2400" dirty="0">
                <a:effectLst/>
                <a:latin typeface="Times New Roman" panose="02020603050405020304" pitchFamily="18" charset="0"/>
                <a:ea typeface="Calibri" panose="020F0502020204030204" pitchFamily="34" charset="0"/>
              </a:rPr>
              <a:t> yerleşenler olmuştur. Hatta Hz. Peygamber devrinde Medine'de bir </a:t>
            </a:r>
            <a:r>
              <a:rPr lang="tr-TR" sz="2400" b="1" dirty="0" err="1">
                <a:effectLst/>
                <a:latin typeface="Times New Roman" panose="02020603050405020304" pitchFamily="18" charset="0"/>
                <a:ea typeface="Calibri" panose="020F0502020204030204" pitchFamily="34" charset="0"/>
              </a:rPr>
              <a:t>Nabat</a:t>
            </a:r>
            <a:r>
              <a:rPr lang="tr-TR" sz="2400" b="1" dirty="0">
                <a:effectLst/>
                <a:latin typeface="Times New Roman" panose="02020603050405020304" pitchFamily="18" charset="0"/>
                <a:ea typeface="Calibri" panose="020F0502020204030204" pitchFamily="34" charset="0"/>
              </a:rPr>
              <a:t> Pazarı</a:t>
            </a:r>
            <a:r>
              <a:rPr lang="tr-TR" sz="2400" dirty="0">
                <a:effectLst/>
                <a:latin typeface="Times New Roman" panose="02020603050405020304" pitchFamily="18" charset="0"/>
                <a:ea typeface="Calibri" panose="020F0502020204030204" pitchFamily="34" charset="0"/>
              </a:rPr>
              <a:t> (</a:t>
            </a:r>
            <a:r>
              <a:rPr lang="tr-TR" sz="2400" dirty="0" err="1">
                <a:effectLst/>
                <a:latin typeface="Times New Roman" panose="02020603050405020304" pitchFamily="18" charset="0"/>
                <a:ea typeface="Calibri" panose="020F0502020204030204" pitchFamily="34" charset="0"/>
              </a:rPr>
              <a:t>Sûku'n-Nabat</a:t>
            </a:r>
            <a:r>
              <a:rPr lang="tr-TR" sz="2400" dirty="0">
                <a:effectLst/>
                <a:latin typeface="Times New Roman" panose="02020603050405020304" pitchFamily="18" charset="0"/>
                <a:ea typeface="Calibri" panose="020F0502020204030204" pitchFamily="34" charset="0"/>
              </a:rPr>
              <a:t>) vardır.</a:t>
            </a:r>
            <a:endParaRPr lang="tr-TR"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6184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964810" y="593416"/>
            <a:ext cx="10515600" cy="7904151"/>
          </a:xfrm>
          <a:prstGeom prst="rect">
            <a:avLst/>
          </a:prstGeom>
          <a:noFill/>
        </p:spPr>
        <p:txBody>
          <a:bodyPr wrap="square">
            <a:spAutoFit/>
          </a:bodyPr>
          <a:lstStyle/>
          <a:p>
            <a:pPr marL="342900" indent="-342900" algn="just">
              <a:lnSpc>
                <a:spcPct val="107000"/>
              </a:lnSpc>
              <a:spcAft>
                <a:spcPts val="800"/>
              </a:spcAft>
              <a:buFont typeface="Wingdings" panose="05000000000000000000" pitchFamily="2" charset="2"/>
              <a:buChar char="Ø"/>
            </a:pPr>
            <a:r>
              <a:rPr lang="tr-TR" sz="2400" b="1" dirty="0" err="1">
                <a:effectLst/>
                <a:latin typeface="Times New Roman" panose="02020603050405020304" pitchFamily="18" charset="0"/>
                <a:ea typeface="Calibri" panose="020F0502020204030204" pitchFamily="34" charset="0"/>
              </a:rPr>
              <a:t>Tedmürlüler</a:t>
            </a:r>
            <a:r>
              <a:rPr lang="tr-TR" sz="2400" dirty="0">
                <a:effectLst/>
                <a:latin typeface="Times New Roman" panose="02020603050405020304" pitchFamily="18" charset="0"/>
                <a:ea typeface="Calibri" panose="020F0502020204030204" pitchFamily="34" charset="0"/>
              </a:rPr>
              <a:t>: Ne zaman kurulduğu net olarak bilinmemektedir.</a:t>
            </a:r>
            <a:r>
              <a:rPr lang="tr-TR" sz="2400" dirty="0">
                <a:latin typeface="Times New Roman" panose="02020603050405020304" pitchFamily="18" charset="0"/>
                <a:ea typeface="Calibri" panose="020F0502020204030204" pitchFamily="34" charset="0"/>
              </a:rPr>
              <a:t> </a:t>
            </a:r>
            <a:r>
              <a:rPr kumimoji="0" lang="tr-TR" altLang="tr-TR"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t>
            </a:r>
            <a:r>
              <a:rPr kumimoji="0" lang="tr-TR" altLang="tr-T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Ö</a:t>
            </a:r>
            <a:r>
              <a:rPr kumimoji="0" lang="tr-TR" altLang="tr-TR"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 yüzyıldan itibaren varlığından haberdar olduğumuz devletin merkezi Şam</a:t>
            </a:r>
            <a:r>
              <a:rPr kumimoji="0" lang="tr-TR" altLang="tr-T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tr-TR" altLang="tr-TR"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ın 260 km. kuzeydoğusunda yer alan </a:t>
            </a:r>
            <a:r>
              <a:rPr kumimoji="0" lang="tr-TR" altLang="tr-TR"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Tedm</a:t>
            </a:r>
            <a:r>
              <a:rPr kumimoji="0" lang="tr-TR" altLang="tr-TR" sz="2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ü</a:t>
            </a:r>
            <a:r>
              <a:rPr kumimoji="0" lang="tr-TR" altLang="tr-TR"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a:t>
            </a:r>
            <a:r>
              <a:rPr kumimoji="0" lang="tr-TR" altLang="tr-TR"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şehridir. Bir</a:t>
            </a:r>
            <a:r>
              <a:rPr kumimoji="0" lang="tr-TR" altLang="tr-T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ç</a:t>
            </a:r>
            <a:r>
              <a:rPr kumimoji="0" lang="tr-TR" altLang="tr-TR"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ok ihtişamlı yapının inşa edildiği </a:t>
            </a:r>
            <a:r>
              <a:rPr kumimoji="0" lang="tr-TR" altLang="tr-TR"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Tedm</a:t>
            </a:r>
            <a:r>
              <a:rPr kumimoji="0" lang="tr-TR" altLang="tr-TR" sz="2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ü</a:t>
            </a:r>
            <a:r>
              <a:rPr kumimoji="0" lang="tr-TR" altLang="tr-TR"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a:t>
            </a:r>
            <a:r>
              <a:rPr kumimoji="0" lang="tr-TR" altLang="tr-TR"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şehri uluslararası ticaretin </a:t>
            </a:r>
            <a:r>
              <a:rPr kumimoji="0" lang="tr-TR" altLang="tr-T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ö</a:t>
            </a:r>
            <a:r>
              <a:rPr kumimoji="0" lang="tr-TR" altLang="tr-TR"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nemli merkezlerinden birisiydi. III. yüzyılda </a:t>
            </a:r>
            <a:r>
              <a:rPr kumimoji="0" lang="tr-TR" altLang="tr-TR"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Sâsân</a:t>
            </a:r>
            <a:r>
              <a:rPr kumimoji="0" lang="tr-TR" altLang="tr-TR" sz="2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î</a:t>
            </a:r>
            <a:r>
              <a:rPr kumimoji="0" lang="tr-TR" altLang="tr-TR"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ler</a:t>
            </a:r>
            <a:r>
              <a:rPr kumimoji="0" lang="tr-TR" altLang="tr-TR"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ile Roma İmparatorluğu arasındaki m</a:t>
            </a:r>
            <a:r>
              <a:rPr kumimoji="0" lang="tr-TR" altLang="tr-T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ü</a:t>
            </a:r>
            <a:r>
              <a:rPr kumimoji="0" lang="tr-TR" altLang="tr-TR"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cadeleyi kendi lehine kullanan </a:t>
            </a:r>
            <a:r>
              <a:rPr kumimoji="0" lang="tr-TR" altLang="tr-TR"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Uzeyne</a:t>
            </a:r>
            <a:r>
              <a:rPr kumimoji="0" lang="tr-TR" altLang="tr-TR"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tr-TR" altLang="tr-TR"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Odenathus</a:t>
            </a:r>
            <a:r>
              <a:rPr kumimoji="0" lang="tr-TR" altLang="tr-TR"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tr-TR" altLang="tr-TR"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Tedm</a:t>
            </a:r>
            <a:r>
              <a:rPr kumimoji="0" lang="tr-TR" altLang="tr-TR" sz="2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ü</a:t>
            </a:r>
            <a:r>
              <a:rPr kumimoji="0" lang="tr-TR" altLang="tr-TR"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a:t>
            </a:r>
            <a:r>
              <a:rPr kumimoji="0" lang="tr-TR" altLang="tr-TR" sz="2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tr-TR" altLang="tr-TR"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a:t>
            </a:r>
            <a:r>
              <a:rPr kumimoji="0" lang="tr-TR" altLang="tr-TR"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bağımsız bir Arap devleti kurmuştur. Onun ardından eşi Zeynep (</a:t>
            </a:r>
            <a:r>
              <a:rPr kumimoji="0" lang="tr-TR" altLang="tr-TR"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Zenobia</a:t>
            </a:r>
            <a:r>
              <a:rPr kumimoji="0" lang="tr-TR" altLang="tr-TR"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devleti y</a:t>
            </a:r>
            <a:r>
              <a:rPr kumimoji="0" lang="tr-TR" altLang="tr-T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ö</a:t>
            </a:r>
            <a:r>
              <a:rPr kumimoji="0" lang="tr-TR" altLang="tr-TR"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netmiştir.</a:t>
            </a:r>
          </a:p>
          <a:p>
            <a:pPr marL="342900" indent="-342900" algn="just">
              <a:lnSpc>
                <a:spcPct val="107000"/>
              </a:lnSpc>
              <a:spcAft>
                <a:spcPts val="800"/>
              </a:spcAft>
              <a:buFont typeface="Wingdings" panose="05000000000000000000" pitchFamily="2" charset="2"/>
              <a:buChar char="Ø"/>
            </a:pPr>
            <a:r>
              <a:rPr kumimoji="0" lang="tr-TR" altLang="tr-TR"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Tedm</a:t>
            </a:r>
            <a:r>
              <a:rPr kumimoji="0" lang="tr-TR" altLang="tr-TR" sz="2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ü</a:t>
            </a:r>
            <a:r>
              <a:rPr kumimoji="0" lang="tr-TR" altLang="tr-TR"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a:t>
            </a:r>
            <a:r>
              <a:rPr kumimoji="0" lang="tr-TR" altLang="tr-TR"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Devleti 272 yılında Roma İmparatoru </a:t>
            </a:r>
            <a:r>
              <a:rPr kumimoji="0" lang="tr-TR" altLang="tr-TR"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Aurelien</a:t>
            </a:r>
            <a:r>
              <a:rPr kumimoji="0" lang="tr-TR" altLang="tr-TR" sz="2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tr-TR" altLang="tr-TR"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in</a:t>
            </a:r>
            <a:r>
              <a:rPr kumimoji="0" lang="tr-TR" altLang="tr-TR"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tr-TR" altLang="tr-TR"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Tedm</a:t>
            </a:r>
            <a:r>
              <a:rPr kumimoji="0" lang="tr-TR" altLang="tr-TR" sz="2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ü</a:t>
            </a:r>
            <a:r>
              <a:rPr kumimoji="0" lang="tr-TR" altLang="tr-TR"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a:t>
            </a:r>
            <a:r>
              <a:rPr kumimoji="0" lang="tr-TR" altLang="tr-TR" sz="2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a:t>
            </a:r>
            <a:r>
              <a:rPr kumimoji="0" lang="tr-TR" altLang="tr-TR"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hâkim olup, krali</a:t>
            </a:r>
            <a:r>
              <a:rPr kumimoji="0" lang="tr-TR" altLang="tr-T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ç</a:t>
            </a:r>
            <a:r>
              <a:rPr kumimoji="0" lang="tr-TR" altLang="tr-TR"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 </a:t>
            </a:r>
            <a:r>
              <a:rPr kumimoji="0" lang="tr-TR" altLang="tr-TR"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Zeyneb</a:t>
            </a:r>
            <a:r>
              <a:rPr kumimoji="0" lang="tr-TR" altLang="tr-TR" sz="2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tr-TR" altLang="tr-TR"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a:t>
            </a:r>
            <a:r>
              <a:rPr kumimoji="0" lang="tr-TR" altLang="tr-TR"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esir almasının ardından yıkılmıştır. İmparator </a:t>
            </a:r>
            <a:r>
              <a:rPr kumimoji="0" lang="tr-TR" altLang="tr-TR"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J</a:t>
            </a:r>
            <a:r>
              <a:rPr kumimoji="0" lang="tr-TR" altLang="tr-TR" sz="2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ü</a:t>
            </a:r>
            <a:r>
              <a:rPr kumimoji="0" lang="tr-TR" altLang="tr-TR"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stinyen</a:t>
            </a:r>
            <a:r>
              <a:rPr kumimoji="0" lang="tr-TR" altLang="tr-TR"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şehre bir kilise inşa ettirmiş ve surları tamir ederek burayı Araplara karşı bir garnizon olarak kullanmıştır. </a:t>
            </a:r>
            <a:r>
              <a:rPr kumimoji="0" lang="tr-TR" altLang="tr-TR"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Tedm</a:t>
            </a:r>
            <a:r>
              <a:rPr kumimoji="0" lang="tr-TR" altLang="tr-TR" sz="2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ü</a:t>
            </a:r>
            <a:r>
              <a:rPr kumimoji="0" lang="tr-TR" altLang="tr-TR"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a:t>
            </a:r>
            <a:r>
              <a:rPr kumimoji="0" lang="tr-TR" altLang="tr-TR"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13/634 yılında </a:t>
            </a:r>
            <a:r>
              <a:rPr kumimoji="0" lang="tr-TR" altLang="tr-TR"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Halid</a:t>
            </a:r>
            <a:r>
              <a:rPr kumimoji="0" lang="tr-TR" altLang="tr-TR"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b. </a:t>
            </a:r>
            <a:r>
              <a:rPr kumimoji="0" lang="tr-TR" altLang="tr-TR"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Velid</a:t>
            </a:r>
            <a:r>
              <a:rPr kumimoji="0" lang="tr-TR" altLang="tr-TR"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tarafından barış yoluyla fethedilmiştir. </a:t>
            </a:r>
            <a:endParaRPr kumimoji="0" lang="tr-TR" altLang="tr-TR" sz="3600" b="0" i="0" u="none" strike="noStrike" cap="none" normalizeH="0" baseline="0" dirty="0">
              <a:ln>
                <a:noFill/>
              </a:ln>
              <a:solidFill>
                <a:schemeClr val="tx1"/>
              </a:solidFill>
              <a:effectLst/>
              <a:latin typeface="Arial" panose="020B0604020202020204" pitchFamily="34" charset="0"/>
            </a:endParaRPr>
          </a:p>
          <a:p>
            <a:pPr algn="just">
              <a:lnSpc>
                <a:spcPct val="107000"/>
              </a:lnSpc>
              <a:spcAft>
                <a:spcPts val="800"/>
              </a:spcAft>
            </a:pPr>
            <a:endParaRPr lang="tr-TR" sz="2400" dirty="0">
              <a:effectLst/>
              <a:latin typeface="Times New Roman" panose="02020603050405020304" pitchFamily="18" charset="0"/>
              <a:ea typeface="Calibri" panose="020F0502020204030204" pitchFamily="34" charset="0"/>
            </a:endParaRPr>
          </a:p>
          <a:p>
            <a:pPr algn="just">
              <a:lnSpc>
                <a:spcPct val="107000"/>
              </a:lnSpc>
              <a:spcAft>
                <a:spcPts val="800"/>
              </a:spcAft>
            </a:pPr>
            <a:endParaRPr lang="tr-TR" sz="2400" dirty="0">
              <a:effectLst/>
              <a:latin typeface="Times New Roman" panose="02020603050405020304" pitchFamily="18" charset="0"/>
              <a:ea typeface="Calibri" panose="020F0502020204030204" pitchFamily="34" charset="0"/>
            </a:endParaRPr>
          </a:p>
          <a:p>
            <a:pPr algn="just">
              <a:lnSpc>
                <a:spcPct val="107000"/>
              </a:lnSpc>
              <a:spcAft>
                <a:spcPts val="800"/>
              </a:spcAft>
            </a:pPr>
            <a:endParaRPr lang="tr-TR"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tr-TR"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9690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964810" y="593416"/>
            <a:ext cx="10515600" cy="5791778"/>
          </a:xfrm>
          <a:prstGeom prst="rect">
            <a:avLst/>
          </a:prstGeom>
          <a:noFill/>
        </p:spPr>
        <p:txBody>
          <a:bodyPr wrap="square">
            <a:spAutoFit/>
          </a:bodyPr>
          <a:lstStyle/>
          <a:p>
            <a:pPr marL="342900" indent="-342900" algn="just">
              <a:lnSpc>
                <a:spcPct val="115000"/>
              </a:lnSpc>
              <a:spcBef>
                <a:spcPts val="600"/>
              </a:spcBef>
              <a:spcAft>
                <a:spcPts val="1200"/>
              </a:spcAft>
              <a:buFont typeface="Wingdings" panose="05000000000000000000" pitchFamily="2" charset="2"/>
              <a:buChar char="Ø"/>
            </a:pPr>
            <a:r>
              <a:rPr lang="tr-TR" sz="2400" b="1" dirty="0" err="1">
                <a:effectLst/>
                <a:latin typeface="Times New Roman" panose="02020603050405020304" pitchFamily="18" charset="0"/>
                <a:ea typeface="Calibri" panose="020F0502020204030204" pitchFamily="34" charset="0"/>
                <a:cs typeface="Arial" panose="020B0604020202020204" pitchFamily="34" charset="0"/>
              </a:rPr>
              <a:t>Gassânîler</a:t>
            </a:r>
            <a:r>
              <a:rPr lang="tr-TR" sz="2400" b="1" dirty="0">
                <a:effectLst/>
                <a:latin typeface="Times New Roman" panose="02020603050405020304" pitchFamily="18" charset="0"/>
                <a:ea typeface="Calibri" panose="020F0502020204030204" pitchFamily="34" charset="0"/>
                <a:cs typeface="Arial" panose="020B0604020202020204" pitchFamily="34" charset="0"/>
              </a:rPr>
              <a:t>:</a:t>
            </a:r>
            <a:r>
              <a:rPr lang="tr-TR" sz="2400" dirty="0">
                <a:effectLst/>
                <a:latin typeface="Times New Roman" panose="02020603050405020304" pitchFamily="18" charset="0"/>
                <a:ea typeface="Calibri" panose="020F0502020204030204" pitchFamily="34" charset="0"/>
                <a:cs typeface="Arial" panose="020B0604020202020204" pitchFamily="34" charset="0"/>
              </a:rPr>
              <a:t> </a:t>
            </a:r>
            <a:r>
              <a:rPr lang="tr-TR" sz="2400" b="1" dirty="0" err="1">
                <a:effectLst/>
                <a:latin typeface="Times New Roman" panose="02020603050405020304" pitchFamily="18" charset="0"/>
                <a:ea typeface="Calibri" panose="020F0502020204030204" pitchFamily="34" charset="0"/>
                <a:cs typeface="Arial" panose="020B0604020202020204" pitchFamily="34" charset="0"/>
              </a:rPr>
              <a:t>Kahtânîler</a:t>
            </a:r>
            <a:r>
              <a:rPr lang="tr-TR" sz="2400" dirty="0" err="1">
                <a:effectLst/>
                <a:latin typeface="Times New Roman" panose="02020603050405020304" pitchFamily="18" charset="0"/>
                <a:ea typeface="Calibri" panose="020F0502020204030204" pitchFamily="34" charset="0"/>
                <a:cs typeface="Arial" panose="020B0604020202020204" pitchFamily="34" charset="0"/>
              </a:rPr>
              <a:t>e</a:t>
            </a:r>
            <a:r>
              <a:rPr lang="tr-TR" sz="2400" dirty="0">
                <a:effectLst/>
                <a:latin typeface="Times New Roman" panose="02020603050405020304" pitchFamily="18" charset="0"/>
                <a:ea typeface="Calibri" panose="020F0502020204030204" pitchFamily="34" charset="0"/>
                <a:cs typeface="Arial" panose="020B0604020202020204" pitchFamily="34" charset="0"/>
              </a:rPr>
              <a:t> mensupturlar. </a:t>
            </a:r>
            <a:r>
              <a:rPr lang="tr-TR" sz="2400" b="1" dirty="0" err="1">
                <a:effectLst/>
                <a:latin typeface="Times New Roman" panose="02020603050405020304" pitchFamily="18" charset="0"/>
                <a:ea typeface="Calibri" panose="020F0502020204030204" pitchFamily="34" charset="0"/>
                <a:cs typeface="Arial" panose="020B0604020202020204" pitchFamily="34" charset="0"/>
              </a:rPr>
              <a:t>Cefne</a:t>
            </a:r>
            <a:r>
              <a:rPr lang="tr-TR" sz="2400" b="1" dirty="0">
                <a:effectLst/>
                <a:latin typeface="Times New Roman" panose="02020603050405020304" pitchFamily="18" charset="0"/>
                <a:ea typeface="Calibri" panose="020F0502020204030204" pitchFamily="34" charset="0"/>
                <a:cs typeface="Arial" panose="020B0604020202020204" pitchFamily="34" charset="0"/>
              </a:rPr>
              <a:t> b. </a:t>
            </a:r>
            <a:r>
              <a:rPr lang="tr-TR" sz="2400" b="1" dirty="0" err="1">
                <a:effectLst/>
                <a:latin typeface="Times New Roman" panose="02020603050405020304" pitchFamily="18" charset="0"/>
                <a:ea typeface="Calibri" panose="020F0502020204030204" pitchFamily="34" charset="0"/>
                <a:cs typeface="Arial" panose="020B0604020202020204" pitchFamily="34" charset="0"/>
              </a:rPr>
              <a:t>Amr</a:t>
            </a:r>
            <a:r>
              <a:rPr lang="tr-TR" sz="2400" dirty="0" err="1">
                <a:effectLst/>
                <a:latin typeface="Times New Roman" panose="02020603050405020304" pitchFamily="18" charset="0"/>
                <a:ea typeface="Calibri" panose="020F0502020204030204" pitchFamily="34" charset="0"/>
                <a:cs typeface="Arial" panose="020B0604020202020204" pitchFamily="34" charset="0"/>
              </a:rPr>
              <a:t>’ın</a:t>
            </a:r>
            <a:r>
              <a:rPr lang="tr-TR" sz="2400" dirty="0">
                <a:effectLst/>
                <a:latin typeface="Times New Roman" panose="02020603050405020304" pitchFamily="18" charset="0"/>
                <a:ea typeface="Calibri" panose="020F0502020204030204" pitchFamily="34" charset="0"/>
                <a:cs typeface="Arial" panose="020B0604020202020204" pitchFamily="34" charset="0"/>
              </a:rPr>
              <a:t> liderliğinde Yemen’den Suriye tarafına gelerek </a:t>
            </a:r>
            <a:r>
              <a:rPr lang="tr-TR" sz="2400" dirty="0" err="1">
                <a:effectLst/>
                <a:latin typeface="Times New Roman" panose="02020603050405020304" pitchFamily="18" charset="0"/>
                <a:ea typeface="Calibri" panose="020F0502020204030204" pitchFamily="34" charset="0"/>
                <a:cs typeface="Arial" panose="020B0604020202020204" pitchFamily="34" charset="0"/>
              </a:rPr>
              <a:t>Gassân</a:t>
            </a:r>
            <a:r>
              <a:rPr lang="tr-TR" sz="2400" dirty="0">
                <a:effectLst/>
                <a:latin typeface="Times New Roman" panose="02020603050405020304" pitchFamily="18" charset="0"/>
                <a:ea typeface="Calibri" panose="020F0502020204030204" pitchFamily="34" charset="0"/>
                <a:cs typeface="Arial" panose="020B0604020202020204" pitchFamily="34" charset="0"/>
              </a:rPr>
              <a:t> suyu kenarına yerleşen bu grup, ikamet ettikleri bölgeye nispetle </a:t>
            </a:r>
            <a:r>
              <a:rPr lang="tr-TR" sz="2400" b="1" dirty="0" err="1">
                <a:effectLst/>
                <a:latin typeface="Times New Roman" panose="02020603050405020304" pitchFamily="18" charset="0"/>
                <a:ea typeface="Calibri" panose="020F0502020204030204" pitchFamily="34" charset="0"/>
                <a:cs typeface="Arial" panose="020B0604020202020204" pitchFamily="34" charset="0"/>
              </a:rPr>
              <a:t>Gassânîler</a:t>
            </a:r>
            <a:r>
              <a:rPr lang="tr-TR" sz="2400" dirty="0">
                <a:effectLst/>
                <a:latin typeface="Times New Roman" panose="02020603050405020304" pitchFamily="18" charset="0"/>
                <a:ea typeface="Calibri" panose="020F0502020204030204" pitchFamily="34" charset="0"/>
                <a:cs typeface="Arial" panose="020B0604020202020204" pitchFamily="34" charset="0"/>
              </a:rPr>
              <a:t>, reisleri </a:t>
            </a:r>
            <a:r>
              <a:rPr lang="tr-TR" sz="2400" dirty="0" err="1">
                <a:effectLst/>
                <a:latin typeface="Times New Roman" panose="02020603050405020304" pitchFamily="18" charset="0"/>
                <a:ea typeface="Calibri" panose="020F0502020204030204" pitchFamily="34" charset="0"/>
                <a:cs typeface="Arial" panose="020B0604020202020204" pitchFamily="34" charset="0"/>
              </a:rPr>
              <a:t>Cefne’ye</a:t>
            </a:r>
            <a:r>
              <a:rPr lang="tr-TR" sz="2400" dirty="0">
                <a:effectLst/>
                <a:latin typeface="Times New Roman" panose="02020603050405020304" pitchFamily="18" charset="0"/>
                <a:ea typeface="Calibri" panose="020F0502020204030204" pitchFamily="34" charset="0"/>
                <a:cs typeface="Arial" panose="020B0604020202020204" pitchFamily="34" charset="0"/>
              </a:rPr>
              <a:t> atıfla </a:t>
            </a:r>
            <a:r>
              <a:rPr lang="tr-TR" sz="2400" b="1" dirty="0" err="1">
                <a:effectLst/>
                <a:latin typeface="Times New Roman" panose="02020603050405020304" pitchFamily="18" charset="0"/>
                <a:ea typeface="Calibri" panose="020F0502020204030204" pitchFamily="34" charset="0"/>
                <a:cs typeface="Arial" panose="020B0604020202020204" pitchFamily="34" charset="0"/>
              </a:rPr>
              <a:t>Cefneoğulları</a:t>
            </a:r>
            <a:r>
              <a:rPr lang="tr-TR" sz="2400" dirty="0">
                <a:effectLst/>
                <a:latin typeface="Times New Roman" panose="02020603050405020304" pitchFamily="18" charset="0"/>
                <a:ea typeface="Calibri" panose="020F0502020204030204" pitchFamily="34" charset="0"/>
                <a:cs typeface="Arial" panose="020B0604020202020204" pitchFamily="34" charset="0"/>
              </a:rPr>
              <a:t> veya </a:t>
            </a:r>
            <a:r>
              <a:rPr lang="tr-TR" sz="2400" dirty="0" err="1">
                <a:effectLst/>
                <a:latin typeface="Times New Roman" panose="02020603050405020304" pitchFamily="18" charset="0"/>
                <a:ea typeface="Calibri" panose="020F0502020204030204" pitchFamily="34" charset="0"/>
                <a:cs typeface="Arial" panose="020B0604020202020204" pitchFamily="34" charset="0"/>
              </a:rPr>
              <a:t>Cefne</a:t>
            </a:r>
            <a:r>
              <a:rPr lang="tr-TR" sz="2400" dirty="0">
                <a:effectLst/>
                <a:latin typeface="Times New Roman" panose="02020603050405020304" pitchFamily="18" charset="0"/>
                <a:ea typeface="Calibri" panose="020F0502020204030204" pitchFamily="34" charset="0"/>
                <a:cs typeface="Arial" panose="020B0604020202020204" pitchFamily="34" charset="0"/>
              </a:rPr>
              <a:t> ailesi (</a:t>
            </a:r>
            <a:r>
              <a:rPr lang="tr-TR" sz="2400" dirty="0" err="1">
                <a:effectLst/>
                <a:latin typeface="Times New Roman" panose="02020603050405020304" pitchFamily="18" charset="0"/>
                <a:ea typeface="Calibri" panose="020F0502020204030204" pitchFamily="34" charset="0"/>
                <a:cs typeface="Arial" panose="020B0604020202020204" pitchFamily="34" charset="0"/>
              </a:rPr>
              <a:t>Âlu</a:t>
            </a:r>
            <a:r>
              <a:rPr lang="tr-TR" sz="2400" dirty="0">
                <a:effectLst/>
                <a:latin typeface="Times New Roman" panose="02020603050405020304" pitchFamily="18" charset="0"/>
                <a:ea typeface="Calibri" panose="020F0502020204030204" pitchFamily="34" charset="0"/>
                <a:cs typeface="Arial" panose="020B0604020202020204" pitchFamily="34" charset="0"/>
              </a:rPr>
              <a:t> </a:t>
            </a:r>
            <a:r>
              <a:rPr lang="tr-TR" sz="2400" dirty="0" err="1">
                <a:effectLst/>
                <a:latin typeface="Times New Roman" panose="02020603050405020304" pitchFamily="18" charset="0"/>
                <a:ea typeface="Calibri" panose="020F0502020204030204" pitchFamily="34" charset="0"/>
                <a:cs typeface="Arial" panose="020B0604020202020204" pitchFamily="34" charset="0"/>
              </a:rPr>
              <a:t>Cefne</a:t>
            </a:r>
            <a:r>
              <a:rPr lang="tr-TR" sz="2400" dirty="0">
                <a:effectLst/>
                <a:latin typeface="Times New Roman" panose="02020603050405020304" pitchFamily="18" charset="0"/>
                <a:ea typeface="Calibri" panose="020F0502020204030204" pitchFamily="34" charset="0"/>
                <a:cs typeface="Arial" panose="020B0604020202020204" pitchFamily="34" charset="0"/>
              </a:rPr>
              <a:t>) adıyla tanınmışlardır. Romalıların tesiriyle Hıristiyanlığı benimseyen </a:t>
            </a:r>
            <a:r>
              <a:rPr lang="tr-TR" sz="2400" dirty="0" err="1">
                <a:effectLst/>
                <a:latin typeface="Times New Roman" panose="02020603050405020304" pitchFamily="18" charset="0"/>
                <a:ea typeface="Calibri" panose="020F0502020204030204" pitchFamily="34" charset="0"/>
                <a:cs typeface="Arial" panose="020B0604020202020204" pitchFamily="34" charset="0"/>
              </a:rPr>
              <a:t>Gassânîler</a:t>
            </a:r>
            <a:r>
              <a:rPr lang="tr-TR" sz="2400" dirty="0">
                <a:effectLst/>
                <a:latin typeface="Times New Roman" panose="02020603050405020304" pitchFamily="18" charset="0"/>
                <a:ea typeface="Calibri" panose="020F0502020204030204" pitchFamily="34" charset="0"/>
                <a:cs typeface="Arial" panose="020B0604020202020204" pitchFamily="34" charset="0"/>
              </a:rPr>
              <a:t>, </a:t>
            </a:r>
            <a:r>
              <a:rPr lang="tr-TR" sz="2400" dirty="0" err="1">
                <a:effectLst/>
                <a:latin typeface="Times New Roman" panose="02020603050405020304" pitchFamily="18" charset="0"/>
                <a:ea typeface="Calibri" panose="020F0502020204030204" pitchFamily="34" charset="0"/>
                <a:cs typeface="Arial" panose="020B0604020202020204" pitchFamily="34" charset="0"/>
              </a:rPr>
              <a:t>Sâsânîler</a:t>
            </a:r>
            <a:r>
              <a:rPr lang="tr-TR" sz="2400" dirty="0">
                <a:effectLst/>
                <a:latin typeface="Times New Roman" panose="02020603050405020304" pitchFamily="18" charset="0"/>
                <a:ea typeface="Calibri" panose="020F0502020204030204" pitchFamily="34" charset="0"/>
                <a:cs typeface="Arial" panose="020B0604020202020204" pitchFamily="34" charset="0"/>
              </a:rPr>
              <a:t> ve </a:t>
            </a:r>
            <a:r>
              <a:rPr lang="tr-TR" sz="2400" dirty="0" err="1">
                <a:effectLst/>
                <a:latin typeface="Times New Roman" panose="02020603050405020304" pitchFamily="18" charset="0"/>
                <a:ea typeface="Calibri" panose="020F0502020204030204" pitchFamily="34" charset="0"/>
                <a:cs typeface="Arial" panose="020B0604020202020204" pitchFamily="34" charset="0"/>
              </a:rPr>
              <a:t>Hire’de</a:t>
            </a:r>
            <a:r>
              <a:rPr lang="tr-TR" sz="2400" dirty="0">
                <a:effectLst/>
                <a:latin typeface="Times New Roman" panose="02020603050405020304" pitchFamily="18" charset="0"/>
                <a:ea typeface="Calibri" panose="020F0502020204030204" pitchFamily="34" charset="0"/>
                <a:cs typeface="Arial" panose="020B0604020202020204" pitchFamily="34" charset="0"/>
              </a:rPr>
              <a:t> devlet kurmuş olan </a:t>
            </a:r>
            <a:r>
              <a:rPr lang="tr-TR" sz="2400" dirty="0" err="1">
                <a:effectLst/>
                <a:latin typeface="Times New Roman" panose="02020603050405020304" pitchFamily="18" charset="0"/>
                <a:ea typeface="Calibri" panose="020F0502020204030204" pitchFamily="34" charset="0"/>
                <a:cs typeface="Arial" panose="020B0604020202020204" pitchFamily="34" charset="0"/>
              </a:rPr>
              <a:t>Lahmîler</a:t>
            </a:r>
            <a:r>
              <a:rPr lang="tr-TR" sz="2400" dirty="0">
                <a:effectLst/>
                <a:latin typeface="Times New Roman" panose="02020603050405020304" pitchFamily="18" charset="0"/>
                <a:ea typeface="Calibri" panose="020F0502020204030204" pitchFamily="34" charset="0"/>
                <a:cs typeface="Arial" panose="020B0604020202020204" pitchFamily="34" charset="0"/>
              </a:rPr>
              <a:t> ile mücadele etmişlerdir. İslam’ın doğuşuna kadar Bizans’ın uydusu olarak varlığını sürdüren </a:t>
            </a:r>
            <a:r>
              <a:rPr lang="tr-TR" sz="2400" dirty="0" err="1">
                <a:effectLst/>
                <a:latin typeface="Times New Roman" panose="02020603050405020304" pitchFamily="18" charset="0"/>
                <a:ea typeface="Calibri" panose="020F0502020204030204" pitchFamily="34" charset="0"/>
                <a:cs typeface="Arial" panose="020B0604020202020204" pitchFamily="34" charset="0"/>
              </a:rPr>
              <a:t>Gassânîler</a:t>
            </a:r>
            <a:r>
              <a:rPr lang="tr-TR" sz="2400" dirty="0">
                <a:effectLst/>
                <a:latin typeface="Times New Roman" panose="02020603050405020304" pitchFamily="18" charset="0"/>
                <a:ea typeface="Calibri" panose="020F0502020204030204" pitchFamily="34" charset="0"/>
                <a:cs typeface="Arial" panose="020B0604020202020204" pitchFamily="34" charset="0"/>
              </a:rPr>
              <a:t>, </a:t>
            </a:r>
            <a:r>
              <a:rPr lang="tr-TR" sz="2400" dirty="0" err="1">
                <a:effectLst/>
                <a:latin typeface="Times New Roman" panose="02020603050405020304" pitchFamily="18" charset="0"/>
                <a:ea typeface="Calibri" panose="020F0502020204030204" pitchFamily="34" charset="0"/>
                <a:cs typeface="Arial" panose="020B0604020202020204" pitchFamily="34" charset="0"/>
              </a:rPr>
              <a:t>Sâsânîlerin</a:t>
            </a:r>
            <a:r>
              <a:rPr lang="tr-TR" sz="2400" dirty="0">
                <a:effectLst/>
                <a:latin typeface="Times New Roman" panose="02020603050405020304" pitchFamily="18" charset="0"/>
                <a:ea typeface="Calibri" panose="020F0502020204030204" pitchFamily="34" charset="0"/>
                <a:cs typeface="Arial" panose="020B0604020202020204" pitchFamily="34" charset="0"/>
              </a:rPr>
              <a:t> Suriye ve Filistin’i ele geçirmesiyle gücünü kaybetmiştir. </a:t>
            </a:r>
            <a:r>
              <a:rPr lang="tr-TR" sz="2400" dirty="0" err="1">
                <a:effectLst/>
                <a:latin typeface="Times New Roman" panose="02020603050405020304" pitchFamily="18" charset="0"/>
                <a:ea typeface="Calibri" panose="020F0502020204030204" pitchFamily="34" charset="0"/>
                <a:cs typeface="Arial" panose="020B0604020202020204" pitchFamily="34" charset="0"/>
              </a:rPr>
              <a:t>Gassânîler</a:t>
            </a:r>
            <a:r>
              <a:rPr lang="tr-TR" sz="2400" dirty="0">
                <a:effectLst/>
                <a:latin typeface="Times New Roman" panose="02020603050405020304" pitchFamily="18" charset="0"/>
                <a:ea typeface="Calibri" panose="020F0502020204030204" pitchFamily="34" charset="0"/>
                <a:cs typeface="Arial" panose="020B0604020202020204" pitchFamily="34" charset="0"/>
              </a:rPr>
              <a:t>, Suriye fetihleri sırasında Bizanslılarla birlikte İslam ordularına karşı savaşmışlardır. </a:t>
            </a:r>
            <a:r>
              <a:rPr lang="tr-TR" sz="2400" dirty="0" err="1">
                <a:effectLst/>
                <a:latin typeface="Times New Roman" panose="02020603050405020304" pitchFamily="18" charset="0"/>
                <a:ea typeface="Calibri" panose="020F0502020204030204" pitchFamily="34" charset="0"/>
                <a:cs typeface="Arial" panose="020B0604020202020204" pitchFamily="34" charset="0"/>
              </a:rPr>
              <a:t>Tebük</a:t>
            </a:r>
            <a:r>
              <a:rPr lang="tr-TR" sz="2400" dirty="0">
                <a:effectLst/>
                <a:latin typeface="Times New Roman" panose="02020603050405020304" pitchFamily="18" charset="0"/>
                <a:ea typeface="Calibri" panose="020F0502020204030204" pitchFamily="34" charset="0"/>
                <a:cs typeface="Arial" panose="020B0604020202020204" pitchFamily="34" charset="0"/>
              </a:rPr>
              <a:t> seferi </a:t>
            </a:r>
            <a:r>
              <a:rPr lang="tr-TR" sz="2400" dirty="0" err="1">
                <a:effectLst/>
                <a:latin typeface="Times New Roman" panose="02020603050405020304" pitchFamily="18" charset="0"/>
                <a:ea typeface="Calibri" panose="020F0502020204030204" pitchFamily="34" charset="0"/>
                <a:cs typeface="Arial" panose="020B0604020202020204" pitchFamily="34" charset="0"/>
              </a:rPr>
              <a:t>Gassânîlerden</a:t>
            </a:r>
            <a:r>
              <a:rPr lang="tr-TR" sz="2400" dirty="0">
                <a:effectLst/>
                <a:latin typeface="Times New Roman" panose="02020603050405020304" pitchFamily="18" charset="0"/>
                <a:ea typeface="Calibri" panose="020F0502020204030204" pitchFamily="34" charset="0"/>
                <a:cs typeface="Arial" panose="020B0604020202020204" pitchFamily="34" charset="0"/>
              </a:rPr>
              <a:t> gelebilecek saldırılara karşı düzenlenmiştir. </a:t>
            </a:r>
            <a:r>
              <a:rPr lang="tr-TR" sz="2400" b="1" dirty="0" err="1">
                <a:effectLst/>
                <a:latin typeface="Times New Roman" panose="02020603050405020304" pitchFamily="18" charset="0"/>
                <a:ea typeface="Calibri" panose="020F0502020204030204" pitchFamily="34" charset="0"/>
                <a:cs typeface="Arial" panose="020B0604020202020204" pitchFamily="34" charset="0"/>
              </a:rPr>
              <a:t>Yermük</a:t>
            </a:r>
            <a:r>
              <a:rPr lang="tr-TR" sz="2400" b="1" dirty="0">
                <a:effectLst/>
                <a:latin typeface="Times New Roman" panose="02020603050405020304" pitchFamily="18" charset="0"/>
                <a:ea typeface="Calibri" panose="020F0502020204030204" pitchFamily="34" charset="0"/>
                <a:cs typeface="Arial" panose="020B0604020202020204" pitchFamily="34" charset="0"/>
              </a:rPr>
              <a:t> Savaşı</a:t>
            </a:r>
            <a:r>
              <a:rPr lang="tr-TR" sz="2400" dirty="0">
                <a:effectLst/>
                <a:latin typeface="Times New Roman" panose="02020603050405020304" pitchFamily="18" charset="0"/>
                <a:ea typeface="Calibri" panose="020F0502020204030204" pitchFamily="34" charset="0"/>
                <a:cs typeface="Arial" panose="020B0604020202020204" pitchFamily="34" charset="0"/>
              </a:rPr>
              <a:t> (15/636)’</a:t>
            </a:r>
            <a:r>
              <a:rPr lang="tr-TR" sz="2400" dirty="0" err="1">
                <a:effectLst/>
                <a:latin typeface="Times New Roman" panose="02020603050405020304" pitchFamily="18" charset="0"/>
                <a:ea typeface="Calibri" panose="020F0502020204030204" pitchFamily="34" charset="0"/>
                <a:cs typeface="Arial" panose="020B0604020202020204" pitchFamily="34" charset="0"/>
              </a:rPr>
              <a:t>nda</a:t>
            </a:r>
            <a:r>
              <a:rPr lang="tr-TR" sz="2400" dirty="0">
                <a:effectLst/>
                <a:latin typeface="Times New Roman" panose="02020603050405020304" pitchFamily="18" charset="0"/>
                <a:ea typeface="Calibri" panose="020F0502020204030204" pitchFamily="34" charset="0"/>
                <a:cs typeface="Arial" panose="020B0604020202020204" pitchFamily="34" charset="0"/>
              </a:rPr>
              <a:t> Bizans ordusunun mağlup edilmesi </a:t>
            </a:r>
            <a:r>
              <a:rPr lang="tr-TR" sz="2400" dirty="0" err="1">
                <a:effectLst/>
                <a:latin typeface="Times New Roman" panose="02020603050405020304" pitchFamily="18" charset="0"/>
                <a:ea typeface="Calibri" panose="020F0502020204030204" pitchFamily="34" charset="0"/>
                <a:cs typeface="Arial" panose="020B0604020202020204" pitchFamily="34" charset="0"/>
              </a:rPr>
              <a:t>Gassânîlerin</a:t>
            </a:r>
            <a:r>
              <a:rPr lang="tr-TR" sz="2400" dirty="0">
                <a:effectLst/>
                <a:latin typeface="Times New Roman" panose="02020603050405020304" pitchFamily="18" charset="0"/>
                <a:ea typeface="Calibri" panose="020F0502020204030204" pitchFamily="34" charset="0"/>
                <a:cs typeface="Arial" panose="020B0604020202020204" pitchFamily="34" charset="0"/>
              </a:rPr>
              <a:t> sonunu hazırlamıştır.</a:t>
            </a:r>
            <a:endParaRPr lang="tr-TR" sz="24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1078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964810" y="593416"/>
            <a:ext cx="10515600" cy="4543616"/>
          </a:xfrm>
          <a:prstGeom prst="rect">
            <a:avLst/>
          </a:prstGeom>
          <a:noFill/>
        </p:spPr>
        <p:txBody>
          <a:bodyPr wrap="square">
            <a:spAutoFit/>
          </a:bodyPr>
          <a:lstStyle/>
          <a:p>
            <a:pPr marL="342900" indent="-342900" algn="just">
              <a:lnSpc>
                <a:spcPct val="115000"/>
              </a:lnSpc>
              <a:spcBef>
                <a:spcPts val="600"/>
              </a:spcBef>
              <a:spcAft>
                <a:spcPts val="1200"/>
              </a:spcAft>
              <a:buFont typeface="Wingdings" panose="05000000000000000000" pitchFamily="2" charset="2"/>
              <a:buChar char="Ø"/>
            </a:pPr>
            <a:r>
              <a:rPr lang="tr-TR" sz="2400" b="1" dirty="0" err="1">
                <a:effectLst/>
                <a:latin typeface="Times New Roman" panose="02020603050405020304" pitchFamily="18" charset="0"/>
                <a:ea typeface="Calibri" panose="020F0502020204030204" pitchFamily="34" charset="0"/>
                <a:cs typeface="Arial" panose="020B0604020202020204" pitchFamily="34" charset="0"/>
              </a:rPr>
              <a:t>Hireliler</a:t>
            </a:r>
            <a:r>
              <a:rPr lang="tr-TR" sz="2400" b="1" dirty="0">
                <a:effectLst/>
                <a:latin typeface="Times New Roman" panose="02020603050405020304" pitchFamily="18" charset="0"/>
                <a:ea typeface="Calibri" panose="020F0502020204030204" pitchFamily="34" charset="0"/>
                <a:cs typeface="Arial" panose="020B0604020202020204" pitchFamily="34" charset="0"/>
              </a:rPr>
              <a:t> (</a:t>
            </a:r>
            <a:r>
              <a:rPr lang="tr-TR" sz="2400" b="1" dirty="0" err="1">
                <a:effectLst/>
                <a:latin typeface="Times New Roman" panose="02020603050405020304" pitchFamily="18" charset="0"/>
                <a:ea typeface="Calibri" panose="020F0502020204030204" pitchFamily="34" charset="0"/>
                <a:cs typeface="Arial" panose="020B0604020202020204" pitchFamily="34" charset="0"/>
              </a:rPr>
              <a:t>Lahmîler</a:t>
            </a:r>
            <a:r>
              <a:rPr lang="tr-TR" sz="2400" b="1" dirty="0">
                <a:effectLst/>
                <a:latin typeface="Times New Roman" panose="02020603050405020304" pitchFamily="18" charset="0"/>
                <a:ea typeface="Calibri" panose="020F0502020204030204" pitchFamily="34" charset="0"/>
                <a:cs typeface="Arial" panose="020B0604020202020204" pitchFamily="34" charset="0"/>
              </a:rPr>
              <a:t>):</a:t>
            </a:r>
            <a:r>
              <a:rPr lang="tr-TR" sz="2400" dirty="0">
                <a:effectLst/>
                <a:latin typeface="Times New Roman" panose="02020603050405020304" pitchFamily="18" charset="0"/>
                <a:ea typeface="Calibri" panose="020F0502020204030204" pitchFamily="34" charset="0"/>
                <a:cs typeface="Arial" panose="020B0604020202020204" pitchFamily="34" charset="0"/>
              </a:rPr>
              <a:t> </a:t>
            </a:r>
            <a:r>
              <a:rPr lang="tr-TR" sz="2400" dirty="0" err="1">
                <a:effectLst/>
                <a:latin typeface="Times New Roman" panose="02020603050405020304" pitchFamily="18" charset="0"/>
                <a:ea typeface="Calibri" panose="020F0502020204030204" pitchFamily="34" charset="0"/>
                <a:cs typeface="Arial" panose="020B0604020202020204" pitchFamily="34" charset="0"/>
              </a:rPr>
              <a:t>Kûfe</a:t>
            </a:r>
            <a:r>
              <a:rPr lang="tr-TR" sz="2400" dirty="0">
                <a:effectLst/>
                <a:latin typeface="Times New Roman" panose="02020603050405020304" pitchFamily="18" charset="0"/>
                <a:ea typeface="Calibri" panose="020F0502020204030204" pitchFamily="34" charset="0"/>
                <a:cs typeface="Arial" panose="020B0604020202020204" pitchFamily="34" charset="0"/>
              </a:rPr>
              <a:t> şehrinin 5 km. güneyinde yer alan </a:t>
            </a:r>
            <a:r>
              <a:rPr lang="tr-TR" sz="2400" dirty="0" err="1">
                <a:effectLst/>
                <a:latin typeface="Times New Roman" panose="02020603050405020304" pitchFamily="18" charset="0"/>
                <a:ea typeface="Calibri" panose="020F0502020204030204" pitchFamily="34" charset="0"/>
                <a:cs typeface="Arial" panose="020B0604020202020204" pitchFamily="34" charset="0"/>
              </a:rPr>
              <a:t>Hire</a:t>
            </a:r>
            <a:r>
              <a:rPr lang="tr-TR" sz="2400" dirty="0">
                <a:effectLst/>
                <a:latin typeface="Times New Roman" panose="02020603050405020304" pitchFamily="18" charset="0"/>
                <a:ea typeface="Calibri" panose="020F0502020204030204" pitchFamily="34" charset="0"/>
                <a:cs typeface="Arial" panose="020B0604020202020204" pitchFamily="34" charset="0"/>
              </a:rPr>
              <a:t> şehrine nispetle </a:t>
            </a:r>
            <a:r>
              <a:rPr lang="tr-TR" sz="2400" b="1" dirty="0" err="1">
                <a:effectLst/>
                <a:latin typeface="Times New Roman" panose="02020603050405020304" pitchFamily="18" charset="0"/>
                <a:ea typeface="Calibri" panose="020F0502020204030204" pitchFamily="34" charset="0"/>
                <a:cs typeface="Arial" panose="020B0604020202020204" pitchFamily="34" charset="0"/>
              </a:rPr>
              <a:t>Hireliler</a:t>
            </a:r>
            <a:r>
              <a:rPr lang="tr-TR" sz="2400" dirty="0">
                <a:effectLst/>
                <a:latin typeface="Times New Roman" panose="02020603050405020304" pitchFamily="18" charset="0"/>
                <a:ea typeface="Calibri" panose="020F0502020204030204" pitchFamily="34" charset="0"/>
                <a:cs typeface="Arial" panose="020B0604020202020204" pitchFamily="34" charset="0"/>
              </a:rPr>
              <a:t>, </a:t>
            </a:r>
            <a:r>
              <a:rPr lang="tr-TR" sz="2400" dirty="0" err="1">
                <a:effectLst/>
                <a:latin typeface="Times New Roman" panose="02020603050405020304" pitchFamily="18" charset="0"/>
                <a:ea typeface="Calibri" panose="020F0502020204030204" pitchFamily="34" charset="0"/>
                <a:cs typeface="Arial" panose="020B0604020202020204" pitchFamily="34" charset="0"/>
              </a:rPr>
              <a:t>Lahm</a:t>
            </a:r>
            <a:r>
              <a:rPr lang="tr-TR" sz="2400" dirty="0">
                <a:effectLst/>
                <a:latin typeface="Times New Roman" panose="02020603050405020304" pitchFamily="18" charset="0"/>
                <a:ea typeface="Calibri" panose="020F0502020204030204" pitchFamily="34" charset="0"/>
                <a:cs typeface="Arial" panose="020B0604020202020204" pitchFamily="34" charset="0"/>
              </a:rPr>
              <a:t> kabilesine mensup oldukları için de </a:t>
            </a:r>
            <a:r>
              <a:rPr lang="tr-TR" sz="2400" b="1" dirty="0" err="1">
                <a:effectLst/>
                <a:latin typeface="Times New Roman" panose="02020603050405020304" pitchFamily="18" charset="0"/>
                <a:ea typeface="Calibri" panose="020F0502020204030204" pitchFamily="34" charset="0"/>
                <a:cs typeface="Arial" panose="020B0604020202020204" pitchFamily="34" charset="0"/>
              </a:rPr>
              <a:t>Lahmîler</a:t>
            </a:r>
            <a:r>
              <a:rPr lang="tr-TR" sz="2400" dirty="0">
                <a:effectLst/>
                <a:latin typeface="Times New Roman" panose="02020603050405020304" pitchFamily="18" charset="0"/>
                <a:ea typeface="Calibri" panose="020F0502020204030204" pitchFamily="34" charset="0"/>
                <a:cs typeface="Arial" panose="020B0604020202020204" pitchFamily="34" charset="0"/>
              </a:rPr>
              <a:t> olarak isimlendirilmişlerdir. Arap kaynaklarında </a:t>
            </a:r>
            <a:r>
              <a:rPr lang="tr-TR" sz="2400" b="1" dirty="0" err="1">
                <a:effectLst/>
                <a:latin typeface="Times New Roman" panose="02020603050405020304" pitchFamily="18" charset="0"/>
                <a:ea typeface="Calibri" panose="020F0502020204030204" pitchFamily="34" charset="0"/>
                <a:cs typeface="Arial" panose="020B0604020202020204" pitchFamily="34" charset="0"/>
              </a:rPr>
              <a:t>Menâzire</a:t>
            </a:r>
            <a:r>
              <a:rPr lang="tr-TR" sz="2400" dirty="0">
                <a:effectLst/>
                <a:latin typeface="Times New Roman" panose="02020603050405020304" pitchFamily="18" charset="0"/>
                <a:ea typeface="Calibri" panose="020F0502020204030204" pitchFamily="34" charset="0"/>
                <a:cs typeface="Arial" panose="020B0604020202020204" pitchFamily="34" charset="0"/>
              </a:rPr>
              <a:t> olarak da isimlendirilmiştir. </a:t>
            </a:r>
            <a:r>
              <a:rPr lang="tr-TR" sz="2400" dirty="0" err="1">
                <a:effectLst/>
                <a:latin typeface="Times New Roman" panose="02020603050405020304" pitchFamily="18" charset="0"/>
                <a:ea typeface="Calibri" panose="020F0502020204030204" pitchFamily="34" charset="0"/>
                <a:cs typeface="Arial" panose="020B0604020202020204" pitchFamily="34" charset="0"/>
              </a:rPr>
              <a:t>Sâsânîlerin</a:t>
            </a:r>
            <a:r>
              <a:rPr lang="tr-TR" sz="2400" dirty="0">
                <a:effectLst/>
                <a:latin typeface="Times New Roman" panose="02020603050405020304" pitchFamily="18" charset="0"/>
                <a:ea typeface="Calibri" panose="020F0502020204030204" pitchFamily="34" charset="0"/>
                <a:cs typeface="Arial" panose="020B0604020202020204" pitchFamily="34" charset="0"/>
              </a:rPr>
              <a:t> uydusu olan </a:t>
            </a:r>
            <a:r>
              <a:rPr lang="tr-TR" sz="2400" dirty="0" err="1">
                <a:effectLst/>
                <a:latin typeface="Times New Roman" panose="02020603050405020304" pitchFamily="18" charset="0"/>
                <a:ea typeface="Calibri" panose="020F0502020204030204" pitchFamily="34" charset="0"/>
                <a:cs typeface="Arial" panose="020B0604020202020204" pitchFamily="34" charset="0"/>
              </a:rPr>
              <a:t>Hîreliler</a:t>
            </a:r>
            <a:r>
              <a:rPr lang="tr-TR" sz="2400" dirty="0">
                <a:effectLst/>
                <a:latin typeface="Times New Roman" panose="02020603050405020304" pitchFamily="18" charset="0"/>
                <a:ea typeface="Calibri" panose="020F0502020204030204" pitchFamily="34" charset="0"/>
                <a:cs typeface="Arial" panose="020B0604020202020204" pitchFamily="34" charset="0"/>
              </a:rPr>
              <a:t>, bu devleti Arapların saldırılarına karşı korurlardı. Ayrıca Bizans'a tâbî olan </a:t>
            </a:r>
            <a:r>
              <a:rPr lang="tr-TR" sz="2400" dirty="0" err="1">
                <a:effectLst/>
                <a:latin typeface="Times New Roman" panose="02020603050405020304" pitchFamily="18" charset="0"/>
                <a:ea typeface="Calibri" panose="020F0502020204030204" pitchFamily="34" charset="0"/>
                <a:cs typeface="Arial" panose="020B0604020202020204" pitchFamily="34" charset="0"/>
              </a:rPr>
              <a:t>Gassânîlerle</a:t>
            </a:r>
            <a:r>
              <a:rPr lang="tr-TR" sz="2400" dirty="0">
                <a:effectLst/>
                <a:latin typeface="Times New Roman" panose="02020603050405020304" pitchFamily="18" charset="0"/>
                <a:ea typeface="Calibri" panose="020F0502020204030204" pitchFamily="34" charset="0"/>
                <a:cs typeface="Arial" panose="020B0604020202020204" pitchFamily="34" charset="0"/>
              </a:rPr>
              <a:t> sık sık savaşırlardı. </a:t>
            </a:r>
            <a:r>
              <a:rPr lang="tr-TR" sz="2400" dirty="0" err="1">
                <a:effectLst/>
                <a:latin typeface="Times New Roman" panose="02020603050405020304" pitchFamily="18" charset="0"/>
                <a:ea typeface="Calibri" panose="020F0502020204030204" pitchFamily="34" charset="0"/>
                <a:cs typeface="Arial" panose="020B0604020202020204" pitchFamily="34" charset="0"/>
              </a:rPr>
              <a:t>Hireliler</a:t>
            </a:r>
            <a:r>
              <a:rPr lang="tr-TR" sz="2400" dirty="0">
                <a:effectLst/>
                <a:latin typeface="Times New Roman" panose="02020603050405020304" pitchFamily="18" charset="0"/>
                <a:ea typeface="Calibri" panose="020F0502020204030204" pitchFamily="34" charset="0"/>
                <a:cs typeface="Arial" panose="020B0604020202020204" pitchFamily="34" charset="0"/>
              </a:rPr>
              <a:t> tarım, hayvancılık ve ticaretle uğraşmışlardır. Ayrıca bu dönemde </a:t>
            </a:r>
            <a:r>
              <a:rPr lang="tr-TR" sz="2400" dirty="0" err="1">
                <a:effectLst/>
                <a:latin typeface="Times New Roman" panose="02020603050405020304" pitchFamily="18" charset="0"/>
                <a:ea typeface="Calibri" panose="020F0502020204030204" pitchFamily="34" charset="0"/>
                <a:cs typeface="Arial" panose="020B0604020202020204" pitchFamily="34" charset="0"/>
              </a:rPr>
              <a:t>Hire</a:t>
            </a:r>
            <a:r>
              <a:rPr lang="tr-TR" sz="2400" dirty="0">
                <a:effectLst/>
                <a:latin typeface="Times New Roman" panose="02020603050405020304" pitchFamily="18" charset="0"/>
                <a:ea typeface="Calibri" panose="020F0502020204030204" pitchFamily="34" charset="0"/>
                <a:cs typeface="Arial" panose="020B0604020202020204" pitchFamily="34" charset="0"/>
              </a:rPr>
              <a:t> ve </a:t>
            </a:r>
            <a:r>
              <a:rPr lang="tr-TR" sz="2400" dirty="0" err="1">
                <a:effectLst/>
                <a:latin typeface="Times New Roman" panose="02020603050405020304" pitchFamily="18" charset="0"/>
                <a:ea typeface="Calibri" panose="020F0502020204030204" pitchFamily="34" charset="0"/>
                <a:cs typeface="Arial" panose="020B0604020202020204" pitchFamily="34" charset="0"/>
              </a:rPr>
              <a:t>Enbâr</a:t>
            </a:r>
            <a:r>
              <a:rPr lang="tr-TR" sz="2400" dirty="0">
                <a:effectLst/>
                <a:latin typeface="Times New Roman" panose="02020603050405020304" pitchFamily="18" charset="0"/>
                <a:ea typeface="Calibri" panose="020F0502020204030204" pitchFamily="34" charset="0"/>
                <a:cs typeface="Arial" panose="020B0604020202020204" pitchFamily="34" charset="0"/>
              </a:rPr>
              <a:t> şehirlerinde Arap dili, edebiyatı ve yazısı önemli gelişmeler göstermiştir. </a:t>
            </a:r>
          </a:p>
          <a:p>
            <a:pPr marL="342900" indent="-342900" algn="just">
              <a:lnSpc>
                <a:spcPct val="115000"/>
              </a:lnSpc>
              <a:spcBef>
                <a:spcPts val="600"/>
              </a:spcBef>
              <a:spcAft>
                <a:spcPts val="1200"/>
              </a:spcAft>
              <a:buFont typeface="Wingdings" panose="05000000000000000000" pitchFamily="2" charset="2"/>
              <a:buChar char="Ø"/>
            </a:pPr>
            <a:r>
              <a:rPr lang="tr-TR" sz="2400" dirty="0">
                <a:effectLst/>
                <a:latin typeface="Times New Roman" panose="02020603050405020304" pitchFamily="18" charset="0"/>
                <a:ea typeface="Calibri" panose="020F0502020204030204" pitchFamily="34" charset="0"/>
                <a:cs typeface="Arial" panose="020B0604020202020204" pitchFamily="34" charset="0"/>
              </a:rPr>
              <a:t>Son </a:t>
            </a:r>
            <a:r>
              <a:rPr lang="tr-TR" sz="2400" dirty="0" err="1">
                <a:effectLst/>
                <a:latin typeface="Times New Roman" panose="02020603050405020304" pitchFamily="18" charset="0"/>
                <a:ea typeface="Calibri" panose="020F0502020204030204" pitchFamily="34" charset="0"/>
                <a:cs typeface="Arial" panose="020B0604020202020204" pitchFamily="34" charset="0"/>
              </a:rPr>
              <a:t>Hire</a:t>
            </a:r>
            <a:r>
              <a:rPr lang="tr-TR" sz="2400" dirty="0">
                <a:effectLst/>
                <a:latin typeface="Times New Roman" panose="02020603050405020304" pitchFamily="18" charset="0"/>
                <a:ea typeface="Calibri" panose="020F0502020204030204" pitchFamily="34" charset="0"/>
                <a:cs typeface="Arial" panose="020B0604020202020204" pitchFamily="34" charset="0"/>
              </a:rPr>
              <a:t> kralı </a:t>
            </a:r>
            <a:r>
              <a:rPr lang="tr-TR" sz="2400" dirty="0" err="1">
                <a:effectLst/>
                <a:latin typeface="Times New Roman" panose="02020603050405020304" pitchFamily="18" charset="0"/>
                <a:ea typeface="Calibri" panose="020F0502020204030204" pitchFamily="34" charset="0"/>
                <a:cs typeface="Arial" panose="020B0604020202020204" pitchFamily="34" charset="0"/>
              </a:rPr>
              <a:t>Münzir</a:t>
            </a:r>
            <a:r>
              <a:rPr lang="tr-TR" sz="2400" dirty="0">
                <a:effectLst/>
                <a:latin typeface="Times New Roman" panose="02020603050405020304" pitchFamily="18" charset="0"/>
                <a:ea typeface="Calibri" panose="020F0502020204030204" pitchFamily="34" charset="0"/>
                <a:cs typeface="Arial" panose="020B0604020202020204" pitchFamily="34" charset="0"/>
              </a:rPr>
              <a:t> b. Numan'ın yönetimi </a:t>
            </a:r>
            <a:r>
              <a:rPr lang="tr-TR" sz="2400" dirty="0" err="1">
                <a:effectLst/>
                <a:latin typeface="Times New Roman" panose="02020603050405020304" pitchFamily="18" charset="0"/>
                <a:ea typeface="Calibri" panose="020F0502020204030204" pitchFamily="34" charset="0"/>
                <a:cs typeface="Arial" panose="020B0604020202020204" pitchFamily="34" charset="0"/>
              </a:rPr>
              <a:t>Halid</a:t>
            </a:r>
            <a:r>
              <a:rPr lang="tr-TR" sz="2400" dirty="0">
                <a:effectLst/>
                <a:latin typeface="Times New Roman" panose="02020603050405020304" pitchFamily="18" charset="0"/>
                <a:ea typeface="Calibri" panose="020F0502020204030204" pitchFamily="34" charset="0"/>
                <a:cs typeface="Arial" panose="020B0604020202020204" pitchFamily="34" charset="0"/>
              </a:rPr>
              <a:t> b. </a:t>
            </a:r>
            <a:r>
              <a:rPr lang="tr-TR" sz="2400" dirty="0" err="1">
                <a:effectLst/>
                <a:latin typeface="Times New Roman" panose="02020603050405020304" pitchFamily="18" charset="0"/>
                <a:ea typeface="Calibri" panose="020F0502020204030204" pitchFamily="34" charset="0"/>
                <a:cs typeface="Arial" panose="020B0604020202020204" pitchFamily="34" charset="0"/>
              </a:rPr>
              <a:t>Velid'in</a:t>
            </a:r>
            <a:r>
              <a:rPr lang="tr-TR" sz="2400" dirty="0">
                <a:effectLst/>
                <a:latin typeface="Times New Roman" panose="02020603050405020304" pitchFamily="18" charset="0"/>
                <a:ea typeface="Calibri" panose="020F0502020204030204" pitchFamily="34" charset="0"/>
                <a:cs typeface="Arial" panose="020B0604020202020204" pitchFamily="34" charset="0"/>
              </a:rPr>
              <a:t> Irak fetihlerine kadar sürmüş ve </a:t>
            </a:r>
            <a:r>
              <a:rPr lang="tr-TR" sz="2400" dirty="0" err="1">
                <a:effectLst/>
                <a:latin typeface="Times New Roman" panose="02020603050405020304" pitchFamily="18" charset="0"/>
                <a:ea typeface="Calibri" panose="020F0502020204030204" pitchFamily="34" charset="0"/>
                <a:cs typeface="Arial" panose="020B0604020202020204" pitchFamily="34" charset="0"/>
              </a:rPr>
              <a:t>Hîre</a:t>
            </a:r>
            <a:r>
              <a:rPr lang="tr-TR" sz="2400" dirty="0">
                <a:effectLst/>
                <a:latin typeface="Times New Roman" panose="02020603050405020304" pitchFamily="18" charset="0"/>
                <a:ea typeface="Calibri" panose="020F0502020204030204" pitchFamily="34" charset="0"/>
                <a:cs typeface="Arial" panose="020B0604020202020204" pitchFamily="34" charset="0"/>
              </a:rPr>
              <a:t> şehri 12/633 yılında </a:t>
            </a:r>
            <a:r>
              <a:rPr lang="tr-TR" sz="2400" b="1" dirty="0" err="1">
                <a:effectLst/>
                <a:latin typeface="Times New Roman" panose="02020603050405020304" pitchFamily="18" charset="0"/>
                <a:ea typeface="Calibri" panose="020F0502020204030204" pitchFamily="34" charset="0"/>
                <a:cs typeface="Arial" panose="020B0604020202020204" pitchFamily="34" charset="0"/>
              </a:rPr>
              <a:t>Halid</a:t>
            </a:r>
            <a:r>
              <a:rPr lang="tr-TR" sz="2400" b="1" dirty="0">
                <a:effectLst/>
                <a:latin typeface="Times New Roman" panose="02020603050405020304" pitchFamily="18" charset="0"/>
                <a:ea typeface="Calibri" panose="020F0502020204030204" pitchFamily="34" charset="0"/>
                <a:cs typeface="Arial" panose="020B0604020202020204" pitchFamily="34" charset="0"/>
              </a:rPr>
              <a:t> b. </a:t>
            </a:r>
            <a:r>
              <a:rPr lang="tr-TR" sz="2400" b="1" dirty="0" err="1">
                <a:effectLst/>
                <a:latin typeface="Times New Roman" panose="02020603050405020304" pitchFamily="18" charset="0"/>
                <a:ea typeface="Calibri" panose="020F0502020204030204" pitchFamily="34" charset="0"/>
                <a:cs typeface="Arial" panose="020B0604020202020204" pitchFamily="34" charset="0"/>
              </a:rPr>
              <a:t>Velid</a:t>
            </a:r>
            <a:r>
              <a:rPr lang="tr-TR" sz="2400" dirty="0" err="1">
                <a:effectLst/>
                <a:latin typeface="Times New Roman" panose="02020603050405020304" pitchFamily="18" charset="0"/>
                <a:ea typeface="Calibri" panose="020F0502020204030204" pitchFamily="34" charset="0"/>
                <a:cs typeface="Arial" panose="020B0604020202020204" pitchFamily="34" charset="0"/>
              </a:rPr>
              <a:t>'e</a:t>
            </a:r>
            <a:r>
              <a:rPr lang="tr-TR" sz="2400" dirty="0">
                <a:effectLst/>
                <a:latin typeface="Times New Roman" panose="02020603050405020304" pitchFamily="18" charset="0"/>
                <a:ea typeface="Calibri" panose="020F0502020204030204" pitchFamily="34" charset="0"/>
                <a:cs typeface="Arial" panose="020B0604020202020204" pitchFamily="34" charset="0"/>
              </a:rPr>
              <a:t> savaşılmadan cizye karşılığında yapılan bir antlaşma sonucu teslim olmuştur. </a:t>
            </a:r>
            <a:endParaRPr lang="tr-TR"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17201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964810" y="593416"/>
            <a:ext cx="10515600" cy="3926909"/>
          </a:xfrm>
          <a:prstGeom prst="rect">
            <a:avLst/>
          </a:prstGeom>
          <a:noFill/>
        </p:spPr>
        <p:txBody>
          <a:bodyPr wrap="square">
            <a:spAutoFit/>
          </a:bodyPr>
          <a:lstStyle/>
          <a:p>
            <a:pPr indent="450215" algn="just">
              <a:lnSpc>
                <a:spcPct val="115000"/>
              </a:lnSpc>
              <a:spcBef>
                <a:spcPts val="600"/>
              </a:spcBef>
              <a:spcAft>
                <a:spcPts val="1200"/>
              </a:spcAft>
            </a:pPr>
            <a:endParaRPr lang="tr-TR" sz="2400" b="1" dirty="0">
              <a:effectLst/>
              <a:latin typeface="Times New Roman" panose="02020603050405020304" pitchFamily="18" charset="0"/>
              <a:ea typeface="Calibri" panose="020F0502020204030204" pitchFamily="34" charset="0"/>
              <a:cs typeface="Arial" panose="020B0604020202020204" pitchFamily="34" charset="0"/>
            </a:endParaRPr>
          </a:p>
          <a:p>
            <a:pPr marL="342900" indent="-342900" algn="just">
              <a:lnSpc>
                <a:spcPct val="115000"/>
              </a:lnSpc>
              <a:spcBef>
                <a:spcPts val="600"/>
              </a:spcBef>
              <a:spcAft>
                <a:spcPts val="1200"/>
              </a:spcAft>
              <a:buFont typeface="Wingdings" panose="05000000000000000000" pitchFamily="2" charset="2"/>
              <a:buChar char="Ø"/>
            </a:pPr>
            <a:r>
              <a:rPr lang="tr-TR" sz="2400" b="1" dirty="0">
                <a:effectLst/>
                <a:latin typeface="Times New Roman" panose="02020603050405020304" pitchFamily="18" charset="0"/>
                <a:ea typeface="Calibri" panose="020F0502020204030204" pitchFamily="34" charset="0"/>
                <a:cs typeface="Arial" panose="020B0604020202020204" pitchFamily="34" charset="0"/>
              </a:rPr>
              <a:t>NOT</a:t>
            </a:r>
          </a:p>
          <a:p>
            <a:pPr marL="342900" indent="-342900" algn="just">
              <a:lnSpc>
                <a:spcPct val="115000"/>
              </a:lnSpc>
              <a:spcBef>
                <a:spcPts val="600"/>
              </a:spcBef>
              <a:spcAft>
                <a:spcPts val="1200"/>
              </a:spcAft>
              <a:buFont typeface="Wingdings" panose="05000000000000000000" pitchFamily="2" charset="2"/>
              <a:buChar char="Ø"/>
            </a:pPr>
            <a:r>
              <a:rPr lang="tr-TR" sz="2400" dirty="0">
                <a:effectLst/>
                <a:latin typeface="Calibri" panose="020F0502020204030204" pitchFamily="34" charset="0"/>
                <a:ea typeface="Calibri" panose="020F0502020204030204" pitchFamily="34" charset="0"/>
                <a:cs typeface="Arial" panose="020B0604020202020204" pitchFamily="34" charset="0"/>
              </a:rPr>
              <a:t>Mekke'de oturan </a:t>
            </a:r>
            <a:r>
              <a:rPr lang="tr-TR" sz="2400" dirty="0" err="1">
                <a:effectLst/>
                <a:latin typeface="Calibri" panose="020F0502020204030204" pitchFamily="34" charset="0"/>
                <a:ea typeface="Calibri" panose="020F0502020204030204" pitchFamily="34" charset="0"/>
                <a:cs typeface="Arial" panose="020B0604020202020204" pitchFamily="34" charset="0"/>
              </a:rPr>
              <a:t>Kureyş</a:t>
            </a:r>
            <a:r>
              <a:rPr lang="tr-TR" sz="2400" dirty="0">
                <a:effectLst/>
                <a:latin typeface="Calibri" panose="020F0502020204030204" pitchFamily="34" charset="0"/>
                <a:ea typeface="Calibri" panose="020F0502020204030204" pitchFamily="34" charset="0"/>
                <a:cs typeface="Arial" panose="020B0604020202020204" pitchFamily="34" charset="0"/>
              </a:rPr>
              <a:t> kabilesinin </a:t>
            </a:r>
            <a:r>
              <a:rPr lang="tr-TR" sz="2400" dirty="0" err="1">
                <a:effectLst/>
                <a:latin typeface="Calibri" panose="020F0502020204030204" pitchFamily="34" charset="0"/>
                <a:ea typeface="Calibri" panose="020F0502020204030204" pitchFamily="34" charset="0"/>
                <a:cs typeface="Arial" panose="020B0604020202020204" pitchFamily="34" charset="0"/>
              </a:rPr>
              <a:t>Hîre</a:t>
            </a:r>
            <a:r>
              <a:rPr lang="tr-TR" sz="2400" dirty="0">
                <a:effectLst/>
                <a:latin typeface="Calibri" panose="020F0502020204030204" pitchFamily="34" charset="0"/>
                <a:ea typeface="Calibri" panose="020F0502020204030204" pitchFamily="34" charset="0"/>
                <a:cs typeface="Arial" panose="020B0604020202020204" pitchFamily="34" charset="0"/>
              </a:rPr>
              <a:t> ile </a:t>
            </a:r>
            <a:r>
              <a:rPr lang="tr-TR" sz="2400" dirty="0" err="1">
                <a:effectLst/>
                <a:latin typeface="Calibri" panose="020F0502020204030204" pitchFamily="34" charset="0"/>
                <a:ea typeface="Calibri" panose="020F0502020204030204" pitchFamily="34" charset="0"/>
                <a:cs typeface="Arial" panose="020B0604020202020204" pitchFamily="34" charset="0"/>
              </a:rPr>
              <a:t>ticârî</a:t>
            </a:r>
            <a:r>
              <a:rPr lang="tr-TR" sz="2400" dirty="0">
                <a:effectLst/>
                <a:latin typeface="Calibri" panose="020F0502020204030204" pitchFamily="34" charset="0"/>
                <a:ea typeface="Calibri" panose="020F0502020204030204" pitchFamily="34" charset="0"/>
                <a:cs typeface="Arial" panose="020B0604020202020204" pitchFamily="34" charset="0"/>
              </a:rPr>
              <a:t> ilişkilerinin olduğu bilinmektedir. Mervan'ın babası Hakem b. </a:t>
            </a:r>
            <a:r>
              <a:rPr lang="tr-TR" sz="2400" dirty="0" err="1">
                <a:effectLst/>
                <a:latin typeface="Calibri" panose="020F0502020204030204" pitchFamily="34" charset="0"/>
                <a:ea typeface="Calibri" panose="020F0502020204030204" pitchFamily="34" charset="0"/>
                <a:cs typeface="Arial" panose="020B0604020202020204" pitchFamily="34" charset="0"/>
              </a:rPr>
              <a:t>Ebü'l-As'ın</a:t>
            </a:r>
            <a:r>
              <a:rPr lang="tr-TR" sz="2400" dirty="0">
                <a:effectLst/>
                <a:latin typeface="Calibri" panose="020F0502020204030204" pitchFamily="34" charset="0"/>
                <a:ea typeface="Calibri" panose="020F0502020204030204" pitchFamily="34" charset="0"/>
                <a:cs typeface="Arial" panose="020B0604020202020204" pitchFamily="34" charset="0"/>
              </a:rPr>
              <a:t> </a:t>
            </a:r>
            <a:r>
              <a:rPr lang="tr-TR" sz="2400" dirty="0" err="1">
                <a:effectLst/>
                <a:latin typeface="Calibri" panose="020F0502020204030204" pitchFamily="34" charset="0"/>
                <a:ea typeface="Calibri" panose="020F0502020204030204" pitchFamily="34" charset="0"/>
                <a:cs typeface="Arial" panose="020B0604020202020204" pitchFamily="34" charset="0"/>
              </a:rPr>
              <a:t>Hîre'den</a:t>
            </a:r>
            <a:r>
              <a:rPr lang="tr-TR" sz="2400" dirty="0">
                <a:effectLst/>
                <a:latin typeface="Calibri" panose="020F0502020204030204" pitchFamily="34" charset="0"/>
                <a:ea typeface="Calibri" panose="020F0502020204030204" pitchFamily="34" charset="0"/>
                <a:cs typeface="Arial" panose="020B0604020202020204" pitchFamily="34" charset="0"/>
              </a:rPr>
              <a:t> ıtriyat getirip sattığı, Hz. Ömer'in de İslâm öncesinde </a:t>
            </a:r>
            <a:r>
              <a:rPr lang="tr-TR" sz="2400" dirty="0" err="1">
                <a:effectLst/>
                <a:latin typeface="Calibri" panose="020F0502020204030204" pitchFamily="34" charset="0"/>
                <a:ea typeface="Calibri" panose="020F0502020204030204" pitchFamily="34" charset="0"/>
                <a:cs typeface="Arial" panose="020B0604020202020204" pitchFamily="34" charset="0"/>
              </a:rPr>
              <a:t>Hîreli</a:t>
            </a:r>
            <a:r>
              <a:rPr lang="tr-TR" sz="2400" dirty="0">
                <a:effectLst/>
                <a:latin typeface="Calibri" panose="020F0502020204030204" pitchFamily="34" charset="0"/>
                <a:ea typeface="Calibri" panose="020F0502020204030204" pitchFamily="34" charset="0"/>
                <a:cs typeface="Arial" panose="020B0604020202020204" pitchFamily="34" charset="0"/>
              </a:rPr>
              <a:t> bir isimle ortak ticaret yaptığı kaydedilmiştir. Arap Yarımadası'nda yazının </a:t>
            </a:r>
            <a:r>
              <a:rPr lang="tr-TR" sz="2400" dirty="0" err="1">
                <a:effectLst/>
                <a:latin typeface="Calibri" panose="020F0502020204030204" pitchFamily="34" charset="0"/>
                <a:ea typeface="Calibri" panose="020F0502020204030204" pitchFamily="34" charset="0"/>
                <a:cs typeface="Arial" panose="020B0604020202020204" pitchFamily="34" charset="0"/>
              </a:rPr>
              <a:t>Enbar'dan</a:t>
            </a:r>
            <a:r>
              <a:rPr lang="tr-TR" sz="2400" dirty="0">
                <a:effectLst/>
                <a:latin typeface="Calibri" panose="020F0502020204030204" pitchFamily="34" charset="0"/>
                <a:ea typeface="Calibri" panose="020F0502020204030204" pitchFamily="34" charset="0"/>
                <a:cs typeface="Arial" panose="020B0604020202020204" pitchFamily="34" charset="0"/>
              </a:rPr>
              <a:t> </a:t>
            </a:r>
            <a:r>
              <a:rPr lang="tr-TR" sz="2400" dirty="0" err="1">
                <a:effectLst/>
                <a:latin typeface="Calibri" panose="020F0502020204030204" pitchFamily="34" charset="0"/>
                <a:ea typeface="Calibri" panose="020F0502020204030204" pitchFamily="34" charset="0"/>
                <a:cs typeface="Arial" panose="020B0604020202020204" pitchFamily="34" charset="0"/>
              </a:rPr>
              <a:t>Hîre'ye</a:t>
            </a:r>
            <a:r>
              <a:rPr lang="tr-TR" sz="2400" dirty="0">
                <a:effectLst/>
                <a:latin typeface="Calibri" panose="020F0502020204030204" pitchFamily="34" charset="0"/>
                <a:ea typeface="Calibri" panose="020F0502020204030204" pitchFamily="34" charset="0"/>
                <a:cs typeface="Arial" panose="020B0604020202020204" pitchFamily="34" charset="0"/>
              </a:rPr>
              <a:t> geçtiği, burada geliştiği ve yarımadanın diğer bölgelerine ve Mekke'ye buradan geldiği bilinmektedir.</a:t>
            </a:r>
          </a:p>
        </p:txBody>
      </p:sp>
    </p:spTree>
    <p:extLst>
      <p:ext uri="{BB962C8B-B14F-4D97-AF65-F5344CB8AC3E}">
        <p14:creationId xmlns:p14="http://schemas.microsoft.com/office/powerpoint/2010/main" val="3795073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3445"/>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964810" y="593416"/>
            <a:ext cx="10515600" cy="4474302"/>
          </a:xfrm>
          <a:prstGeom prst="rect">
            <a:avLst/>
          </a:prstGeom>
          <a:noFill/>
        </p:spPr>
        <p:txBody>
          <a:bodyPr wrap="square">
            <a:spAutoFit/>
          </a:bodyPr>
          <a:lstStyle/>
          <a:p>
            <a:pPr indent="450215" algn="just">
              <a:lnSpc>
                <a:spcPct val="115000"/>
              </a:lnSpc>
              <a:spcBef>
                <a:spcPts val="600"/>
              </a:spcBef>
              <a:spcAft>
                <a:spcPts val="1200"/>
              </a:spcAft>
            </a:pPr>
            <a:endParaRPr lang="tr-TR" sz="2400" b="1" dirty="0">
              <a:effectLst/>
              <a:latin typeface="Times New Roman" panose="02020603050405020304" pitchFamily="18" charset="0"/>
              <a:ea typeface="Calibri" panose="020F0502020204030204" pitchFamily="34" charset="0"/>
              <a:cs typeface="Arial" panose="020B0604020202020204" pitchFamily="34" charset="0"/>
            </a:endParaRPr>
          </a:p>
          <a:p>
            <a:pPr marL="342900" indent="-342900" algn="just">
              <a:lnSpc>
                <a:spcPct val="115000"/>
              </a:lnSpc>
              <a:spcBef>
                <a:spcPts val="600"/>
              </a:spcBef>
              <a:spcAft>
                <a:spcPts val="1200"/>
              </a:spcAft>
              <a:buFont typeface="Wingdings" panose="05000000000000000000" pitchFamily="2" charset="2"/>
              <a:buChar char="Ø"/>
            </a:pPr>
            <a:r>
              <a:rPr lang="tr-TR" sz="2400" b="1" dirty="0" err="1">
                <a:effectLst/>
                <a:latin typeface="Times New Roman" panose="02020603050405020304" pitchFamily="18" charset="0"/>
                <a:ea typeface="Calibri" panose="020F0502020204030204" pitchFamily="34" charset="0"/>
                <a:cs typeface="Arial" panose="020B0604020202020204" pitchFamily="34" charset="0"/>
              </a:rPr>
              <a:t>Kindeliler</a:t>
            </a:r>
            <a:r>
              <a:rPr lang="tr-TR" sz="2400" b="1" dirty="0">
                <a:effectLst/>
                <a:latin typeface="Times New Roman" panose="02020603050405020304" pitchFamily="18" charset="0"/>
                <a:ea typeface="Calibri" panose="020F0502020204030204" pitchFamily="34" charset="0"/>
                <a:cs typeface="Arial" panose="020B0604020202020204" pitchFamily="34" charset="0"/>
              </a:rPr>
              <a:t>:</a:t>
            </a:r>
            <a:r>
              <a:rPr lang="tr-TR" sz="2400" dirty="0">
                <a:effectLst/>
                <a:latin typeface="Times New Roman" panose="02020603050405020304" pitchFamily="18" charset="0"/>
                <a:ea typeface="Calibri" panose="020F0502020204030204" pitchFamily="34" charset="0"/>
                <a:cs typeface="Arial" panose="020B0604020202020204" pitchFamily="34" charset="0"/>
              </a:rPr>
              <a:t> Yaklaşık 480 yılında </a:t>
            </a:r>
            <a:r>
              <a:rPr lang="tr-TR" sz="2400" b="1" dirty="0" err="1">
                <a:effectLst/>
                <a:latin typeface="Times New Roman" panose="02020603050405020304" pitchFamily="18" charset="0"/>
                <a:ea typeface="Calibri" panose="020F0502020204030204" pitchFamily="34" charset="0"/>
                <a:cs typeface="Arial" panose="020B0604020202020204" pitchFamily="34" charset="0"/>
              </a:rPr>
              <a:t>Hucr</a:t>
            </a:r>
            <a:r>
              <a:rPr lang="tr-TR" sz="2400" b="1" dirty="0">
                <a:effectLst/>
                <a:latin typeface="Times New Roman" panose="02020603050405020304" pitchFamily="18" charset="0"/>
                <a:ea typeface="Calibri" panose="020F0502020204030204" pitchFamily="34" charset="0"/>
                <a:cs typeface="Arial" panose="020B0604020202020204" pitchFamily="34" charset="0"/>
              </a:rPr>
              <a:t> b. </a:t>
            </a:r>
            <a:r>
              <a:rPr lang="tr-TR" sz="2400" b="1" dirty="0" err="1">
                <a:effectLst/>
                <a:latin typeface="Times New Roman" panose="02020603050405020304" pitchFamily="18" charset="0"/>
                <a:ea typeface="Calibri" panose="020F0502020204030204" pitchFamily="34" charset="0"/>
                <a:cs typeface="Arial" panose="020B0604020202020204" pitchFamily="34" charset="0"/>
              </a:rPr>
              <a:t>Amr</a:t>
            </a:r>
            <a:r>
              <a:rPr lang="tr-TR" sz="2400" dirty="0">
                <a:effectLst/>
                <a:latin typeface="Times New Roman" panose="02020603050405020304" pitchFamily="18" charset="0"/>
                <a:ea typeface="Calibri" panose="020F0502020204030204" pitchFamily="34" charset="0"/>
                <a:cs typeface="Arial" panose="020B0604020202020204" pitchFamily="34" charset="0"/>
              </a:rPr>
              <a:t> tarafından </a:t>
            </a:r>
            <a:r>
              <a:rPr lang="tr-TR" sz="2400" dirty="0" err="1">
                <a:effectLst/>
                <a:latin typeface="Times New Roman" panose="02020603050405020304" pitchFamily="18" charset="0"/>
                <a:ea typeface="Calibri" panose="020F0502020204030204" pitchFamily="34" charset="0"/>
                <a:cs typeface="Arial" panose="020B0604020202020204" pitchFamily="34" charset="0"/>
              </a:rPr>
              <a:t>Himyerîlere</a:t>
            </a:r>
            <a:r>
              <a:rPr lang="tr-TR" sz="2400" dirty="0">
                <a:effectLst/>
                <a:latin typeface="Times New Roman" panose="02020603050405020304" pitchFamily="18" charset="0"/>
                <a:ea typeface="Calibri" panose="020F0502020204030204" pitchFamily="34" charset="0"/>
                <a:cs typeface="Arial" panose="020B0604020202020204" pitchFamily="34" charset="0"/>
              </a:rPr>
              <a:t> bağlı olarak kurulmuştur. VI. Yüzyılın başında </a:t>
            </a:r>
            <a:r>
              <a:rPr lang="tr-TR" sz="2400" dirty="0" err="1">
                <a:effectLst/>
                <a:latin typeface="Times New Roman" panose="02020603050405020304" pitchFamily="18" charset="0"/>
                <a:ea typeface="Calibri" panose="020F0502020204030204" pitchFamily="34" charset="0"/>
                <a:cs typeface="Arial" panose="020B0604020202020204" pitchFamily="34" charset="0"/>
              </a:rPr>
              <a:t>Himyerilerden</a:t>
            </a:r>
            <a:r>
              <a:rPr lang="tr-TR" sz="2400" dirty="0">
                <a:effectLst/>
                <a:latin typeface="Times New Roman" panose="02020603050405020304" pitchFamily="18" charset="0"/>
                <a:ea typeface="Calibri" panose="020F0502020204030204" pitchFamily="34" charset="0"/>
                <a:cs typeface="Arial" panose="020B0604020202020204" pitchFamily="34" charset="0"/>
              </a:rPr>
              <a:t> ayrılarak gelişen </a:t>
            </a:r>
            <a:r>
              <a:rPr lang="tr-TR" sz="2400" dirty="0" err="1">
                <a:effectLst/>
                <a:latin typeface="Times New Roman" panose="02020603050405020304" pitchFamily="18" charset="0"/>
                <a:ea typeface="Calibri" panose="020F0502020204030204" pitchFamily="34" charset="0"/>
                <a:cs typeface="Arial" panose="020B0604020202020204" pitchFamily="34" charset="0"/>
              </a:rPr>
              <a:t>Kindelilerde</a:t>
            </a:r>
            <a:r>
              <a:rPr lang="tr-TR" sz="2400" dirty="0">
                <a:effectLst/>
                <a:latin typeface="Times New Roman" panose="02020603050405020304" pitchFamily="18" charset="0"/>
                <a:ea typeface="Calibri" panose="020F0502020204030204" pitchFamily="34" charset="0"/>
                <a:cs typeface="Arial" panose="020B0604020202020204" pitchFamily="34" charset="0"/>
              </a:rPr>
              <a:t> devletin başında bulunan Haris b. </a:t>
            </a:r>
            <a:r>
              <a:rPr lang="tr-TR" sz="2400" dirty="0" err="1">
                <a:effectLst/>
                <a:latin typeface="Times New Roman" panose="02020603050405020304" pitchFamily="18" charset="0"/>
                <a:ea typeface="Calibri" panose="020F0502020204030204" pitchFamily="34" charset="0"/>
                <a:cs typeface="Arial" panose="020B0604020202020204" pitchFamily="34" charset="0"/>
              </a:rPr>
              <a:t>Amr</a:t>
            </a:r>
            <a:r>
              <a:rPr lang="tr-TR" sz="2400" dirty="0">
                <a:effectLst/>
                <a:latin typeface="Times New Roman" panose="02020603050405020304" pitchFamily="18" charset="0"/>
                <a:ea typeface="Calibri" panose="020F0502020204030204" pitchFamily="34" charset="0"/>
                <a:cs typeface="Arial" panose="020B0604020202020204" pitchFamily="34" charset="0"/>
              </a:rPr>
              <a:t>, Bizans hükümdarı İmparator </a:t>
            </a:r>
            <a:r>
              <a:rPr lang="tr-TR" sz="2400" dirty="0" err="1">
                <a:effectLst/>
                <a:latin typeface="Times New Roman" panose="02020603050405020304" pitchFamily="18" charset="0"/>
                <a:ea typeface="Calibri" panose="020F0502020204030204" pitchFamily="34" charset="0"/>
                <a:cs typeface="Arial" panose="020B0604020202020204" pitchFamily="34" charset="0"/>
              </a:rPr>
              <a:t>Anastasios</a:t>
            </a:r>
            <a:r>
              <a:rPr lang="tr-TR" sz="2400" dirty="0">
                <a:effectLst/>
                <a:latin typeface="Times New Roman" panose="02020603050405020304" pitchFamily="18" charset="0"/>
                <a:ea typeface="Calibri" panose="020F0502020204030204" pitchFamily="34" charset="0"/>
                <a:cs typeface="Arial" panose="020B0604020202020204" pitchFamily="34" charset="0"/>
              </a:rPr>
              <a:t> ile bir anlaşma imzalamıştır. Kuzey ve Orta Arabistan’da hüküm süren </a:t>
            </a:r>
            <a:r>
              <a:rPr lang="tr-TR" sz="2400" dirty="0" err="1">
                <a:effectLst/>
                <a:latin typeface="Times New Roman" panose="02020603050405020304" pitchFamily="18" charset="0"/>
                <a:ea typeface="Calibri" panose="020F0502020204030204" pitchFamily="34" charset="0"/>
                <a:cs typeface="Arial" panose="020B0604020202020204" pitchFamily="34" charset="0"/>
              </a:rPr>
              <a:t>Kindeliler</a:t>
            </a:r>
            <a:r>
              <a:rPr lang="tr-TR" sz="2400" dirty="0">
                <a:effectLst/>
                <a:latin typeface="Times New Roman" panose="02020603050405020304" pitchFamily="18" charset="0"/>
                <a:ea typeface="Calibri" panose="020F0502020204030204" pitchFamily="34" charset="0"/>
                <a:cs typeface="Arial" panose="020B0604020202020204" pitchFamily="34" charset="0"/>
              </a:rPr>
              <a:t> İslam fetihlerine kadar Bizans ile işbirliği içerisinde olmuşlardır. </a:t>
            </a:r>
          </a:p>
          <a:p>
            <a:pPr marL="342900" indent="-342900" algn="just">
              <a:lnSpc>
                <a:spcPct val="115000"/>
              </a:lnSpc>
              <a:spcBef>
                <a:spcPts val="600"/>
              </a:spcBef>
              <a:spcAft>
                <a:spcPts val="1200"/>
              </a:spcAft>
              <a:buFont typeface="Wingdings" panose="05000000000000000000" pitchFamily="2" charset="2"/>
              <a:buChar char="Ø"/>
            </a:pPr>
            <a:r>
              <a:rPr lang="tr-TR" sz="2400" dirty="0" err="1">
                <a:effectLst/>
                <a:latin typeface="Times New Roman" panose="02020603050405020304" pitchFamily="18" charset="0"/>
                <a:ea typeface="Calibri" panose="020F0502020204030204" pitchFamily="34" charset="0"/>
                <a:cs typeface="Arial" panose="020B0604020202020204" pitchFamily="34" charset="0"/>
              </a:rPr>
              <a:t>Kindeli</a:t>
            </a:r>
            <a:r>
              <a:rPr lang="tr-TR" sz="2400" dirty="0">
                <a:effectLst/>
                <a:latin typeface="Times New Roman" panose="02020603050405020304" pitchFamily="18" charset="0"/>
                <a:ea typeface="Calibri" panose="020F0502020204030204" pitchFamily="34" charset="0"/>
                <a:cs typeface="Arial" panose="020B0604020202020204" pitchFamily="34" charset="0"/>
              </a:rPr>
              <a:t> Cahiliye şairi </a:t>
            </a:r>
            <a:r>
              <a:rPr lang="tr-TR" sz="2400" dirty="0" err="1">
                <a:effectLst/>
                <a:latin typeface="Times New Roman" panose="02020603050405020304" pitchFamily="18" charset="0"/>
                <a:ea typeface="Calibri" panose="020F0502020204030204" pitchFamily="34" charset="0"/>
                <a:cs typeface="Arial" panose="020B0604020202020204" pitchFamily="34" charset="0"/>
              </a:rPr>
              <a:t>İmruü’l-Kays’ın</a:t>
            </a:r>
            <a:r>
              <a:rPr lang="tr-TR" sz="2400" dirty="0">
                <a:effectLst/>
                <a:latin typeface="Times New Roman" panose="02020603050405020304" pitchFamily="18" charset="0"/>
                <a:ea typeface="Calibri" panose="020F0502020204030204" pitchFamily="34" charset="0"/>
                <a:cs typeface="Arial" panose="020B0604020202020204" pitchFamily="34" charset="0"/>
              </a:rPr>
              <a:t> (</a:t>
            </a:r>
            <a:r>
              <a:rPr lang="tr-TR" sz="2400" dirty="0" err="1">
                <a:effectLst/>
                <a:latin typeface="Times New Roman" panose="02020603050405020304" pitchFamily="18" charset="0"/>
                <a:ea typeface="Calibri" panose="020F0502020204030204" pitchFamily="34" charset="0"/>
                <a:cs typeface="Arial" panose="020B0604020202020204" pitchFamily="34" charset="0"/>
              </a:rPr>
              <a:t>İbn</a:t>
            </a:r>
            <a:r>
              <a:rPr lang="tr-TR" sz="2400" dirty="0">
                <a:effectLst/>
                <a:latin typeface="Times New Roman" panose="02020603050405020304" pitchFamily="18" charset="0"/>
                <a:ea typeface="Calibri" panose="020F0502020204030204" pitchFamily="34" charset="0"/>
                <a:cs typeface="Arial" panose="020B0604020202020204" pitchFamily="34" charset="0"/>
              </a:rPr>
              <a:t> </a:t>
            </a:r>
            <a:r>
              <a:rPr lang="tr-TR" sz="2400" dirty="0" err="1">
                <a:effectLst/>
                <a:latin typeface="Times New Roman" panose="02020603050405020304" pitchFamily="18" charset="0"/>
                <a:ea typeface="Calibri" panose="020F0502020204030204" pitchFamily="34" charset="0"/>
                <a:cs typeface="Arial" panose="020B0604020202020204" pitchFamily="34" charset="0"/>
              </a:rPr>
              <a:t>Hucr</a:t>
            </a:r>
            <a:r>
              <a:rPr lang="tr-TR" sz="2400" dirty="0">
                <a:effectLst/>
                <a:latin typeface="Times New Roman" panose="02020603050405020304" pitchFamily="18" charset="0"/>
                <a:ea typeface="Calibri" panose="020F0502020204030204" pitchFamily="34" charset="0"/>
                <a:cs typeface="Arial" panose="020B0604020202020204" pitchFamily="34" charset="0"/>
              </a:rPr>
              <a:t>) İstanbul’a giderek İmparator I. </a:t>
            </a:r>
            <a:r>
              <a:rPr lang="tr-TR" sz="2400" dirty="0" err="1">
                <a:effectLst/>
                <a:latin typeface="Times New Roman" panose="02020603050405020304" pitchFamily="18" charset="0"/>
                <a:ea typeface="Calibri" panose="020F0502020204030204" pitchFamily="34" charset="0"/>
                <a:cs typeface="Arial" panose="020B0604020202020204" pitchFamily="34" charset="0"/>
              </a:rPr>
              <a:t>Iustinianos’la</a:t>
            </a:r>
            <a:r>
              <a:rPr lang="tr-TR" sz="2400" dirty="0">
                <a:effectLst/>
                <a:latin typeface="Times New Roman" panose="02020603050405020304" pitchFamily="18" charset="0"/>
                <a:ea typeface="Calibri" panose="020F0502020204030204" pitchFamily="34" charset="0"/>
                <a:cs typeface="Arial" panose="020B0604020202020204" pitchFamily="34" charset="0"/>
              </a:rPr>
              <a:t> görüştüğü ve dönüşte Ankara’da öldüğü aktarılır.</a:t>
            </a:r>
            <a:endParaRPr lang="tr-TR" sz="24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tr-TR"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5422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964810" y="593416"/>
            <a:ext cx="10515600" cy="5044138"/>
          </a:xfrm>
          <a:prstGeom prst="rect">
            <a:avLst/>
          </a:prstGeom>
          <a:noFill/>
        </p:spPr>
        <p:txBody>
          <a:bodyPr wrap="square">
            <a:spAutoFit/>
          </a:bodyPr>
          <a:lstStyle/>
          <a:p>
            <a:pPr lvl="0" algn="ctr">
              <a:lnSpc>
                <a:spcPct val="115000"/>
              </a:lnSpc>
              <a:spcBef>
                <a:spcPts val="600"/>
              </a:spcBef>
              <a:spcAft>
                <a:spcPts val="1200"/>
              </a:spcAft>
            </a:pPr>
            <a:endParaRPr lang="tr-TR" sz="2400" b="1" dirty="0">
              <a:latin typeface="Times New Roman" panose="02020603050405020304" pitchFamily="18" charset="0"/>
              <a:ea typeface="Calibri" panose="020F0502020204030204" pitchFamily="34" charset="0"/>
              <a:cs typeface="Arial" panose="020B0604020202020204" pitchFamily="34" charset="0"/>
            </a:endParaRPr>
          </a:p>
          <a:p>
            <a:pPr lvl="0" algn="ctr">
              <a:lnSpc>
                <a:spcPct val="115000"/>
              </a:lnSpc>
              <a:spcBef>
                <a:spcPts val="600"/>
              </a:spcBef>
              <a:spcAft>
                <a:spcPts val="1200"/>
              </a:spcAft>
            </a:pPr>
            <a:r>
              <a:rPr lang="tr-TR" sz="2400" b="1" dirty="0">
                <a:effectLst/>
                <a:latin typeface="Times New Roman" panose="02020603050405020304" pitchFamily="18" charset="0"/>
                <a:ea typeface="Calibri" panose="020F0502020204030204" pitchFamily="34" charset="0"/>
                <a:cs typeface="Arial" panose="020B0604020202020204" pitchFamily="34" charset="0"/>
              </a:rPr>
              <a:t>3. Hicaz Bölgesi ve Mekke</a:t>
            </a:r>
            <a:endParaRPr lang="tr-TR" sz="2400" dirty="0">
              <a:effectLst/>
              <a:latin typeface="Calibri" panose="020F0502020204030204" pitchFamily="34" charset="0"/>
              <a:ea typeface="Calibri" panose="020F0502020204030204" pitchFamily="34" charset="0"/>
              <a:cs typeface="Arial" panose="020B0604020202020204" pitchFamily="34" charset="0"/>
            </a:endParaRPr>
          </a:p>
          <a:p>
            <a:pPr indent="450215" algn="just">
              <a:lnSpc>
                <a:spcPct val="115000"/>
              </a:lnSpc>
              <a:spcBef>
                <a:spcPts val="600"/>
              </a:spcBef>
              <a:spcAft>
                <a:spcPts val="1200"/>
              </a:spcAft>
            </a:pPr>
            <a:r>
              <a:rPr lang="tr-TR" sz="2400" dirty="0">
                <a:effectLst/>
                <a:latin typeface="Times New Roman" panose="02020603050405020304" pitchFamily="18" charset="0"/>
                <a:ea typeface="Calibri" panose="020F0502020204030204" pitchFamily="34" charset="0"/>
                <a:cs typeface="Arial" panose="020B0604020202020204" pitchFamily="34" charset="0"/>
              </a:rPr>
              <a:t>İslam’ın ilk olarak yayılmaya başladığı yer Hicaz Bölgesi’dir. Hicaz Bölgesi Kızıldeniz’in doğusunda, kuzeyinde Ürdün’ün liman şehri Eyle (Akabe)’</a:t>
            </a:r>
            <a:r>
              <a:rPr lang="tr-TR" sz="2400" dirty="0" err="1">
                <a:effectLst/>
                <a:latin typeface="Times New Roman" panose="02020603050405020304" pitchFamily="18" charset="0"/>
                <a:ea typeface="Calibri" panose="020F0502020204030204" pitchFamily="34" charset="0"/>
                <a:cs typeface="Arial" panose="020B0604020202020204" pitchFamily="34" charset="0"/>
              </a:rPr>
              <a:t>yi</a:t>
            </a:r>
            <a:r>
              <a:rPr lang="tr-TR" sz="2400" dirty="0">
                <a:effectLst/>
                <a:latin typeface="Times New Roman" panose="02020603050405020304" pitchFamily="18" charset="0"/>
                <a:ea typeface="Calibri" panose="020F0502020204030204" pitchFamily="34" charset="0"/>
                <a:cs typeface="Arial" panose="020B0604020202020204" pitchFamily="34" charset="0"/>
              </a:rPr>
              <a:t> güneyde Yemen sınırındaki </a:t>
            </a:r>
            <a:r>
              <a:rPr lang="tr-TR" sz="2400" dirty="0" err="1">
                <a:effectLst/>
                <a:latin typeface="Times New Roman" panose="02020603050405020304" pitchFamily="18" charset="0"/>
                <a:ea typeface="Calibri" panose="020F0502020204030204" pitchFamily="34" charset="0"/>
                <a:cs typeface="Arial" panose="020B0604020202020204" pitchFamily="34" charset="0"/>
              </a:rPr>
              <a:t>Asîr’i</a:t>
            </a:r>
            <a:r>
              <a:rPr lang="tr-TR" sz="2400" dirty="0">
                <a:effectLst/>
                <a:latin typeface="Times New Roman" panose="02020603050405020304" pitchFamily="18" charset="0"/>
                <a:ea typeface="Calibri" panose="020F0502020204030204" pitchFamily="34" charset="0"/>
                <a:cs typeface="Arial" panose="020B0604020202020204" pitchFamily="34" charset="0"/>
              </a:rPr>
              <a:t> ve doğuda </a:t>
            </a:r>
            <a:r>
              <a:rPr lang="tr-TR" sz="2400" dirty="0" err="1">
                <a:effectLst/>
                <a:latin typeface="Times New Roman" panose="02020603050405020304" pitchFamily="18" charset="0"/>
                <a:ea typeface="Calibri" panose="020F0502020204030204" pitchFamily="34" charset="0"/>
                <a:cs typeface="Arial" panose="020B0604020202020204" pitchFamily="34" charset="0"/>
              </a:rPr>
              <a:t>Necid</a:t>
            </a:r>
            <a:r>
              <a:rPr lang="tr-TR" sz="2400" dirty="0">
                <a:effectLst/>
                <a:latin typeface="Times New Roman" panose="02020603050405020304" pitchFamily="18" charset="0"/>
                <a:ea typeface="Calibri" panose="020F0502020204030204" pitchFamily="34" charset="0"/>
                <a:cs typeface="Arial" panose="020B0604020202020204" pitchFamily="34" charset="0"/>
              </a:rPr>
              <a:t> çöllerini ve Irak’a kadar uzanan bölgeyi içerisine alır. </a:t>
            </a:r>
          </a:p>
          <a:p>
            <a:pPr indent="450215" algn="just">
              <a:lnSpc>
                <a:spcPct val="115000"/>
              </a:lnSpc>
              <a:spcBef>
                <a:spcPts val="600"/>
              </a:spcBef>
              <a:spcAft>
                <a:spcPts val="1200"/>
              </a:spcAft>
            </a:pPr>
            <a:r>
              <a:rPr lang="tr-TR" sz="2400" dirty="0">
                <a:effectLst/>
                <a:latin typeface="Times New Roman" panose="02020603050405020304" pitchFamily="18" charset="0"/>
                <a:ea typeface="Calibri" panose="020F0502020204030204" pitchFamily="34" charset="0"/>
                <a:cs typeface="Arial" panose="020B0604020202020204" pitchFamily="34" charset="0"/>
              </a:rPr>
              <a:t>Hicaz Bölgesi’nin en önemli şehirleri </a:t>
            </a:r>
            <a:r>
              <a:rPr lang="tr-TR" sz="2400" b="1" dirty="0">
                <a:effectLst/>
                <a:latin typeface="Times New Roman" panose="02020603050405020304" pitchFamily="18" charset="0"/>
                <a:ea typeface="Calibri" panose="020F0502020204030204" pitchFamily="34" charset="0"/>
                <a:cs typeface="Arial" panose="020B0604020202020204" pitchFamily="34" charset="0"/>
              </a:rPr>
              <a:t>Mekke</a:t>
            </a:r>
            <a:r>
              <a:rPr lang="tr-TR" sz="2400" dirty="0">
                <a:effectLst/>
                <a:latin typeface="Times New Roman" panose="02020603050405020304" pitchFamily="18" charset="0"/>
                <a:ea typeface="Calibri" panose="020F0502020204030204" pitchFamily="34" charset="0"/>
                <a:cs typeface="Arial" panose="020B0604020202020204" pitchFamily="34" charset="0"/>
              </a:rPr>
              <a:t>, </a:t>
            </a:r>
            <a:r>
              <a:rPr lang="tr-TR" sz="2400" b="1" dirty="0" err="1">
                <a:effectLst/>
                <a:latin typeface="Times New Roman" panose="02020603050405020304" pitchFamily="18" charset="0"/>
                <a:ea typeface="Calibri" panose="020F0502020204030204" pitchFamily="34" charset="0"/>
                <a:cs typeface="Arial" panose="020B0604020202020204" pitchFamily="34" charset="0"/>
              </a:rPr>
              <a:t>Yesrib</a:t>
            </a:r>
            <a:r>
              <a:rPr lang="tr-TR" sz="2400" dirty="0">
                <a:effectLst/>
                <a:latin typeface="Times New Roman" panose="02020603050405020304" pitchFamily="18" charset="0"/>
                <a:ea typeface="Calibri" panose="020F0502020204030204" pitchFamily="34" charset="0"/>
                <a:cs typeface="Arial" panose="020B0604020202020204" pitchFamily="34" charset="0"/>
              </a:rPr>
              <a:t> (Medine) ve </a:t>
            </a:r>
            <a:r>
              <a:rPr lang="tr-TR" sz="2400" b="1" dirty="0" err="1">
                <a:effectLst/>
                <a:latin typeface="Times New Roman" panose="02020603050405020304" pitchFamily="18" charset="0"/>
                <a:ea typeface="Calibri" panose="020F0502020204030204" pitchFamily="34" charset="0"/>
                <a:cs typeface="Arial" panose="020B0604020202020204" pitchFamily="34" charset="0"/>
              </a:rPr>
              <a:t>Tâif</a:t>
            </a:r>
            <a:r>
              <a:rPr lang="tr-TR" sz="2400" dirty="0" err="1">
                <a:effectLst/>
                <a:latin typeface="Times New Roman" panose="02020603050405020304" pitchFamily="18" charset="0"/>
                <a:ea typeface="Calibri" panose="020F0502020204030204" pitchFamily="34" charset="0"/>
                <a:cs typeface="Arial" panose="020B0604020202020204" pitchFamily="34" charset="0"/>
              </a:rPr>
              <a:t>’ti</a:t>
            </a:r>
            <a:r>
              <a:rPr lang="tr-TR" sz="2400" dirty="0">
                <a:effectLst/>
                <a:latin typeface="Times New Roman" panose="02020603050405020304" pitchFamily="18" charset="0"/>
                <a:ea typeface="Calibri" panose="020F0502020204030204" pitchFamily="34" charset="0"/>
                <a:cs typeface="Arial" panose="020B0604020202020204" pitchFamily="34" charset="0"/>
              </a:rPr>
              <a:t>.</a:t>
            </a:r>
            <a:endParaRPr lang="tr-TR" sz="2400" dirty="0">
              <a:effectLst/>
              <a:latin typeface="Calibri" panose="020F0502020204030204" pitchFamily="34" charset="0"/>
              <a:ea typeface="Calibri" panose="020F0502020204030204" pitchFamily="34" charset="0"/>
              <a:cs typeface="Arial" panose="020B0604020202020204" pitchFamily="34" charset="0"/>
            </a:endParaRPr>
          </a:p>
          <a:p>
            <a:pPr marL="228600" indent="450215" algn="just">
              <a:lnSpc>
                <a:spcPct val="115000"/>
              </a:lnSpc>
              <a:spcBef>
                <a:spcPts val="600"/>
              </a:spcBef>
              <a:spcAft>
                <a:spcPts val="1200"/>
              </a:spcAft>
            </a:pPr>
            <a:endParaRPr lang="tr-TR" sz="2400" b="1" dirty="0">
              <a:latin typeface="Times New Roman" panose="02020603050405020304" pitchFamily="18" charset="0"/>
              <a:ea typeface="Calibri" panose="020F0502020204030204" pitchFamily="34" charset="0"/>
              <a:cs typeface="Times New Roman" panose="02020603050405020304" pitchFamily="18" charset="0"/>
            </a:endParaRPr>
          </a:p>
          <a:p>
            <a:pPr marL="228600" indent="450215" algn="just">
              <a:lnSpc>
                <a:spcPct val="115000"/>
              </a:lnSpc>
              <a:spcBef>
                <a:spcPts val="600"/>
              </a:spcBef>
              <a:spcAft>
                <a:spcPts val="1200"/>
              </a:spcAft>
            </a:pP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5383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p:spPr>
      </p:pic>
      <p:sp>
        <p:nvSpPr>
          <p:cNvPr id="12" name="Metin kutusu 11"/>
          <p:cNvSpPr txBox="1"/>
          <p:nvPr/>
        </p:nvSpPr>
        <p:spPr>
          <a:xfrm>
            <a:off x="1593669" y="2704684"/>
            <a:ext cx="10515600" cy="4462760"/>
          </a:xfrm>
          <a:prstGeom prst="rect">
            <a:avLst/>
          </a:prstGeom>
          <a:noFill/>
        </p:spPr>
        <p:txBody>
          <a:bodyPr wrap="square" rtlCol="0">
            <a:spAutoFit/>
          </a:bodyPr>
          <a:lstStyle/>
          <a:p>
            <a:r>
              <a:rPr lang="tr-TR" sz="4400" b="1" dirty="0">
                <a:latin typeface="Adobe Caslon Pro" panose="0205050205050A020403" pitchFamily="18" charset="-94"/>
                <a:ea typeface="Adobe Myungjo Std M" panose="02020600000000000000" pitchFamily="18" charset="-128"/>
              </a:rPr>
              <a:t>BÖLÜM 1:</a:t>
            </a:r>
          </a:p>
          <a:p>
            <a:pPr algn="just"/>
            <a:r>
              <a:rPr lang="tr-TR" sz="2400" b="1" dirty="0">
                <a:solidFill>
                  <a:srgbClr val="C00000"/>
                </a:solidFill>
                <a:latin typeface="Adobe Caslon Pro" panose="0205050205050A020403" pitchFamily="18" charset="-94"/>
                <a:ea typeface="Adobe Myungjo Std M" panose="02020600000000000000" pitchFamily="18" charset="-128"/>
              </a:rPr>
              <a:t>HZ. MUHAMMED’İN PEYGAMBER OLARAK GÖNDERİLDİĞİ ORTAM I</a:t>
            </a:r>
          </a:p>
          <a:p>
            <a:pPr marL="342900" indent="-342900" algn="just">
              <a:buFont typeface="Wingdings" panose="05000000000000000000" pitchFamily="2" charset="2"/>
              <a:buChar char="q"/>
            </a:pPr>
            <a:r>
              <a:rPr lang="tr-TR" sz="2400" b="1" dirty="0">
                <a:effectLst/>
                <a:latin typeface="Times New Roman" panose="02020603050405020304" pitchFamily="18" charset="0"/>
                <a:ea typeface="Calibri" panose="020F0502020204030204" pitchFamily="34" charset="0"/>
                <a:cs typeface="Arial" panose="020B0604020202020204" pitchFamily="34" charset="0"/>
              </a:rPr>
              <a:t>Arap Yarımadası’nın Coğrafî Durumu</a:t>
            </a:r>
            <a:endParaRPr lang="tr-TR" sz="2400" dirty="0">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buFont typeface="Wingdings" panose="05000000000000000000" pitchFamily="2" charset="2"/>
              <a:buChar char="q"/>
            </a:pPr>
            <a:r>
              <a:rPr lang="tr-TR" sz="2400" b="1" dirty="0">
                <a:effectLst/>
                <a:latin typeface="Times New Roman" panose="02020603050405020304" pitchFamily="18" charset="0"/>
                <a:ea typeface="Calibri" panose="020F0502020204030204" pitchFamily="34" charset="0"/>
                <a:cs typeface="Arial" panose="020B0604020202020204" pitchFamily="34" charset="0"/>
              </a:rPr>
              <a:t>Arap Yarımadası’nın Siyasî Durumu</a:t>
            </a:r>
            <a:endParaRPr lang="tr-TR" sz="2400" dirty="0">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buFont typeface="Wingdings" panose="05000000000000000000" pitchFamily="2" charset="2"/>
              <a:buChar char="q"/>
            </a:pPr>
            <a:r>
              <a:rPr lang="tr-TR" sz="2400" b="1" dirty="0">
                <a:effectLst/>
                <a:latin typeface="Times New Roman" panose="02020603050405020304" pitchFamily="18" charset="0"/>
                <a:ea typeface="Calibri" panose="020F0502020204030204" pitchFamily="34" charset="0"/>
                <a:cs typeface="Arial" panose="020B0604020202020204" pitchFamily="34" charset="0"/>
              </a:rPr>
              <a:t>Güney Arabistan’da Kurulan Devletler </a:t>
            </a:r>
          </a:p>
          <a:p>
            <a:pPr marL="342900" indent="-342900" algn="just">
              <a:buFont typeface="Wingdings" panose="05000000000000000000" pitchFamily="2" charset="2"/>
              <a:buChar char="q"/>
            </a:pPr>
            <a:r>
              <a:rPr lang="tr-TR" sz="2400" b="1" dirty="0">
                <a:effectLst/>
                <a:latin typeface="Times New Roman" panose="02020603050405020304" pitchFamily="18" charset="0"/>
                <a:ea typeface="Calibri" panose="020F0502020204030204" pitchFamily="34" charset="0"/>
                <a:cs typeface="Arial" panose="020B0604020202020204" pitchFamily="34" charset="0"/>
              </a:rPr>
              <a:t>Kuzey Arabistan’da Kurulan Devletler</a:t>
            </a:r>
          </a:p>
          <a:p>
            <a:pPr marL="342900" indent="-342900" algn="just">
              <a:buFont typeface="Wingdings" panose="05000000000000000000" pitchFamily="2" charset="2"/>
              <a:buChar char="q"/>
            </a:pPr>
            <a:r>
              <a:rPr lang="tr-TR" sz="2400" b="1" dirty="0">
                <a:effectLst/>
                <a:latin typeface="Times New Roman" panose="02020603050405020304" pitchFamily="18" charset="0"/>
                <a:ea typeface="Calibri" panose="020F0502020204030204" pitchFamily="34" charset="0"/>
                <a:cs typeface="Arial" panose="020B0604020202020204" pitchFamily="34" charset="0"/>
              </a:rPr>
              <a:t>Hicaz Bölgesi ve Mekke</a:t>
            </a:r>
          </a:p>
          <a:p>
            <a:pPr marL="342900" indent="-342900" algn="just">
              <a:buFont typeface="Wingdings" panose="05000000000000000000" pitchFamily="2" charset="2"/>
              <a:buChar char="q"/>
            </a:pPr>
            <a:endParaRPr lang="tr-TR" sz="2400" dirty="0">
              <a:effectLst/>
              <a:latin typeface="Calibri" panose="020F0502020204030204" pitchFamily="34" charset="0"/>
              <a:ea typeface="Calibri" panose="020F0502020204030204" pitchFamily="34" charset="0"/>
              <a:cs typeface="Arial" panose="020B0604020202020204" pitchFamily="34" charset="0"/>
            </a:endParaRPr>
          </a:p>
          <a:p>
            <a:pPr algn="just"/>
            <a:endParaRPr lang="tr-TR" sz="2400" dirty="0">
              <a:effectLst/>
              <a:latin typeface="Calibri" panose="020F0502020204030204" pitchFamily="34" charset="0"/>
              <a:ea typeface="Calibri" panose="020F0502020204030204" pitchFamily="34" charset="0"/>
              <a:cs typeface="Arial" panose="020B0604020202020204" pitchFamily="34" charset="0"/>
            </a:endParaRPr>
          </a:p>
          <a:p>
            <a:pPr algn="just"/>
            <a:endParaRPr lang="tr-TR" sz="2400" b="1" dirty="0">
              <a:solidFill>
                <a:srgbClr val="C00000"/>
              </a:solidFill>
              <a:latin typeface="Adobe Caslon Pro" panose="0205050205050A020403" pitchFamily="18" charset="-94"/>
              <a:ea typeface="Adobe Myungjo Std M" panose="02020600000000000000" pitchFamily="18" charset="-128"/>
            </a:endParaRPr>
          </a:p>
        </p:txBody>
      </p:sp>
    </p:spTree>
    <p:extLst>
      <p:ext uri="{BB962C8B-B14F-4D97-AF65-F5344CB8AC3E}">
        <p14:creationId xmlns:p14="http://schemas.microsoft.com/office/powerpoint/2010/main" val="2344439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964810" y="593416"/>
            <a:ext cx="10515600" cy="5044714"/>
          </a:xfrm>
          <a:prstGeom prst="rect">
            <a:avLst/>
          </a:prstGeom>
          <a:noFill/>
        </p:spPr>
        <p:txBody>
          <a:bodyPr wrap="square">
            <a:spAutoFit/>
          </a:bodyPr>
          <a:lstStyle/>
          <a:p>
            <a:pPr indent="450215" algn="just">
              <a:lnSpc>
                <a:spcPct val="115000"/>
              </a:lnSpc>
              <a:spcBef>
                <a:spcPts val="600"/>
              </a:spcBef>
              <a:spcAft>
                <a:spcPts val="1200"/>
              </a:spcAft>
            </a:pPr>
            <a:r>
              <a:rPr lang="tr-TR" sz="2200" b="1" dirty="0">
                <a:effectLst/>
                <a:latin typeface="Times New Roman" panose="02020603050405020304" pitchFamily="18" charset="0"/>
                <a:ea typeface="Calibri" panose="020F0502020204030204" pitchFamily="34" charset="0"/>
                <a:cs typeface="Arial" panose="020B0604020202020204" pitchFamily="34" charset="0"/>
              </a:rPr>
              <a:t>	Mekke</a:t>
            </a:r>
            <a:endParaRPr lang="tr-TR" sz="2200" dirty="0">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15000"/>
              </a:lnSpc>
              <a:spcBef>
                <a:spcPts val="600"/>
              </a:spcBef>
              <a:spcAft>
                <a:spcPts val="1200"/>
              </a:spcAft>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Arial" panose="020B0604020202020204" pitchFamily="34" charset="0"/>
              </a:rPr>
              <a:t>Hicaz bölgesinin en önemli şehri Mekke’dir. Dinî ve ticarî bir merkez konumundaki Mekke’nin bilinen tarihi Hz. İbrahim ile başlar. Ondan önce bu coğrafyada </a:t>
            </a:r>
            <a:r>
              <a:rPr lang="tr-TR" sz="2200" dirty="0" err="1">
                <a:effectLst/>
                <a:latin typeface="Times New Roman" panose="02020603050405020304" pitchFamily="18" charset="0"/>
                <a:ea typeface="Calibri" panose="020F0502020204030204" pitchFamily="34" charset="0"/>
                <a:cs typeface="Arial" panose="020B0604020202020204" pitchFamily="34" charset="0"/>
              </a:rPr>
              <a:t>Amâlika</a:t>
            </a:r>
            <a:r>
              <a:rPr lang="tr-TR" sz="2200" dirty="0">
                <a:effectLst/>
                <a:latin typeface="Times New Roman" panose="02020603050405020304" pitchFamily="18" charset="0"/>
                <a:ea typeface="Calibri" panose="020F0502020204030204" pitchFamily="34" charset="0"/>
                <a:cs typeface="Arial" panose="020B0604020202020204" pitchFamily="34" charset="0"/>
              </a:rPr>
              <a:t> adı verilen en eski Arap kabilelerinin ikamet ettiği söylenir. Daha sonra bu bölgeye </a:t>
            </a:r>
            <a:r>
              <a:rPr lang="tr-TR" sz="2200" dirty="0" err="1">
                <a:effectLst/>
                <a:latin typeface="Times New Roman" panose="02020603050405020304" pitchFamily="18" charset="0"/>
                <a:ea typeface="Calibri" panose="020F0502020204030204" pitchFamily="34" charset="0"/>
                <a:cs typeface="Arial" panose="020B0604020202020204" pitchFamily="34" charset="0"/>
              </a:rPr>
              <a:t>Kahtânîlerin</a:t>
            </a:r>
            <a:r>
              <a:rPr lang="tr-TR" sz="2200" dirty="0">
                <a:effectLst/>
                <a:latin typeface="Times New Roman" panose="02020603050405020304" pitchFamily="18" charset="0"/>
                <a:ea typeface="Calibri" panose="020F0502020204030204" pitchFamily="34" charset="0"/>
                <a:cs typeface="Arial" panose="020B0604020202020204" pitchFamily="34" charset="0"/>
              </a:rPr>
              <a:t> bir kolu olan </a:t>
            </a:r>
            <a:r>
              <a:rPr lang="tr-TR" sz="2200" dirty="0" err="1">
                <a:effectLst/>
                <a:latin typeface="Times New Roman" panose="02020603050405020304" pitchFamily="18" charset="0"/>
                <a:ea typeface="Calibri" panose="020F0502020204030204" pitchFamily="34" charset="0"/>
                <a:cs typeface="Arial" panose="020B0604020202020204" pitchFamily="34" charset="0"/>
              </a:rPr>
              <a:t>Cürhümlüler</a:t>
            </a:r>
            <a:r>
              <a:rPr lang="tr-TR" sz="2200" dirty="0">
                <a:effectLst/>
                <a:latin typeface="Times New Roman" panose="02020603050405020304" pitchFamily="18" charset="0"/>
                <a:ea typeface="Calibri" panose="020F0502020204030204" pitchFamily="34" charset="0"/>
                <a:cs typeface="Arial" panose="020B0604020202020204" pitchFamily="34" charset="0"/>
              </a:rPr>
              <a:t> yerleşmiştir.</a:t>
            </a:r>
          </a:p>
          <a:p>
            <a:pPr marL="342900" indent="-342900" algn="just">
              <a:lnSpc>
                <a:spcPct val="115000"/>
              </a:lnSpc>
              <a:spcBef>
                <a:spcPts val="600"/>
              </a:spcBef>
              <a:spcAft>
                <a:spcPts val="1200"/>
              </a:spcAft>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Arial" panose="020B0604020202020204" pitchFamily="34" charset="0"/>
              </a:rPr>
              <a:t>Bu dönemde Hz. İbrahim, eşi </a:t>
            </a:r>
            <a:r>
              <a:rPr lang="tr-TR" sz="2200" dirty="0" err="1">
                <a:effectLst/>
                <a:latin typeface="Times New Roman" panose="02020603050405020304" pitchFamily="18" charset="0"/>
                <a:ea typeface="Calibri" panose="020F0502020204030204" pitchFamily="34" charset="0"/>
                <a:cs typeface="Arial" panose="020B0604020202020204" pitchFamily="34" charset="0"/>
              </a:rPr>
              <a:t>Hâcer</a:t>
            </a:r>
            <a:r>
              <a:rPr lang="tr-TR" sz="2200" dirty="0">
                <a:effectLst/>
                <a:latin typeface="Times New Roman" panose="02020603050405020304" pitchFamily="18" charset="0"/>
                <a:ea typeface="Calibri" panose="020F0502020204030204" pitchFamily="34" charset="0"/>
                <a:cs typeface="Arial" panose="020B0604020202020204" pitchFamily="34" charset="0"/>
              </a:rPr>
              <a:t> ve oğlu İsmail’i buraya getirmiş ve Kâbe'yi inşa etmiştir. Mekke’de yetişen Hz. İsmail, </a:t>
            </a:r>
            <a:r>
              <a:rPr lang="tr-TR" sz="2200" dirty="0" err="1">
                <a:effectLst/>
                <a:latin typeface="Times New Roman" panose="02020603050405020304" pitchFamily="18" charset="0"/>
                <a:ea typeface="Calibri" panose="020F0502020204030204" pitchFamily="34" charset="0"/>
                <a:cs typeface="Arial" panose="020B0604020202020204" pitchFamily="34" charset="0"/>
              </a:rPr>
              <a:t>Cürhümlülerden</a:t>
            </a:r>
            <a:r>
              <a:rPr lang="tr-TR" sz="2200" dirty="0">
                <a:effectLst/>
                <a:latin typeface="Times New Roman" panose="02020603050405020304" pitchFamily="18" charset="0"/>
                <a:ea typeface="Calibri" panose="020F0502020204030204" pitchFamily="34" charset="0"/>
                <a:cs typeface="Arial" panose="020B0604020202020204" pitchFamily="34" charset="0"/>
              </a:rPr>
              <a:t> bir kızla evlenmiştir. Aslen </a:t>
            </a:r>
            <a:r>
              <a:rPr lang="tr-TR" sz="2200" dirty="0" err="1">
                <a:effectLst/>
                <a:latin typeface="Times New Roman" panose="02020603050405020304" pitchFamily="18" charset="0"/>
                <a:ea typeface="Calibri" panose="020F0502020204030204" pitchFamily="34" charset="0"/>
                <a:cs typeface="Arial" panose="020B0604020202020204" pitchFamily="34" charset="0"/>
              </a:rPr>
              <a:t>İbrânî</a:t>
            </a:r>
            <a:r>
              <a:rPr lang="tr-TR" sz="2200" dirty="0">
                <a:effectLst/>
                <a:latin typeface="Times New Roman" panose="02020603050405020304" pitchFamily="18" charset="0"/>
                <a:ea typeface="Calibri" panose="020F0502020204030204" pitchFamily="34" charset="0"/>
                <a:cs typeface="Arial" panose="020B0604020202020204" pitchFamily="34" charset="0"/>
              </a:rPr>
              <a:t> olan Hz. İsmail, Yemen asıllı </a:t>
            </a:r>
            <a:r>
              <a:rPr lang="tr-TR" sz="2200" dirty="0" err="1">
                <a:effectLst/>
                <a:latin typeface="Times New Roman" panose="02020603050405020304" pitchFamily="18" charset="0"/>
                <a:ea typeface="Calibri" panose="020F0502020204030204" pitchFamily="34" charset="0"/>
                <a:cs typeface="Arial" panose="020B0604020202020204" pitchFamily="34" charset="0"/>
              </a:rPr>
              <a:t>Cürhümlülerden</a:t>
            </a:r>
            <a:r>
              <a:rPr lang="tr-TR" sz="2200" dirty="0">
                <a:effectLst/>
                <a:latin typeface="Times New Roman" panose="02020603050405020304" pitchFamily="18" charset="0"/>
                <a:ea typeface="Calibri" panose="020F0502020204030204" pitchFamily="34" charset="0"/>
                <a:cs typeface="Arial" panose="020B0604020202020204" pitchFamily="34" charset="0"/>
              </a:rPr>
              <a:t> Arapça öğrenmiştir. Onun neslinden, </a:t>
            </a:r>
            <a:r>
              <a:rPr lang="tr-TR" sz="2200" b="1" dirty="0">
                <a:effectLst/>
                <a:latin typeface="Times New Roman" panose="02020603050405020304" pitchFamily="18" charset="0"/>
                <a:ea typeface="Calibri" panose="020F0502020204030204" pitchFamily="34" charset="0"/>
                <a:cs typeface="Arial" panose="020B0604020202020204" pitchFamily="34" charset="0"/>
              </a:rPr>
              <a:t>el-</a:t>
            </a:r>
            <a:r>
              <a:rPr lang="tr-TR" sz="2200" b="1" dirty="0" err="1">
                <a:effectLst/>
                <a:latin typeface="Times New Roman" panose="02020603050405020304" pitchFamily="18" charset="0"/>
                <a:ea typeface="Calibri" panose="020F0502020204030204" pitchFamily="34" charset="0"/>
                <a:cs typeface="Arial" panose="020B0604020202020204" pitchFamily="34" charset="0"/>
              </a:rPr>
              <a:t>Arabü'l</a:t>
            </a:r>
            <a:r>
              <a:rPr lang="tr-TR" sz="2200" b="1" dirty="0">
                <a:effectLst/>
                <a:latin typeface="Times New Roman" panose="02020603050405020304" pitchFamily="18" charset="0"/>
                <a:ea typeface="Calibri" panose="020F0502020204030204" pitchFamily="34" charset="0"/>
                <a:cs typeface="Arial" panose="020B0604020202020204" pitchFamily="34" charset="0"/>
              </a:rPr>
              <a:t>-</a:t>
            </a:r>
            <a:r>
              <a:rPr lang="tr-TR" sz="2200" b="1" dirty="0" err="1">
                <a:effectLst/>
                <a:latin typeface="Times New Roman" panose="02020603050405020304" pitchFamily="18" charset="0"/>
                <a:ea typeface="Calibri" panose="020F0502020204030204" pitchFamily="34" charset="0"/>
                <a:cs typeface="Arial" panose="020B0604020202020204" pitchFamily="34" charset="0"/>
              </a:rPr>
              <a:t>Müsta'ribe</a:t>
            </a:r>
            <a:r>
              <a:rPr lang="tr-TR" sz="2200" dirty="0">
                <a:effectLst/>
                <a:latin typeface="Times New Roman" panose="02020603050405020304" pitchFamily="18" charset="0"/>
                <a:ea typeface="Calibri" panose="020F0502020204030204" pitchFamily="34" charset="0"/>
                <a:cs typeface="Arial" panose="020B0604020202020204" pitchFamily="34" charset="0"/>
              </a:rPr>
              <a:t> (Araplaşmış Araplar) olarak isimlendirilen kuzey Arapları yetişmiştir.</a:t>
            </a:r>
          </a:p>
          <a:p>
            <a:pPr indent="450215" algn="just">
              <a:lnSpc>
                <a:spcPct val="115000"/>
              </a:lnSpc>
              <a:spcBef>
                <a:spcPts val="600"/>
              </a:spcBef>
              <a:spcAft>
                <a:spcPts val="1200"/>
              </a:spcAft>
            </a:pPr>
            <a:r>
              <a:rPr lang="tr-TR" sz="2200" dirty="0">
                <a:latin typeface="Calibri" panose="020F050202020403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738308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964810" y="593416"/>
            <a:ext cx="10515600" cy="3880871"/>
          </a:xfrm>
          <a:prstGeom prst="rect">
            <a:avLst/>
          </a:prstGeom>
          <a:noFill/>
        </p:spPr>
        <p:txBody>
          <a:bodyPr wrap="square">
            <a:spAutoFit/>
          </a:bodyPr>
          <a:lstStyle/>
          <a:p>
            <a:pPr marL="342900" indent="-342900" algn="just">
              <a:lnSpc>
                <a:spcPct val="115000"/>
              </a:lnSpc>
              <a:spcBef>
                <a:spcPts val="600"/>
              </a:spcBef>
              <a:spcAft>
                <a:spcPts val="1200"/>
              </a:spcAft>
              <a:buFont typeface="Wingdings" panose="05000000000000000000" pitchFamily="2" charset="2"/>
              <a:buChar char="Ø"/>
            </a:pPr>
            <a:r>
              <a:rPr lang="tr-TR" sz="2400" dirty="0">
                <a:latin typeface="Times New Roman" panose="02020603050405020304" pitchFamily="18" charset="0"/>
                <a:ea typeface="Calibri" panose="020F0502020204030204" pitchFamily="34" charset="0"/>
                <a:cs typeface="Times New Roman" panose="02020603050405020304" pitchFamily="18" charset="0"/>
              </a:rPr>
              <a:t>Mekke ve çevresi Hz. İbrahim’in duası üzerine Allah tarafından kutsal ve güvenli bir bölge ilan edilmiştir. Mekke’de zararlılar dışında her türlü canlının öldürülmesi ve bitki örtüsüne zarar verilmesi yasaklanmıştır. Bu sebeple Mekke’ye “el-</a:t>
            </a:r>
            <a:r>
              <a:rPr lang="tr-TR" sz="2400" dirty="0" err="1">
                <a:latin typeface="Times New Roman" panose="02020603050405020304" pitchFamily="18" charset="0"/>
                <a:ea typeface="Calibri" panose="020F0502020204030204" pitchFamily="34" charset="0"/>
                <a:cs typeface="Times New Roman" panose="02020603050405020304" pitchFamily="18" charset="0"/>
              </a:rPr>
              <a:t>beledü’l</a:t>
            </a:r>
            <a:r>
              <a:rPr lang="tr-TR" sz="2400" dirty="0">
                <a:latin typeface="Times New Roman" panose="02020603050405020304" pitchFamily="18" charset="0"/>
                <a:ea typeface="Calibri" panose="020F0502020204030204" pitchFamily="34" charset="0"/>
                <a:cs typeface="Times New Roman" panose="02020603050405020304" pitchFamily="18" charset="0"/>
              </a:rPr>
              <a:t>-</a:t>
            </a:r>
            <a:r>
              <a:rPr lang="tr-TR" sz="2400" dirty="0" err="1">
                <a:latin typeface="Times New Roman" panose="02020603050405020304" pitchFamily="18" charset="0"/>
                <a:ea typeface="Calibri" panose="020F0502020204030204" pitchFamily="34" charset="0"/>
                <a:cs typeface="Times New Roman" panose="02020603050405020304" pitchFamily="18" charset="0"/>
              </a:rPr>
              <a:t>emîn</a:t>
            </a:r>
            <a:r>
              <a:rPr lang="tr-TR" sz="2400" dirty="0">
                <a:latin typeface="Times New Roman" panose="02020603050405020304" pitchFamily="18" charset="0"/>
                <a:ea typeface="Calibri" panose="020F0502020204030204" pitchFamily="34" charset="0"/>
                <a:cs typeface="Times New Roman" panose="02020603050405020304" pitchFamily="18" charset="0"/>
              </a:rPr>
              <a:t>” (güvenli belde), “el-</a:t>
            </a:r>
            <a:r>
              <a:rPr lang="tr-TR" sz="2400" dirty="0" err="1">
                <a:latin typeface="Times New Roman" panose="02020603050405020304" pitchFamily="18" charset="0"/>
                <a:ea typeface="Calibri" panose="020F0502020204030204" pitchFamily="34" charset="0"/>
                <a:cs typeface="Times New Roman" panose="02020603050405020304" pitchFamily="18" charset="0"/>
              </a:rPr>
              <a:t>beledü’l</a:t>
            </a:r>
            <a:r>
              <a:rPr lang="tr-TR" sz="2400" dirty="0">
                <a:latin typeface="Times New Roman" panose="02020603050405020304" pitchFamily="18" charset="0"/>
                <a:ea typeface="Calibri" panose="020F0502020204030204" pitchFamily="34" charset="0"/>
                <a:cs typeface="Times New Roman" panose="02020603050405020304" pitchFamily="18" charset="0"/>
              </a:rPr>
              <a:t>-</a:t>
            </a:r>
            <a:r>
              <a:rPr lang="tr-TR" sz="2400" dirty="0" err="1">
                <a:latin typeface="Times New Roman" panose="02020603050405020304" pitchFamily="18" charset="0"/>
                <a:ea typeface="Calibri" panose="020F0502020204030204" pitchFamily="34" charset="0"/>
                <a:cs typeface="Times New Roman" panose="02020603050405020304" pitchFamily="18" charset="0"/>
              </a:rPr>
              <a:t>harâm</a:t>
            </a:r>
            <a:r>
              <a:rPr lang="tr-TR" sz="2400" dirty="0">
                <a:latin typeface="Times New Roman" panose="02020603050405020304" pitchFamily="18" charset="0"/>
                <a:ea typeface="Calibri" panose="020F0502020204030204" pitchFamily="34" charset="0"/>
                <a:cs typeface="Times New Roman" panose="02020603050405020304" pitchFamily="18" charset="0"/>
              </a:rPr>
              <a:t>” (kutsal ve dokunulmaz topraklar) veya kısaca “harem” denilmiştir. Kabe’ye de el-</a:t>
            </a:r>
            <a:r>
              <a:rPr lang="tr-TR" sz="2400" dirty="0" err="1">
                <a:latin typeface="Times New Roman" panose="02020603050405020304" pitchFamily="18" charset="0"/>
                <a:ea typeface="Calibri" panose="020F0502020204030204" pitchFamily="34" charset="0"/>
                <a:cs typeface="Times New Roman" panose="02020603050405020304" pitchFamily="18" charset="0"/>
              </a:rPr>
              <a:t>Beytü’l</a:t>
            </a:r>
            <a:r>
              <a:rPr lang="tr-TR" sz="2400" dirty="0">
                <a:latin typeface="Times New Roman" panose="02020603050405020304" pitchFamily="18" charset="0"/>
                <a:ea typeface="Calibri" panose="020F0502020204030204" pitchFamily="34" charset="0"/>
                <a:cs typeface="Times New Roman" panose="02020603050405020304" pitchFamily="18" charset="0"/>
              </a:rPr>
              <a:t>-</a:t>
            </a:r>
            <a:r>
              <a:rPr lang="tr-TR" sz="2400" dirty="0" err="1">
                <a:latin typeface="Times New Roman" panose="02020603050405020304" pitchFamily="18" charset="0"/>
                <a:ea typeface="Calibri" panose="020F0502020204030204" pitchFamily="34" charset="0"/>
                <a:cs typeface="Times New Roman" panose="02020603050405020304" pitchFamily="18" charset="0"/>
              </a:rPr>
              <a:t>harâm</a:t>
            </a:r>
            <a:r>
              <a:rPr lang="tr-TR" sz="2400" dirty="0">
                <a:latin typeface="Times New Roman" panose="02020603050405020304" pitchFamily="18" charset="0"/>
                <a:ea typeface="Calibri" panose="020F0502020204030204" pitchFamily="34" charset="0"/>
                <a:cs typeface="Times New Roman" panose="02020603050405020304" pitchFamily="18" charset="0"/>
              </a:rPr>
              <a:t>” (kutsal ve dokunulmaz ev), “el-</a:t>
            </a:r>
            <a:r>
              <a:rPr lang="tr-TR" sz="2400" dirty="0" err="1">
                <a:latin typeface="Times New Roman" panose="02020603050405020304" pitchFamily="18" charset="0"/>
                <a:ea typeface="Calibri" panose="020F0502020204030204" pitchFamily="34" charset="0"/>
                <a:cs typeface="Times New Roman" panose="02020603050405020304" pitchFamily="18" charset="0"/>
              </a:rPr>
              <a:t>beytü’l</a:t>
            </a:r>
            <a:r>
              <a:rPr lang="tr-TR" sz="2400" dirty="0">
                <a:latin typeface="Times New Roman" panose="02020603050405020304" pitchFamily="18" charset="0"/>
                <a:ea typeface="Calibri" panose="020F0502020204030204" pitchFamily="34" charset="0"/>
                <a:cs typeface="Times New Roman" panose="02020603050405020304" pitchFamily="18" charset="0"/>
              </a:rPr>
              <a:t>-</a:t>
            </a:r>
            <a:r>
              <a:rPr lang="tr-TR" sz="2400" dirty="0" err="1">
                <a:latin typeface="Times New Roman" panose="02020603050405020304" pitchFamily="18" charset="0"/>
                <a:ea typeface="Calibri" panose="020F0502020204030204" pitchFamily="34" charset="0"/>
                <a:cs typeface="Times New Roman" panose="02020603050405020304" pitchFamily="18" charset="0"/>
              </a:rPr>
              <a:t>atîk</a:t>
            </a:r>
            <a:r>
              <a:rPr lang="tr-TR" sz="2400" dirty="0">
                <a:latin typeface="Times New Roman" panose="02020603050405020304" pitchFamily="18" charset="0"/>
                <a:ea typeface="Calibri" panose="020F0502020204030204" pitchFamily="34" charset="0"/>
                <a:cs typeface="Times New Roman" panose="02020603050405020304" pitchFamily="18" charset="0"/>
              </a:rPr>
              <a:t>” (eski ve şanlı ev), çevresindeki mescide de “el-</a:t>
            </a:r>
            <a:r>
              <a:rPr lang="tr-TR" sz="2400" dirty="0" err="1">
                <a:latin typeface="Times New Roman" panose="02020603050405020304" pitchFamily="18" charset="0"/>
                <a:ea typeface="Calibri" panose="020F0502020204030204" pitchFamily="34" charset="0"/>
                <a:cs typeface="Times New Roman" panose="02020603050405020304" pitchFamily="18" charset="0"/>
              </a:rPr>
              <a:t>mescidü’l</a:t>
            </a:r>
            <a:r>
              <a:rPr lang="tr-TR" sz="2400" dirty="0">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latin typeface="Times New Roman" panose="02020603050405020304" pitchFamily="18" charset="0"/>
                <a:ea typeface="Calibri" panose="020F0502020204030204" pitchFamily="34" charset="0"/>
                <a:cs typeface="Times New Roman" panose="02020603050405020304" pitchFamily="18" charset="0"/>
              </a:rPr>
              <a:t>harâm</a:t>
            </a:r>
            <a:r>
              <a:rPr lang="tr-TR" sz="2400" dirty="0">
                <a:latin typeface="Times New Roman" panose="02020603050405020304" pitchFamily="18" charset="0"/>
                <a:ea typeface="Calibri" panose="020F0502020204030204" pitchFamily="34" charset="0"/>
                <a:cs typeface="Times New Roman" panose="02020603050405020304" pitchFamily="18" charset="0"/>
              </a:rPr>
              <a:t>” (kutsal ve korunmuş ibadet yeri) denilmiştir. Müslümanların kıblesi olması hasebiyle Mekke, Kur’an-ı Kerim’de “</a:t>
            </a:r>
            <a:r>
              <a:rPr lang="tr-TR" sz="2400" dirty="0" err="1">
                <a:latin typeface="Times New Roman" panose="02020603050405020304" pitchFamily="18" charset="0"/>
                <a:ea typeface="Calibri" panose="020F0502020204030204" pitchFamily="34" charset="0"/>
                <a:cs typeface="Times New Roman" panose="02020603050405020304" pitchFamily="18" charset="0"/>
              </a:rPr>
              <a:t>ümmü’l-kurâ</a:t>
            </a:r>
            <a:r>
              <a:rPr lang="tr-TR" sz="2400" dirty="0">
                <a:latin typeface="Times New Roman" panose="02020603050405020304" pitchFamily="18" charset="0"/>
                <a:ea typeface="Calibri" panose="020F0502020204030204" pitchFamily="34" charset="0"/>
                <a:cs typeface="Times New Roman" panose="02020603050405020304" pitchFamily="18" charset="0"/>
              </a:rPr>
              <a:t>” olarak da isimlendirilmiştir. </a:t>
            </a:r>
          </a:p>
        </p:txBody>
      </p:sp>
    </p:spTree>
    <p:extLst>
      <p:ext uri="{BB962C8B-B14F-4D97-AF65-F5344CB8AC3E}">
        <p14:creationId xmlns:p14="http://schemas.microsoft.com/office/powerpoint/2010/main" val="1200298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964810" y="593416"/>
            <a:ext cx="10515600" cy="2837508"/>
          </a:xfrm>
          <a:prstGeom prst="rect">
            <a:avLst/>
          </a:prstGeom>
          <a:noFill/>
        </p:spPr>
        <p:txBody>
          <a:bodyPr wrap="square">
            <a:spAutoFit/>
          </a:bodyPr>
          <a:lstStyle/>
          <a:p>
            <a:pPr algn="just">
              <a:lnSpc>
                <a:spcPct val="115000"/>
              </a:lnSpc>
              <a:spcBef>
                <a:spcPts val="600"/>
              </a:spcBef>
              <a:spcAft>
                <a:spcPts val="1200"/>
              </a:spcAft>
            </a:pPr>
            <a:r>
              <a:rPr lang="tr-TR" sz="2400" b="1" dirty="0">
                <a:latin typeface="Times New Roman" panose="02020603050405020304" pitchFamily="18" charset="0"/>
                <a:ea typeface="Calibri" panose="020F0502020204030204" pitchFamily="34" charset="0"/>
                <a:cs typeface="Times New Roman" panose="02020603050405020304" pitchFamily="18" charset="0"/>
              </a:rPr>
              <a:t>NOT</a:t>
            </a:r>
          </a:p>
          <a:p>
            <a:pPr marL="342900" indent="-342900" algn="just">
              <a:lnSpc>
                <a:spcPct val="115000"/>
              </a:lnSpc>
              <a:spcBef>
                <a:spcPts val="600"/>
              </a:spcBef>
              <a:spcAft>
                <a:spcPts val="1200"/>
              </a:spcAft>
              <a:buFont typeface="Wingdings" panose="05000000000000000000" pitchFamily="2" charset="2"/>
              <a:buChar char="Ø"/>
            </a:pPr>
            <a:r>
              <a:rPr lang="tr-TR" sz="2400" dirty="0">
                <a:latin typeface="Times New Roman" panose="02020603050405020304" pitchFamily="18" charset="0"/>
                <a:ea typeface="Calibri" panose="020F0502020204030204" pitchFamily="34" charset="0"/>
                <a:cs typeface="Times New Roman" panose="02020603050405020304" pitchFamily="18" charset="0"/>
              </a:rPr>
              <a:t>Tarih boyunca çeşitli devletlerin Hicaz'a hâkim olma çabaları çok defa sonuçsuz kalmıştır. Bunda, arazinin dağlık, yollarının dar ve bölgeye asker sevkinin güç oluşunun etkisi vardır. Bunun yanında Hicaz, ekonomik yönden yabancıların iştahını kabartacak bir zenginliğe sahip değildi; herhangi bir işgalci devletin elde edeceği ganimet ve vergi geliri, orduya yapılacak masrafı bile karşılamayabilirdi. </a:t>
            </a:r>
          </a:p>
        </p:txBody>
      </p:sp>
    </p:spTree>
    <p:extLst>
      <p:ext uri="{BB962C8B-B14F-4D97-AF65-F5344CB8AC3E}">
        <p14:creationId xmlns:p14="http://schemas.microsoft.com/office/powerpoint/2010/main" val="3606701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964810" y="593416"/>
            <a:ext cx="10515600" cy="4582473"/>
          </a:xfrm>
          <a:prstGeom prst="rect">
            <a:avLst/>
          </a:prstGeom>
          <a:noFill/>
        </p:spPr>
        <p:txBody>
          <a:bodyPr wrap="square">
            <a:spAutoFit/>
          </a:bodyPr>
          <a:lstStyle/>
          <a:p>
            <a:pPr indent="450215" algn="just">
              <a:lnSpc>
                <a:spcPct val="115000"/>
              </a:lnSpc>
              <a:spcBef>
                <a:spcPts val="600"/>
              </a:spcBef>
              <a:spcAft>
                <a:spcPts val="1200"/>
              </a:spcAft>
            </a:pPr>
            <a:endParaRPr lang="tr-TR" sz="2400" dirty="0">
              <a:effectLst/>
              <a:latin typeface="Times New Roman" panose="02020603050405020304" pitchFamily="18" charset="0"/>
              <a:ea typeface="Calibri" panose="020F0502020204030204" pitchFamily="34" charset="0"/>
            </a:endParaRPr>
          </a:p>
          <a:p>
            <a:pPr indent="450215" algn="ctr">
              <a:lnSpc>
                <a:spcPct val="115000"/>
              </a:lnSpc>
              <a:spcBef>
                <a:spcPts val="600"/>
              </a:spcBef>
              <a:spcAft>
                <a:spcPts val="1200"/>
              </a:spcAft>
            </a:pPr>
            <a:r>
              <a:rPr lang="tr-TR" sz="2400" b="1" dirty="0" err="1">
                <a:effectLst/>
                <a:latin typeface="Times New Roman" panose="02020603050405020304" pitchFamily="18" charset="0"/>
                <a:ea typeface="Calibri" panose="020F0502020204030204" pitchFamily="34" charset="0"/>
              </a:rPr>
              <a:t>Huzâa</a:t>
            </a:r>
            <a:r>
              <a:rPr lang="tr-TR" sz="2400" b="1" dirty="0">
                <a:effectLst/>
                <a:latin typeface="Times New Roman" panose="02020603050405020304" pitchFamily="18" charset="0"/>
                <a:ea typeface="Calibri" panose="020F0502020204030204" pitchFamily="34" charset="0"/>
              </a:rPr>
              <a:t> Kabilesi</a:t>
            </a:r>
            <a:endParaRPr lang="tr-TR" sz="2400" b="1" dirty="0">
              <a:latin typeface="Times New Roman" panose="02020603050405020304" pitchFamily="18" charset="0"/>
              <a:ea typeface="Calibri" panose="020F0502020204030204" pitchFamily="34" charset="0"/>
            </a:endParaRPr>
          </a:p>
          <a:p>
            <a:pPr marL="342900" indent="-342900" algn="just">
              <a:lnSpc>
                <a:spcPct val="115000"/>
              </a:lnSpc>
              <a:spcBef>
                <a:spcPts val="600"/>
              </a:spcBef>
              <a:spcAft>
                <a:spcPts val="1200"/>
              </a:spcAft>
              <a:buFont typeface="Wingdings" panose="05000000000000000000" pitchFamily="2" charset="2"/>
              <a:buChar char="Ø"/>
            </a:pPr>
            <a:r>
              <a:rPr lang="tr-TR" sz="2400" dirty="0" err="1">
                <a:effectLst/>
                <a:latin typeface="Times New Roman" panose="02020603050405020304" pitchFamily="18" charset="0"/>
                <a:ea typeface="Calibri" panose="020F0502020204030204" pitchFamily="34" charset="0"/>
              </a:rPr>
              <a:t>Cürhümlülerin</a:t>
            </a:r>
            <a:r>
              <a:rPr lang="tr-TR" sz="2400" dirty="0">
                <a:effectLst/>
                <a:latin typeface="Times New Roman" panose="02020603050405020304" pitchFamily="18" charset="0"/>
                <a:ea typeface="Calibri" panose="020F0502020204030204" pitchFamily="34" charset="0"/>
              </a:rPr>
              <a:t> ardından Mekke’ye </a:t>
            </a:r>
            <a:r>
              <a:rPr lang="tr-TR" sz="2400" dirty="0" err="1">
                <a:effectLst/>
                <a:latin typeface="Times New Roman" panose="02020603050405020304" pitchFamily="18" charset="0"/>
                <a:ea typeface="Calibri" panose="020F0502020204030204" pitchFamily="34" charset="0"/>
              </a:rPr>
              <a:t>Huzâa</a:t>
            </a:r>
            <a:r>
              <a:rPr lang="tr-TR" sz="2400" dirty="0">
                <a:effectLst/>
                <a:latin typeface="Times New Roman" panose="02020603050405020304" pitchFamily="18" charset="0"/>
                <a:ea typeface="Calibri" panose="020F0502020204030204" pitchFamily="34" charset="0"/>
              </a:rPr>
              <a:t> Kabilesi hakim olmuştur. Bu kabilenin lideri olan </a:t>
            </a:r>
            <a:r>
              <a:rPr lang="tr-TR" sz="2400" dirty="0" err="1">
                <a:effectLst/>
                <a:latin typeface="Times New Roman" panose="02020603050405020304" pitchFamily="18" charset="0"/>
                <a:ea typeface="Calibri" panose="020F0502020204030204" pitchFamily="34" charset="0"/>
              </a:rPr>
              <a:t>Amr</a:t>
            </a:r>
            <a:r>
              <a:rPr lang="tr-TR" sz="2400" dirty="0">
                <a:effectLst/>
                <a:latin typeface="Times New Roman" panose="02020603050405020304" pitchFamily="18" charset="0"/>
                <a:ea typeface="Calibri" panose="020F0502020204030204" pitchFamily="34" charset="0"/>
              </a:rPr>
              <a:t> b. </a:t>
            </a:r>
            <a:r>
              <a:rPr lang="tr-TR" sz="2400" dirty="0" err="1">
                <a:effectLst/>
                <a:latin typeface="Times New Roman" panose="02020603050405020304" pitchFamily="18" charset="0"/>
                <a:ea typeface="Calibri" panose="020F0502020204030204" pitchFamily="34" charset="0"/>
              </a:rPr>
              <a:t>Luhay</a:t>
            </a:r>
            <a:r>
              <a:rPr lang="tr-TR" sz="2400" dirty="0">
                <a:effectLst/>
                <a:latin typeface="Times New Roman" panose="02020603050405020304" pitchFamily="18" charset="0"/>
                <a:ea typeface="Calibri" panose="020F0502020204030204" pitchFamily="34" charset="0"/>
              </a:rPr>
              <a:t> aynı zamanda Arabistan’a putperestliği sokan kişi olarak bilinir. </a:t>
            </a:r>
            <a:r>
              <a:rPr lang="tr-TR" sz="2400" dirty="0" err="1">
                <a:effectLst/>
                <a:latin typeface="Times New Roman" panose="02020603050405020304" pitchFamily="18" charset="0"/>
                <a:ea typeface="Calibri" panose="020F0502020204030204" pitchFamily="34" charset="0"/>
              </a:rPr>
              <a:t>Amr</a:t>
            </a:r>
            <a:r>
              <a:rPr lang="tr-TR" sz="2400" dirty="0">
                <a:effectLst/>
                <a:latin typeface="Times New Roman" panose="02020603050405020304" pitchFamily="18" charset="0"/>
                <a:ea typeface="Calibri" panose="020F0502020204030204" pitchFamily="34" charset="0"/>
              </a:rPr>
              <a:t>, bir iş için gittiği Suriye’nin </a:t>
            </a:r>
            <a:r>
              <a:rPr lang="tr-TR" sz="2400" dirty="0" err="1">
                <a:effectLst/>
                <a:latin typeface="Times New Roman" panose="02020603050405020304" pitchFamily="18" charset="0"/>
                <a:ea typeface="Calibri" panose="020F0502020204030204" pitchFamily="34" charset="0"/>
              </a:rPr>
              <a:t>Belkâ</a:t>
            </a:r>
            <a:r>
              <a:rPr lang="tr-TR" sz="2400" dirty="0">
                <a:effectLst/>
                <a:latin typeface="Times New Roman" panose="02020603050405020304" pitchFamily="18" charset="0"/>
                <a:ea typeface="Calibri" panose="020F0502020204030204" pitchFamily="34" charset="0"/>
              </a:rPr>
              <a:t> yöresindeki </a:t>
            </a:r>
            <a:r>
              <a:rPr lang="tr-TR" sz="2400" dirty="0" err="1">
                <a:effectLst/>
                <a:latin typeface="Times New Roman" panose="02020603050405020304" pitchFamily="18" charset="0"/>
                <a:ea typeface="Calibri" panose="020F0502020204030204" pitchFamily="34" charset="0"/>
              </a:rPr>
              <a:t>Meâb</a:t>
            </a:r>
            <a:r>
              <a:rPr lang="tr-TR" sz="2400" dirty="0">
                <a:effectLst/>
                <a:latin typeface="Times New Roman" panose="02020603050405020304" pitchFamily="18" charset="0"/>
                <a:ea typeface="Calibri" panose="020F0502020204030204" pitchFamily="34" charset="0"/>
              </a:rPr>
              <a:t> havalisinde yaşayanların putlara taptığını görmüştür. Gördükleri karşısında şaşkınlık yaşayan </a:t>
            </a:r>
            <a:r>
              <a:rPr lang="tr-TR" sz="2400" dirty="0" err="1">
                <a:effectLst/>
                <a:latin typeface="Times New Roman" panose="02020603050405020304" pitchFamily="18" charset="0"/>
                <a:ea typeface="Calibri" panose="020F0502020204030204" pitchFamily="34" charset="0"/>
              </a:rPr>
              <a:t>Amr</a:t>
            </a:r>
            <a:r>
              <a:rPr lang="tr-TR" sz="2400" dirty="0">
                <a:effectLst/>
                <a:latin typeface="Times New Roman" panose="02020603050405020304" pitchFamily="18" charset="0"/>
                <a:ea typeface="Calibri" panose="020F0502020204030204" pitchFamily="34" charset="0"/>
              </a:rPr>
              <a:t>, kırmızı akikten yapılmış </a:t>
            </a:r>
            <a:r>
              <a:rPr lang="tr-TR" sz="2400" b="1" dirty="0" err="1">
                <a:effectLst/>
                <a:latin typeface="Times New Roman" panose="02020603050405020304" pitchFamily="18" charset="0"/>
                <a:ea typeface="Calibri" panose="020F0502020204030204" pitchFamily="34" charset="0"/>
              </a:rPr>
              <a:t>Hübel</a:t>
            </a:r>
            <a:r>
              <a:rPr lang="tr-TR" sz="2400" dirty="0">
                <a:effectLst/>
                <a:latin typeface="Times New Roman" panose="02020603050405020304" pitchFamily="18" charset="0"/>
                <a:ea typeface="Calibri" panose="020F0502020204030204" pitchFamily="34" charset="0"/>
              </a:rPr>
              <a:t> adlı putu Mekke’ye getirerek Kâbe’ye yakın bir yere dikmiştir.</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Bef>
                <a:spcPts val="600"/>
              </a:spcBef>
              <a:spcAft>
                <a:spcPts val="1200"/>
              </a:spcAft>
            </a:pPr>
            <a:endParaRPr lang="tr-TR" sz="24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58819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964810" y="593416"/>
            <a:ext cx="10515600" cy="5147371"/>
          </a:xfrm>
          <a:prstGeom prst="rect">
            <a:avLst/>
          </a:prstGeom>
          <a:noFill/>
        </p:spPr>
        <p:txBody>
          <a:bodyPr wrap="square">
            <a:spAutoFit/>
          </a:bodyPr>
          <a:lstStyle/>
          <a:p>
            <a:pPr indent="228600" algn="ctr">
              <a:lnSpc>
                <a:spcPct val="150000"/>
              </a:lnSpc>
              <a:spcAft>
                <a:spcPts val="1000"/>
              </a:spcAft>
            </a:pPr>
            <a:r>
              <a:rPr lang="tr-TR" sz="2400" b="1" dirty="0" err="1">
                <a:effectLst/>
                <a:latin typeface="Times New Roman" panose="02020603050405020304" pitchFamily="18" charset="0"/>
                <a:ea typeface="Calibri" panose="020F0502020204030204" pitchFamily="34" charset="0"/>
                <a:cs typeface="Times New Roman" panose="02020603050405020304" pitchFamily="18" charset="0"/>
              </a:rPr>
              <a:t>Kureyş’in</a:t>
            </a:r>
            <a:r>
              <a:rPr lang="tr-TR" sz="2400" b="1" dirty="0">
                <a:effectLst/>
                <a:latin typeface="Times New Roman" panose="02020603050405020304" pitchFamily="18" charset="0"/>
                <a:ea typeface="Calibri" panose="020F0502020204030204" pitchFamily="34" charset="0"/>
                <a:cs typeface="Times New Roman" panose="02020603050405020304" pitchFamily="18" charset="0"/>
              </a:rPr>
              <a:t> Mekke Hakimiyeti</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indent="228600" algn="just">
              <a:lnSpc>
                <a:spcPct val="150000"/>
              </a:lnSpc>
              <a:spcAft>
                <a:spcPts val="1000"/>
              </a:spcAft>
            </a:pP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Huzaâlılar’dan</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sonra Mekke’nin hâkimiyeti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Kusay</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b.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Kilab</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önderliğindeki </a:t>
            </a:r>
            <a:r>
              <a:rPr lang="tr-TR" sz="2400" b="1" dirty="0" err="1">
                <a:effectLst/>
                <a:latin typeface="Times New Roman" panose="02020603050405020304" pitchFamily="18" charset="0"/>
                <a:ea typeface="Calibri" panose="020F0502020204030204" pitchFamily="34" charset="0"/>
                <a:cs typeface="Times New Roman" panose="02020603050405020304" pitchFamily="18" charset="0"/>
              </a:rPr>
              <a:t>Kureyş</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kabilesinin eline geçmiştir.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Kureyş</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Kabilesi’ne</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adını veren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Fihr</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Kureyş</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b. Malik’in altıncı kuşak torunu olan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Kusay</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liderliğindeki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Kureyş</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Kinâne</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ve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Kudâa</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kabilelerinin de yardımıyla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Huzâalıları</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mağlup ederek Mekke hakimiyetini ele geçirdi. Daha sonra da dağınık halde Mekke dışında çadırlarda yaşayan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Kureyş’in</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kollarını kendisine daha yakın akraba olanlardan başlayarak Kâbe’nin etrafına yerleştirdi.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Kureyş’ten</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Mekke içerisine yerleştirilenlere </a:t>
            </a:r>
            <a:r>
              <a:rPr lang="tr-TR" sz="2400" b="1" dirty="0" err="1">
                <a:effectLst/>
                <a:latin typeface="Times New Roman" panose="02020603050405020304" pitchFamily="18" charset="0"/>
                <a:ea typeface="Calibri" panose="020F0502020204030204" pitchFamily="34" charset="0"/>
                <a:cs typeface="Times New Roman" panose="02020603050405020304" pitchFamily="18" charset="0"/>
              </a:rPr>
              <a:t>Kureyşü’l-Bitâh</a:t>
            </a:r>
            <a:r>
              <a:rPr lang="tr-TR" sz="2400" b="1" dirty="0">
                <a:effectLst/>
                <a:latin typeface="Times New Roman" panose="02020603050405020304" pitchFamily="18" charset="0"/>
                <a:ea typeface="Calibri" panose="020F0502020204030204" pitchFamily="34" charset="0"/>
                <a:cs typeface="Times New Roman" panose="02020603050405020304" pitchFamily="18" charset="0"/>
              </a:rPr>
              <a:t>,</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Mekke dışında iskan edilenlere ise </a:t>
            </a:r>
            <a:r>
              <a:rPr lang="tr-TR" sz="2400" b="1" dirty="0" err="1">
                <a:effectLst/>
                <a:latin typeface="Times New Roman" panose="02020603050405020304" pitchFamily="18" charset="0"/>
                <a:ea typeface="Calibri" panose="020F0502020204030204" pitchFamily="34" charset="0"/>
                <a:cs typeface="Times New Roman" panose="02020603050405020304" pitchFamily="18" charset="0"/>
              </a:rPr>
              <a:t>Kureyşu’z-Zevâhir</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denilmiştir. </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41586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964810" y="593416"/>
            <a:ext cx="10515600" cy="5405775"/>
          </a:xfrm>
          <a:prstGeom prst="rect">
            <a:avLst/>
          </a:prstGeom>
          <a:noFill/>
        </p:spPr>
        <p:txBody>
          <a:bodyPr wrap="square">
            <a:spAutoFit/>
          </a:bodyPr>
          <a:lstStyle/>
          <a:p>
            <a:pPr marL="342900" indent="-342900" algn="just">
              <a:lnSpc>
                <a:spcPct val="150000"/>
              </a:lnSpc>
              <a:spcAft>
                <a:spcPts val="1000"/>
              </a:spcAft>
              <a:buFont typeface="Wingdings" panose="05000000000000000000" pitchFamily="2" charset="2"/>
              <a:buChar char="Ø"/>
            </a:pP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Kusay</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kabilesini bir araya topladığından dolayı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mücemmi</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(birleştirici) unvanını aldı.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Kureyş</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kabilesinin göçebelikten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bedevîlik</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yerleşik hayata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hadarîlik</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geçişi de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Kusay</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ile birlikte olmuştur.</a:t>
            </a:r>
            <a:endParaRPr lang="tr-TR" sz="24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50000"/>
              </a:lnSpc>
              <a:spcAft>
                <a:spcPts val="1000"/>
              </a:spcAft>
              <a:buFont typeface="Wingdings" panose="05000000000000000000" pitchFamily="2" charset="2"/>
              <a:buChar char="Ø"/>
            </a:pP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Hacerülesved’i</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yerine koyan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Kusay</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Hac ibadeti sırasında yapılması gerekenler düzenledi. Mekke’nin dinî ve siyasî yönetimi anlamına gelen riyaset görevini üstlenen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Kusay</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ayrıca Mekke ve Kâbe ile ilgili hizmetleri de </a:t>
            </a:r>
            <a:r>
              <a:rPr lang="tr-TR" sz="2400" dirty="0">
                <a:effectLst/>
                <a:latin typeface="Times New Roman" panose="02020603050405020304" pitchFamily="18" charset="0"/>
                <a:ea typeface="Calibri" panose="020F0502020204030204" pitchFamily="34" charset="0"/>
                <a:cs typeface="Arial" panose="020B0604020202020204" pitchFamily="34" charset="0"/>
              </a:rPr>
              <a:t>akrabaları arasında</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paylaştırmıştır.</a:t>
            </a:r>
          </a:p>
          <a:p>
            <a:pPr marL="342900" indent="-342900" algn="just">
              <a:lnSpc>
                <a:spcPct val="150000"/>
              </a:lnSpc>
              <a:spcAft>
                <a:spcPts val="1000"/>
              </a:spcAft>
              <a:buFont typeface="Wingdings" panose="05000000000000000000" pitchFamily="2" charset="2"/>
              <a:buChar char="Ø"/>
            </a:pPr>
            <a:endParaRPr lang="tr-TR" sz="24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50000"/>
              </a:lnSpc>
              <a:spcAft>
                <a:spcPts val="1000"/>
              </a:spcAft>
              <a:buFont typeface="Wingdings" panose="05000000000000000000" pitchFamily="2" charset="2"/>
              <a:buChar char="Ø"/>
            </a:pP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3770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964810" y="593416"/>
            <a:ext cx="10515600" cy="5157438"/>
          </a:xfrm>
          <a:prstGeom prst="rect">
            <a:avLst/>
          </a:prstGeom>
          <a:noFill/>
        </p:spPr>
        <p:txBody>
          <a:bodyPr wrap="square">
            <a:spAutoFit/>
          </a:bodyPr>
          <a:lstStyle/>
          <a:p>
            <a:pPr indent="449580" algn="ctr">
              <a:lnSpc>
                <a:spcPct val="115000"/>
              </a:lnSpc>
              <a:spcAft>
                <a:spcPts val="1000"/>
              </a:spcAft>
            </a:pPr>
            <a:r>
              <a:rPr lang="tr-TR"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KISA KISA</a:t>
            </a:r>
            <a:endParaRPr lang="tr-TR" sz="2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1000"/>
              </a:spcAft>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Doğuda Basra Körfezi ve Umman Denizi, güneyde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Arab</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Denizi ve Aden Körfezi, batıda Kızıldeniz ile çevrili coğrafi alanın ismi </a:t>
            </a:r>
            <a:r>
              <a:rPr lang="tr-TR" sz="2000" b="1" dirty="0">
                <a:effectLst/>
                <a:latin typeface="Times New Roman" panose="02020603050405020304" pitchFamily="18" charset="0"/>
                <a:ea typeface="Calibri" panose="020F0502020204030204" pitchFamily="34" charset="0"/>
                <a:cs typeface="Times New Roman" panose="02020603050405020304" pitchFamily="18" charset="0"/>
              </a:rPr>
              <a:t>Arap Yarımadası</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’dır.</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Güney Arabistan’da kurulan devletler </a:t>
            </a:r>
            <a:r>
              <a:rPr lang="tr-TR" sz="2000" b="1" dirty="0" err="1">
                <a:effectLst/>
                <a:latin typeface="Times New Roman" panose="02020603050405020304" pitchFamily="18" charset="0"/>
                <a:ea typeface="Calibri" panose="020F0502020204030204" pitchFamily="34" charset="0"/>
                <a:cs typeface="Times New Roman" panose="02020603050405020304" pitchFamily="18" charset="0"/>
              </a:rPr>
              <a:t>Mainliler</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000" b="1" dirty="0" err="1">
                <a:effectLst/>
                <a:latin typeface="Times New Roman" panose="02020603050405020304" pitchFamily="18" charset="0"/>
                <a:ea typeface="Calibri" panose="020F0502020204030204" pitchFamily="34" charset="0"/>
                <a:cs typeface="Times New Roman" panose="02020603050405020304" pitchFamily="18" charset="0"/>
              </a:rPr>
              <a:t>Sebeliler</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ve </a:t>
            </a:r>
            <a:r>
              <a:rPr lang="tr-TR" sz="2000" b="1" dirty="0" err="1">
                <a:effectLst/>
                <a:latin typeface="Times New Roman" panose="02020603050405020304" pitchFamily="18" charset="0"/>
                <a:ea typeface="Calibri" panose="020F0502020204030204" pitchFamily="34" charset="0"/>
                <a:cs typeface="Times New Roman" panose="02020603050405020304" pitchFamily="18" charset="0"/>
              </a:rPr>
              <a:t>Himyeriler</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dir</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pP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Mainliler’in</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önemli bir geçim kaynağı, “</a:t>
            </a:r>
            <a:r>
              <a:rPr lang="tr-TR" sz="2000" b="1" dirty="0" err="1">
                <a:effectLst/>
                <a:latin typeface="Times New Roman" panose="02020603050405020304" pitchFamily="18" charset="0"/>
                <a:ea typeface="Calibri" panose="020F0502020204030204" pitchFamily="34" charset="0"/>
                <a:cs typeface="Times New Roman" panose="02020603050405020304" pitchFamily="18" charset="0"/>
              </a:rPr>
              <a:t>ticaret</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”tir</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Wingdings" panose="05000000000000000000" pitchFamily="2" charset="2"/>
              <a:buChar char=""/>
            </a:pP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Sebeliler’in</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merkezi, </a:t>
            </a:r>
            <a:r>
              <a:rPr lang="tr-TR" sz="2000" b="1" dirty="0" err="1">
                <a:effectLst/>
                <a:latin typeface="Times New Roman" panose="02020603050405020304" pitchFamily="18" charset="0"/>
                <a:ea typeface="Calibri" panose="020F0502020204030204" pitchFamily="34" charset="0"/>
                <a:cs typeface="Times New Roman" panose="02020603050405020304" pitchFamily="18" charset="0"/>
              </a:rPr>
              <a:t>Me’rib</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şehridir.</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Wingdings" panose="05000000000000000000" pitchFamily="2" charset="2"/>
              <a:buChar char=""/>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Savaşçı kişiliklerine atıfla krallarından bazıları “kuvvetli ve kudretli” anlamına gelen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tubba</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unvanını alan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Himyerîler’dir</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0451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964810" y="593416"/>
            <a:ext cx="10515600" cy="5471370"/>
          </a:xfrm>
          <a:prstGeom prst="rect">
            <a:avLst/>
          </a:prstGeom>
          <a:noFill/>
        </p:spPr>
        <p:txBody>
          <a:bodyPr wrap="square">
            <a:spAutoFit/>
          </a:bodyPr>
          <a:lstStyle/>
          <a:p>
            <a:pPr marL="342900" marR="95250" lvl="0" indent="-342900" algn="just">
              <a:lnSpc>
                <a:spcPct val="115000"/>
              </a:lnSpc>
              <a:spcAft>
                <a:spcPts val="1000"/>
              </a:spcAft>
              <a:buFont typeface="Wingdings" panose="05000000000000000000" pitchFamily="2" charset="2"/>
              <a:buChar char=""/>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Filistin’in güneyinde, Akabe Körfezi ile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Lût</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Gölü arasında kurulan devlet,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Nabatîler’dir</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pPr marR="95250" algn="just">
              <a:lnSpc>
                <a:spcPct val="115000"/>
              </a:lnSpc>
              <a:spcAft>
                <a:spcPts val="1000"/>
              </a:spcAft>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Wingdings" panose="05000000000000000000" pitchFamily="2" charset="2"/>
              <a:buChar char=""/>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Merkezi harabeleri bugün bile meşhur olan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Petra</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şehri olan devlet </a:t>
            </a:r>
            <a:r>
              <a:rPr lang="tr-TR" sz="2000" b="1" dirty="0" err="1">
                <a:effectLst/>
                <a:latin typeface="Times New Roman" panose="02020603050405020304" pitchFamily="18" charset="0"/>
                <a:ea typeface="Calibri" panose="020F0502020204030204" pitchFamily="34" charset="0"/>
                <a:cs typeface="Times New Roman" panose="02020603050405020304" pitchFamily="18" charset="0"/>
              </a:rPr>
              <a:t>Nabatîler</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’dir</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Yahudiliği benimseyen kralları, Yahudi olmayan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Necranlı</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Hıristiyanları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uhdûd</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adı verilen ateş çukurlarında canlı canlı yakan, </a:t>
            </a:r>
            <a:r>
              <a:rPr lang="tr-TR" sz="2000" b="1" dirty="0" err="1">
                <a:effectLst/>
                <a:latin typeface="Times New Roman" panose="02020603050405020304" pitchFamily="18" charset="0"/>
                <a:ea typeface="Calibri" panose="020F0502020204030204" pitchFamily="34" charset="0"/>
                <a:cs typeface="Times New Roman" panose="02020603050405020304" pitchFamily="18" charset="0"/>
              </a:rPr>
              <a:t>Himyerîler</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’dir</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pP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Himyerî</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hükümdarı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Zû</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Nüvas</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Yahudiliği zorla yaymaya çalışmış ve kabul etmeyen birçok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Necranlı</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Hıristiyan’ı “</a:t>
            </a:r>
            <a:r>
              <a:rPr lang="tr-TR" sz="2000" b="1" dirty="0" err="1">
                <a:effectLst/>
                <a:latin typeface="Times New Roman" panose="02020603050405020304" pitchFamily="18" charset="0"/>
                <a:ea typeface="Calibri" panose="020F0502020204030204" pitchFamily="34" charset="0"/>
                <a:cs typeface="Times New Roman" panose="02020603050405020304" pitchFamily="18" charset="0"/>
              </a:rPr>
              <a:t>uhdûd</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adı verilen ateş çukurlarında canlı canlı ateşe atmıştır.</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pP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Himyerîlerin</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hâkimiyetlerine son veren kumandan </a:t>
            </a:r>
            <a:r>
              <a:rPr lang="tr-TR" sz="2000" b="1" dirty="0" err="1">
                <a:effectLst/>
                <a:latin typeface="Times New Roman" panose="02020603050405020304" pitchFamily="18" charset="0"/>
                <a:ea typeface="Calibri" panose="020F0502020204030204" pitchFamily="34" charset="0"/>
                <a:cs typeface="Times New Roman" panose="02020603050405020304" pitchFamily="18" charset="0"/>
              </a:rPr>
              <a:t>Eryat</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’tır</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2637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964810" y="593416"/>
            <a:ext cx="10515600" cy="5471370"/>
          </a:xfrm>
          <a:prstGeom prst="rect">
            <a:avLst/>
          </a:prstGeom>
          <a:noFill/>
        </p:spPr>
        <p:txBody>
          <a:bodyPr wrap="square">
            <a:spAutoFit/>
          </a:bodyPr>
          <a:lstStyle/>
          <a:p>
            <a:pPr marL="342900" lvl="0" indent="-342900">
              <a:lnSpc>
                <a:spcPct val="115000"/>
              </a:lnSpc>
              <a:spcAft>
                <a:spcPts val="1000"/>
              </a:spcAft>
              <a:buFont typeface="Wingdings" panose="05000000000000000000" pitchFamily="2" charset="2"/>
              <a:buChar char=""/>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Hz. Peygamber döneminde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Sâsânîlerin</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son Yemen valisi iken İslam’ı kabul edip İslam Devleti’nin bölgedeki ilk valisi olan kişi </a:t>
            </a:r>
            <a:r>
              <a:rPr lang="tr-TR" sz="2000" b="1" dirty="0" err="1">
                <a:effectLst/>
                <a:latin typeface="Times New Roman" panose="02020603050405020304" pitchFamily="18" charset="0"/>
                <a:ea typeface="Calibri" panose="020F0502020204030204" pitchFamily="34" charset="0"/>
                <a:cs typeface="Times New Roman" panose="02020603050405020304" pitchFamily="18" charset="0"/>
              </a:rPr>
              <a:t>Bâzân</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’dır</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III. yüzyılda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Sâsânî</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ve Roma imparatorlukları arasındaki mücadeleyi fırsat bilerek kurulan devlet </a:t>
            </a:r>
            <a:r>
              <a:rPr lang="tr-TR" sz="2000" b="1" dirty="0" err="1">
                <a:effectLst/>
                <a:latin typeface="Times New Roman" panose="02020603050405020304" pitchFamily="18" charset="0"/>
                <a:ea typeface="Calibri" panose="020F0502020204030204" pitchFamily="34" charset="0"/>
                <a:cs typeface="Times New Roman" panose="02020603050405020304" pitchFamily="18" charset="0"/>
              </a:rPr>
              <a:t>Tedmürlüler</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dir</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pP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Tedmür</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000" b="1" dirty="0" err="1">
                <a:effectLst/>
                <a:latin typeface="Times New Roman" panose="02020603050405020304" pitchFamily="18" charset="0"/>
                <a:ea typeface="Calibri" panose="020F0502020204030204" pitchFamily="34" charset="0"/>
                <a:cs typeface="Times New Roman" panose="02020603050405020304" pitchFamily="18" charset="0"/>
              </a:rPr>
              <a:t>Hâlid</a:t>
            </a:r>
            <a:r>
              <a:rPr lang="tr-TR" sz="2000" b="1" dirty="0">
                <a:effectLst/>
                <a:latin typeface="Times New Roman" panose="02020603050405020304" pitchFamily="18" charset="0"/>
                <a:ea typeface="Calibri" panose="020F0502020204030204" pitchFamily="34" charset="0"/>
                <a:cs typeface="Times New Roman" panose="02020603050405020304" pitchFamily="18" charset="0"/>
              </a:rPr>
              <a:t> b. </a:t>
            </a:r>
            <a:r>
              <a:rPr lang="tr-TR" sz="2000" b="1" dirty="0" err="1">
                <a:effectLst/>
                <a:latin typeface="Times New Roman" panose="02020603050405020304" pitchFamily="18" charset="0"/>
                <a:ea typeface="Calibri" panose="020F0502020204030204" pitchFamily="34" charset="0"/>
                <a:cs typeface="Times New Roman" panose="02020603050405020304" pitchFamily="18" charset="0"/>
              </a:rPr>
              <a:t>Velîd</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tarafından fethedilmiştir.</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pP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Gassânîlerin</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kurucusu, </a:t>
            </a:r>
            <a:r>
              <a:rPr lang="tr-TR" sz="2000" b="1" dirty="0" err="1">
                <a:effectLst/>
                <a:latin typeface="Times New Roman" panose="02020603050405020304" pitchFamily="18" charset="0"/>
                <a:ea typeface="Calibri" panose="020F0502020204030204" pitchFamily="34" charset="0"/>
                <a:cs typeface="Times New Roman" panose="02020603050405020304" pitchFamily="18" charset="0"/>
              </a:rPr>
              <a:t>Cefne</a:t>
            </a:r>
            <a:r>
              <a:rPr lang="tr-TR" sz="2000" b="1" dirty="0">
                <a:effectLst/>
                <a:latin typeface="Times New Roman" panose="02020603050405020304" pitchFamily="18" charset="0"/>
                <a:ea typeface="Calibri" panose="020F0502020204030204" pitchFamily="34" charset="0"/>
                <a:cs typeface="Times New Roman" panose="02020603050405020304" pitchFamily="18" charset="0"/>
              </a:rPr>
              <a:t> b. </a:t>
            </a:r>
            <a:r>
              <a:rPr lang="tr-TR" sz="2000" b="1" dirty="0" err="1">
                <a:effectLst/>
                <a:latin typeface="Times New Roman" panose="02020603050405020304" pitchFamily="18" charset="0"/>
                <a:ea typeface="Calibri" panose="020F0502020204030204" pitchFamily="34" charset="0"/>
                <a:cs typeface="Times New Roman" panose="02020603050405020304" pitchFamily="18" charset="0"/>
              </a:rPr>
              <a:t>Amr</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’dır</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pP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Gassânîlere</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Hz. Ömer döneminde son verilmiştir.</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0970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5468869"/>
          </a:xfrm>
          <a:prstGeom prst="rect">
            <a:avLst/>
          </a:prstGeom>
          <a:noFill/>
        </p:spPr>
        <p:txBody>
          <a:bodyPr wrap="square">
            <a:spAutoFit/>
          </a:bodyPr>
          <a:lstStyle/>
          <a:p>
            <a:pPr indent="450215" algn="just">
              <a:lnSpc>
                <a:spcPct val="115000"/>
              </a:lnSpc>
              <a:spcBef>
                <a:spcPts val="600"/>
              </a:spcBef>
              <a:spcAft>
                <a:spcPts val="1200"/>
              </a:spcAft>
            </a:pPr>
            <a:endParaRPr lang="tr-TR" sz="2400" b="1" dirty="0">
              <a:effectLst/>
              <a:latin typeface="Times New Roman" panose="02020603050405020304" pitchFamily="18" charset="0"/>
              <a:ea typeface="Calibri" panose="020F0502020204030204" pitchFamily="34" charset="0"/>
              <a:cs typeface="Arial" panose="020B0604020202020204" pitchFamily="34" charset="0"/>
            </a:endParaRPr>
          </a:p>
          <a:p>
            <a:pPr indent="450215" algn="just">
              <a:lnSpc>
                <a:spcPct val="115000"/>
              </a:lnSpc>
              <a:spcBef>
                <a:spcPts val="600"/>
              </a:spcBef>
              <a:spcAft>
                <a:spcPts val="1200"/>
              </a:spcAft>
            </a:pPr>
            <a:r>
              <a:rPr lang="tr-TR" sz="2400" b="1" dirty="0">
                <a:effectLst/>
                <a:latin typeface="Times New Roman" panose="02020603050405020304" pitchFamily="18" charset="0"/>
                <a:ea typeface="Calibri" panose="020F0502020204030204" pitchFamily="34" charset="0"/>
                <a:cs typeface="Arial" panose="020B0604020202020204" pitchFamily="34" charset="0"/>
              </a:rPr>
              <a:t>Niye bu konuyu Öğreniyoruz?</a:t>
            </a:r>
          </a:p>
          <a:p>
            <a:pPr indent="450215" algn="just">
              <a:lnSpc>
                <a:spcPct val="115000"/>
              </a:lnSpc>
              <a:spcBef>
                <a:spcPts val="600"/>
              </a:spcBef>
              <a:spcAft>
                <a:spcPts val="1200"/>
              </a:spcAft>
            </a:pPr>
            <a:endParaRPr lang="tr-TR" sz="2400" dirty="0">
              <a:effectLst/>
              <a:latin typeface="Times New Roman" panose="02020603050405020304" pitchFamily="18" charset="0"/>
              <a:ea typeface="Calibri" panose="020F0502020204030204" pitchFamily="34" charset="0"/>
              <a:cs typeface="Arial" panose="020B0604020202020204" pitchFamily="34" charset="0"/>
            </a:endParaRPr>
          </a:p>
          <a:p>
            <a:pPr indent="450215" algn="just">
              <a:lnSpc>
                <a:spcPct val="115000"/>
              </a:lnSpc>
              <a:spcBef>
                <a:spcPts val="600"/>
              </a:spcBef>
              <a:spcAft>
                <a:spcPts val="1200"/>
              </a:spcAft>
            </a:pPr>
            <a:r>
              <a:rPr lang="tr-TR" sz="2400" dirty="0">
                <a:effectLst/>
                <a:latin typeface="Times New Roman" panose="02020603050405020304" pitchFamily="18" charset="0"/>
                <a:ea typeface="Calibri" panose="020F0502020204030204" pitchFamily="34" charset="0"/>
                <a:cs typeface="Arial" panose="020B0604020202020204" pitchFamily="34" charset="0"/>
              </a:rPr>
              <a:t>Hz. Muhammed’in hayatını daha iyi anlayabilmek için öncelikli olarak onun dünyaya geldiği, büyüdüğü, yaşadığı, hayatını geçirdiği ve İslam’ı tebliğ ettiği Arap Yarımadası’nın coğrafî konumunun ve Arapların etnik, sosyal, kültürel, ekonomik ve dinî yapısının iyi bilinmesi gereklidir. Böylelikle Hz. Muhammed’le birlikte toplumun nasıl bir değişim ve dönüşüm geçirdiği daha iyi anlaşılabilir.</a:t>
            </a:r>
          </a:p>
          <a:p>
            <a:pPr indent="450215" algn="just">
              <a:lnSpc>
                <a:spcPct val="115000"/>
              </a:lnSpc>
              <a:spcBef>
                <a:spcPts val="600"/>
              </a:spcBef>
              <a:spcAft>
                <a:spcPts val="1200"/>
              </a:spcAft>
            </a:pPr>
            <a:endParaRPr lang="tr-TR" sz="2400" dirty="0">
              <a:latin typeface="Times New Roman" panose="02020603050405020304" pitchFamily="18" charset="0"/>
              <a:ea typeface="Calibri" panose="020F0502020204030204" pitchFamily="34" charset="0"/>
              <a:cs typeface="Arial" panose="020B0604020202020204" pitchFamily="34" charset="0"/>
            </a:endParaRPr>
          </a:p>
          <a:p>
            <a:pPr indent="450215" algn="just">
              <a:lnSpc>
                <a:spcPct val="115000"/>
              </a:lnSpc>
              <a:spcBef>
                <a:spcPts val="600"/>
              </a:spcBef>
              <a:spcAft>
                <a:spcPts val="1200"/>
              </a:spcAft>
            </a:pPr>
            <a:endParaRPr lang="tr-TR"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84549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838200" y="365125"/>
            <a:ext cx="10515600" cy="5162247"/>
          </a:xfrm>
          <a:prstGeom prst="rect">
            <a:avLst/>
          </a:prstGeom>
          <a:noFill/>
        </p:spPr>
        <p:txBody>
          <a:bodyPr wrap="square">
            <a:spAutoFit/>
          </a:bodyPr>
          <a:lstStyle/>
          <a:p>
            <a:pPr marL="800100" lvl="1" indent="-342900" algn="just">
              <a:lnSpc>
                <a:spcPct val="115000"/>
              </a:lnSpc>
              <a:buFont typeface="+mj-lt"/>
              <a:buAutoNum type="arabicPeriod"/>
            </a:pPr>
            <a:r>
              <a:rPr lang="tr-TR" sz="2400" b="1" dirty="0">
                <a:effectLst/>
                <a:latin typeface="Times New Roman" panose="02020603050405020304" pitchFamily="18" charset="0"/>
                <a:ea typeface="Calibri" panose="020F0502020204030204" pitchFamily="34" charset="0"/>
                <a:cs typeface="Arial" panose="020B0604020202020204" pitchFamily="34" charset="0"/>
              </a:rPr>
              <a:t>Coğrafî Durum</a:t>
            </a:r>
            <a:endParaRPr lang="tr-TR" sz="2400" dirty="0">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15000"/>
              </a:lnSpc>
              <a:buFont typeface="Wingdings" panose="05000000000000000000" pitchFamily="2" charset="2"/>
              <a:buChar char="Ø"/>
            </a:pP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a:effectLst/>
                <a:latin typeface="Times New Roman" panose="02020603050405020304" pitchFamily="18" charset="0"/>
                <a:ea typeface="Calibri" panose="020F0502020204030204" pitchFamily="34" charset="0"/>
                <a:cs typeface="Arial" panose="020B0604020202020204" pitchFamily="34" charset="0"/>
              </a:rPr>
              <a:t>İslam’ın doğduğu bölge olan Arap Yarımadası, dönemin iki büyük devleti </a:t>
            </a:r>
            <a:r>
              <a:rPr lang="tr-TR" sz="2400" b="1" dirty="0">
                <a:effectLst/>
                <a:latin typeface="Times New Roman" panose="02020603050405020304" pitchFamily="18" charset="0"/>
                <a:ea typeface="Calibri" panose="020F0502020204030204" pitchFamily="34" charset="0"/>
                <a:cs typeface="Arial" panose="020B0604020202020204" pitchFamily="34" charset="0"/>
              </a:rPr>
              <a:t>Bizans</a:t>
            </a:r>
            <a:r>
              <a:rPr lang="tr-TR" sz="2400" dirty="0">
                <a:effectLst/>
                <a:latin typeface="Times New Roman" panose="02020603050405020304" pitchFamily="18" charset="0"/>
                <a:ea typeface="Calibri" panose="020F0502020204030204" pitchFamily="34" charset="0"/>
                <a:cs typeface="Arial" panose="020B0604020202020204" pitchFamily="34" charset="0"/>
              </a:rPr>
              <a:t> ve </a:t>
            </a:r>
            <a:r>
              <a:rPr lang="tr-TR" sz="2400" b="1" dirty="0" err="1">
                <a:effectLst/>
                <a:latin typeface="Times New Roman" panose="02020603050405020304" pitchFamily="18" charset="0"/>
                <a:ea typeface="Calibri" panose="020F0502020204030204" pitchFamily="34" charset="0"/>
                <a:cs typeface="Arial" panose="020B0604020202020204" pitchFamily="34" charset="0"/>
              </a:rPr>
              <a:t>Sâsânîlerin</a:t>
            </a:r>
            <a:r>
              <a:rPr lang="tr-TR" sz="2400" dirty="0">
                <a:effectLst/>
                <a:latin typeface="Times New Roman" panose="02020603050405020304" pitchFamily="18" charset="0"/>
                <a:ea typeface="Calibri" panose="020F0502020204030204" pitchFamily="34" charset="0"/>
                <a:cs typeface="Arial" panose="020B0604020202020204" pitchFamily="34" charset="0"/>
              </a:rPr>
              <a:t> ortasında ülkeler ve kıtalar arası ticaret, deniz ve karayolları üzerinde bir irtibat noktası konumundadır. Arap Yarımadası’nın doğusunda Basra ve Umman körfezleri, güneyinde Hint Okyanusu ve batısında Kızıldeniz yer alır. </a:t>
            </a:r>
          </a:p>
          <a:p>
            <a:pPr indent="450215" algn="just">
              <a:lnSpc>
                <a:spcPct val="115000"/>
              </a:lnSpc>
            </a:pPr>
            <a:endParaRPr lang="tr-TR" sz="2400" dirty="0">
              <a:effectLst/>
              <a:latin typeface="Times New Roman" panose="02020603050405020304" pitchFamily="18" charset="0"/>
              <a:ea typeface="Calibri" panose="020F0502020204030204" pitchFamily="34" charset="0"/>
              <a:cs typeface="Arial" panose="020B0604020202020204" pitchFamily="34" charset="0"/>
            </a:endParaRPr>
          </a:p>
          <a:p>
            <a:pPr marL="342900" indent="-342900" algn="just">
              <a:lnSpc>
                <a:spcPct val="115000"/>
              </a:lnSpc>
              <a:buFont typeface="Wingdings" panose="05000000000000000000" pitchFamily="2" charset="2"/>
              <a:buChar char="Ø"/>
            </a:pPr>
            <a:r>
              <a:rPr lang="tr-TR" sz="2400" dirty="0">
                <a:effectLst/>
                <a:latin typeface="Times New Roman" panose="02020603050405020304" pitchFamily="18" charset="0"/>
                <a:ea typeface="Calibri" panose="020F0502020204030204" pitchFamily="34" charset="0"/>
                <a:cs typeface="Arial" panose="020B0604020202020204" pitchFamily="34" charset="0"/>
              </a:rPr>
              <a:t>Arap Yarımadası'nın Asya kıtası ile birleşen kuzey kesiminde, sınır teşkil edecek coğrafî bir unsura rastlanmadığı için kuzey sınırı hakkında farklı görüşler mevcuttur. Suriye ve Irak bölgelerini de Arap Yarımadası'ndan sayanlar vardır. Suriye ve Irak, coğrafî açıdan Arap Yarımadası'ndan sayılmasa bile, etnik açıdan sayılabilir. Çünkü İslâm'ın doğuşundan önce bu bölgelerde Araplar oturuyorlardı.</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7086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838200" y="365125"/>
            <a:ext cx="10515600" cy="3463320"/>
          </a:xfrm>
          <a:prstGeom prst="rect">
            <a:avLst/>
          </a:prstGeom>
          <a:noFill/>
        </p:spPr>
        <p:txBody>
          <a:bodyPr wrap="square">
            <a:spAutoFit/>
          </a:bodyPr>
          <a:lstStyle/>
          <a:p>
            <a:pPr lvl="1" algn="just">
              <a:lnSpc>
                <a:spcPct val="115000"/>
              </a:lnSpc>
            </a:pPr>
            <a:endParaRPr lang="tr-TR" sz="2400" b="1" dirty="0">
              <a:latin typeface="Times New Roman" panose="02020603050405020304" pitchFamily="18" charset="0"/>
              <a:ea typeface="Calibri" panose="020F0502020204030204" pitchFamily="34" charset="0"/>
              <a:cs typeface="Arial" panose="020B0604020202020204" pitchFamily="34" charset="0"/>
            </a:endParaRPr>
          </a:p>
          <a:p>
            <a:pPr lvl="1" algn="just">
              <a:lnSpc>
                <a:spcPct val="115000"/>
              </a:lnSpc>
            </a:pPr>
            <a:endParaRPr lang="tr-TR" sz="2400" b="1" dirty="0">
              <a:effectLst/>
              <a:latin typeface="Times New Roman" panose="02020603050405020304" pitchFamily="18" charset="0"/>
              <a:ea typeface="Calibri" panose="020F0502020204030204" pitchFamily="34" charset="0"/>
              <a:cs typeface="Arial" panose="020B0604020202020204" pitchFamily="34" charset="0"/>
            </a:endParaRPr>
          </a:p>
          <a:p>
            <a:pPr lvl="1" algn="just">
              <a:lnSpc>
                <a:spcPct val="115000"/>
              </a:lnSpc>
            </a:pPr>
            <a:endParaRPr lang="tr-TR" sz="2400" b="1" dirty="0">
              <a:latin typeface="Times New Roman" panose="02020603050405020304" pitchFamily="18" charset="0"/>
              <a:ea typeface="Calibri" panose="020F0502020204030204" pitchFamily="34" charset="0"/>
              <a:cs typeface="Arial" panose="020B0604020202020204" pitchFamily="34" charset="0"/>
            </a:endParaRPr>
          </a:p>
          <a:p>
            <a:pPr lvl="1" algn="just">
              <a:lnSpc>
                <a:spcPct val="115000"/>
              </a:lnSpc>
            </a:pPr>
            <a:r>
              <a:rPr lang="tr-TR" sz="2400" dirty="0">
                <a:effectLst/>
                <a:latin typeface="Times New Roman" panose="02020603050405020304" pitchFamily="18" charset="0"/>
                <a:ea typeface="Calibri" panose="020F0502020204030204" pitchFamily="34" charset="0"/>
                <a:cs typeface="Arial" panose="020B0604020202020204" pitchFamily="34" charset="0"/>
              </a:rPr>
              <a:t>Arap Yarımadası güneyde </a:t>
            </a:r>
            <a:r>
              <a:rPr lang="tr-TR" sz="2400" dirty="0" err="1">
                <a:effectLst/>
                <a:latin typeface="Times New Roman" panose="02020603050405020304" pitchFamily="18" charset="0"/>
                <a:ea typeface="Calibri" panose="020F0502020204030204" pitchFamily="34" charset="0"/>
                <a:cs typeface="Arial" panose="020B0604020202020204" pitchFamily="34" charset="0"/>
              </a:rPr>
              <a:t>Bâbü’l-Mendep</a:t>
            </a:r>
            <a:r>
              <a:rPr lang="tr-TR" sz="2400" dirty="0">
                <a:effectLst/>
                <a:latin typeface="Times New Roman" panose="02020603050405020304" pitchFamily="18" charset="0"/>
                <a:ea typeface="Calibri" panose="020F0502020204030204" pitchFamily="34" charset="0"/>
                <a:cs typeface="Arial" panose="020B0604020202020204" pitchFamily="34" charset="0"/>
              </a:rPr>
              <a:t> Boğazı ile Afrika’dan ayrılırken, Süveyş Kanalı ile bu kıtaya birleşir. </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Yarımadanın İslam kaynaklarındaki tam adı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Şibhü</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Cezîreti’l-Arab</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(Arap yarımadası) olarak geçerken, kısaltılarak </a:t>
            </a:r>
            <a:r>
              <a:rPr lang="tr-TR" sz="2400" b="1" dirty="0" err="1">
                <a:effectLst/>
                <a:latin typeface="Times New Roman" panose="02020603050405020304" pitchFamily="18" charset="0"/>
                <a:ea typeface="Calibri" panose="020F0502020204030204" pitchFamily="34" charset="0"/>
                <a:cs typeface="Times New Roman" panose="02020603050405020304" pitchFamily="18" charset="0"/>
              </a:rPr>
              <a:t>Cezîretü’l-Arab</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şeklinde kullanılmıştır.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Türkçe’de</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ise Arap yarımadası veya Arabistan şeklinde ifade edilmektedir.</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5170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838200" y="365125"/>
            <a:ext cx="10515600" cy="5162247"/>
          </a:xfrm>
          <a:prstGeom prst="rect">
            <a:avLst/>
          </a:prstGeom>
          <a:noFill/>
        </p:spPr>
        <p:txBody>
          <a:bodyPr wrap="square">
            <a:spAutoFit/>
          </a:bodyPr>
          <a:lstStyle/>
          <a:p>
            <a:pPr indent="450215" algn="just">
              <a:lnSpc>
                <a:spcPct val="115000"/>
              </a:lnSpc>
            </a:pPr>
            <a:endParaRPr lang="tr-TR" sz="2400" dirty="0">
              <a:effectLst/>
              <a:latin typeface="Times New Roman" panose="02020603050405020304" pitchFamily="18" charset="0"/>
              <a:ea typeface="Calibri" panose="020F0502020204030204" pitchFamily="34" charset="0"/>
              <a:cs typeface="Arial" panose="020B0604020202020204" pitchFamily="34" charset="0"/>
            </a:endParaRPr>
          </a:p>
          <a:p>
            <a:pPr indent="450215" algn="just">
              <a:lnSpc>
                <a:spcPct val="115000"/>
              </a:lnSpc>
            </a:pPr>
            <a:r>
              <a:rPr lang="tr-TR" sz="2400" dirty="0">
                <a:effectLst/>
                <a:latin typeface="Times New Roman" panose="02020603050405020304" pitchFamily="18" charset="0"/>
                <a:ea typeface="Calibri" panose="020F0502020204030204" pitchFamily="34" charset="0"/>
                <a:cs typeface="Arial" panose="020B0604020202020204" pitchFamily="34" charset="0"/>
              </a:rPr>
              <a:t>İslamiyet’in doğduğu dönemde Arabistan’ın meşhur şehirleri olarak;</a:t>
            </a:r>
          </a:p>
          <a:p>
            <a:pPr marL="342900" indent="-342900" algn="just">
              <a:lnSpc>
                <a:spcPct val="115000"/>
              </a:lnSpc>
              <a:buFontTx/>
              <a:buChar char="-"/>
            </a:pPr>
            <a:r>
              <a:rPr lang="tr-TR" sz="2400" b="1" dirty="0">
                <a:effectLst/>
                <a:latin typeface="Times New Roman" panose="02020603050405020304" pitchFamily="18" charset="0"/>
                <a:ea typeface="Calibri" panose="020F0502020204030204" pitchFamily="34" charset="0"/>
                <a:cs typeface="Arial" panose="020B0604020202020204" pitchFamily="34" charset="0"/>
              </a:rPr>
              <a:t>Mekke</a:t>
            </a:r>
          </a:p>
          <a:p>
            <a:pPr marL="342900" indent="-342900" algn="just">
              <a:lnSpc>
                <a:spcPct val="115000"/>
              </a:lnSpc>
              <a:buFontTx/>
              <a:buChar char="-"/>
            </a:pPr>
            <a:endParaRPr lang="tr-TR" sz="2400" b="1" dirty="0">
              <a:latin typeface="Times New Roman" panose="02020603050405020304" pitchFamily="18" charset="0"/>
              <a:ea typeface="Calibri" panose="020F0502020204030204" pitchFamily="34" charset="0"/>
              <a:cs typeface="Arial" panose="020B0604020202020204" pitchFamily="34" charset="0"/>
            </a:endParaRPr>
          </a:p>
          <a:p>
            <a:pPr marL="342900" indent="-342900" algn="just">
              <a:lnSpc>
                <a:spcPct val="115000"/>
              </a:lnSpc>
              <a:buFontTx/>
              <a:buChar char="-"/>
            </a:pPr>
            <a:r>
              <a:rPr lang="tr-TR" sz="2400" b="1" dirty="0" err="1">
                <a:effectLst/>
                <a:latin typeface="Times New Roman" panose="02020603050405020304" pitchFamily="18" charset="0"/>
                <a:ea typeface="Calibri" panose="020F0502020204030204" pitchFamily="34" charset="0"/>
                <a:cs typeface="Arial" panose="020B0604020202020204" pitchFamily="34" charset="0"/>
              </a:rPr>
              <a:t>Yesrib</a:t>
            </a:r>
            <a:r>
              <a:rPr lang="tr-TR" sz="2400" dirty="0">
                <a:effectLst/>
                <a:latin typeface="Times New Roman" panose="02020603050405020304" pitchFamily="18" charset="0"/>
                <a:ea typeface="Calibri" panose="020F0502020204030204" pitchFamily="34" charset="0"/>
                <a:cs typeface="Arial" panose="020B0604020202020204" pitchFamily="34" charset="0"/>
              </a:rPr>
              <a:t> (</a:t>
            </a:r>
            <a:r>
              <a:rPr lang="tr-TR" sz="2400" b="1" dirty="0">
                <a:effectLst/>
                <a:latin typeface="Times New Roman" panose="02020603050405020304" pitchFamily="18" charset="0"/>
                <a:ea typeface="Calibri" panose="020F0502020204030204" pitchFamily="34" charset="0"/>
                <a:cs typeface="Arial" panose="020B0604020202020204" pitchFamily="34" charset="0"/>
              </a:rPr>
              <a:t>Medine</a:t>
            </a:r>
            <a:r>
              <a:rPr lang="tr-TR" sz="2400" dirty="0">
                <a:effectLst/>
                <a:latin typeface="Times New Roman" panose="02020603050405020304" pitchFamily="18" charset="0"/>
                <a:ea typeface="Calibri" panose="020F0502020204030204" pitchFamily="34" charset="0"/>
                <a:cs typeface="Arial" panose="020B0604020202020204" pitchFamily="34" charset="0"/>
              </a:rPr>
              <a:t>)</a:t>
            </a:r>
          </a:p>
          <a:p>
            <a:pPr marL="342900" indent="-342900" algn="just">
              <a:lnSpc>
                <a:spcPct val="115000"/>
              </a:lnSpc>
              <a:buFontTx/>
              <a:buChar char="-"/>
            </a:pPr>
            <a:endParaRPr lang="tr-TR" sz="2400" dirty="0">
              <a:effectLst/>
              <a:latin typeface="Times New Roman" panose="02020603050405020304" pitchFamily="18" charset="0"/>
              <a:ea typeface="Calibri" panose="020F0502020204030204" pitchFamily="34" charset="0"/>
              <a:cs typeface="Arial" panose="020B0604020202020204" pitchFamily="34" charset="0"/>
            </a:endParaRPr>
          </a:p>
          <a:p>
            <a:pPr marL="342900" indent="-342900" algn="just">
              <a:lnSpc>
                <a:spcPct val="115000"/>
              </a:lnSpc>
              <a:buFontTx/>
              <a:buChar char="-"/>
            </a:pPr>
            <a:r>
              <a:rPr lang="tr-TR" sz="2400" b="1" dirty="0" err="1">
                <a:effectLst/>
                <a:latin typeface="Times New Roman" panose="02020603050405020304" pitchFamily="18" charset="0"/>
                <a:ea typeface="Calibri" panose="020F0502020204030204" pitchFamily="34" charset="0"/>
                <a:cs typeface="Arial" panose="020B0604020202020204" pitchFamily="34" charset="0"/>
              </a:rPr>
              <a:t>Tâif</a:t>
            </a:r>
            <a:endParaRPr lang="tr-TR" sz="2400" b="1" dirty="0">
              <a:effectLst/>
              <a:latin typeface="Times New Roman" panose="02020603050405020304" pitchFamily="18" charset="0"/>
              <a:ea typeface="Calibri" panose="020F0502020204030204" pitchFamily="34" charset="0"/>
              <a:cs typeface="Arial" panose="020B0604020202020204" pitchFamily="34" charset="0"/>
            </a:endParaRPr>
          </a:p>
          <a:p>
            <a:pPr marL="342900" indent="-342900" algn="just">
              <a:lnSpc>
                <a:spcPct val="115000"/>
              </a:lnSpc>
              <a:buFontTx/>
              <a:buChar char="-"/>
            </a:pPr>
            <a:endParaRPr lang="tr-TR" sz="2400" b="1" dirty="0">
              <a:latin typeface="Times New Roman" panose="02020603050405020304" pitchFamily="18" charset="0"/>
              <a:ea typeface="Calibri" panose="020F0502020204030204" pitchFamily="34" charset="0"/>
              <a:cs typeface="Arial" panose="020B0604020202020204" pitchFamily="34" charset="0"/>
            </a:endParaRPr>
          </a:p>
          <a:p>
            <a:pPr algn="just">
              <a:lnSpc>
                <a:spcPct val="115000"/>
              </a:lnSpc>
            </a:pPr>
            <a:r>
              <a:rPr lang="tr-TR" sz="2400" b="1" dirty="0">
                <a:latin typeface="Times New Roman" panose="02020603050405020304" pitchFamily="18" charset="0"/>
                <a:ea typeface="Calibri" panose="020F0502020204030204" pitchFamily="34" charset="0"/>
                <a:cs typeface="Arial" panose="020B0604020202020204" pitchFamily="34" charset="0"/>
              </a:rPr>
              <a:t>     i</a:t>
            </a:r>
            <a:r>
              <a:rPr lang="tr-TR" sz="2400" b="1" dirty="0">
                <a:effectLst/>
                <a:latin typeface="Times New Roman" panose="02020603050405020304" pitchFamily="18" charset="0"/>
                <a:ea typeface="Calibri" panose="020F0502020204030204" pitchFamily="34" charset="0"/>
                <a:cs typeface="Arial" panose="020B0604020202020204" pitchFamily="34" charset="0"/>
              </a:rPr>
              <a:t>le</a:t>
            </a:r>
          </a:p>
          <a:p>
            <a:pPr marL="342900" indent="-342900" algn="just">
              <a:lnSpc>
                <a:spcPct val="115000"/>
              </a:lnSpc>
              <a:buFontTx/>
              <a:buChar char="-"/>
            </a:pPr>
            <a:endParaRPr lang="tr-TR" sz="2400" dirty="0">
              <a:effectLst/>
              <a:latin typeface="Times New Roman" panose="02020603050405020304" pitchFamily="18" charset="0"/>
              <a:ea typeface="Calibri" panose="020F0502020204030204" pitchFamily="34" charset="0"/>
              <a:cs typeface="Arial" panose="020B0604020202020204" pitchFamily="34" charset="0"/>
            </a:endParaRPr>
          </a:p>
          <a:p>
            <a:pPr marL="342900" indent="-342900" algn="just">
              <a:lnSpc>
                <a:spcPct val="115000"/>
              </a:lnSpc>
              <a:buFontTx/>
              <a:buChar char="-"/>
            </a:pPr>
            <a:r>
              <a:rPr lang="tr-TR" sz="2400" dirty="0" err="1">
                <a:effectLst/>
                <a:latin typeface="Times New Roman" panose="02020603050405020304" pitchFamily="18" charset="0"/>
                <a:ea typeface="Calibri" panose="020F0502020204030204" pitchFamily="34" charset="0"/>
                <a:cs typeface="Arial" panose="020B0604020202020204" pitchFamily="34" charset="0"/>
              </a:rPr>
              <a:t>Yenbû</a:t>
            </a:r>
            <a:r>
              <a:rPr lang="tr-TR" sz="2400" dirty="0">
                <a:effectLst/>
                <a:latin typeface="Times New Roman" panose="02020603050405020304" pitchFamily="18" charset="0"/>
                <a:ea typeface="Calibri" panose="020F0502020204030204" pitchFamily="34" charset="0"/>
                <a:cs typeface="Arial" panose="020B0604020202020204" pitchFamily="34" charset="0"/>
              </a:rPr>
              <a:t>, </a:t>
            </a:r>
            <a:r>
              <a:rPr lang="tr-TR" sz="2400" dirty="0" err="1">
                <a:effectLst/>
                <a:latin typeface="Times New Roman" panose="02020603050405020304" pitchFamily="18" charset="0"/>
                <a:ea typeface="Calibri" panose="020F0502020204030204" pitchFamily="34" charset="0"/>
                <a:cs typeface="Arial" panose="020B0604020202020204" pitchFamily="34" charset="0"/>
              </a:rPr>
              <a:t>Cüreş</a:t>
            </a:r>
            <a:r>
              <a:rPr lang="tr-TR" sz="2400" dirty="0">
                <a:effectLst/>
                <a:latin typeface="Times New Roman" panose="02020603050405020304" pitchFamily="18" charset="0"/>
                <a:ea typeface="Calibri" panose="020F0502020204030204" pitchFamily="34" charset="0"/>
                <a:cs typeface="Arial" panose="020B0604020202020204" pitchFamily="34" charset="0"/>
              </a:rPr>
              <a:t>, San’a, </a:t>
            </a:r>
            <a:r>
              <a:rPr lang="tr-TR" sz="2400" dirty="0" err="1">
                <a:effectLst/>
                <a:latin typeface="Times New Roman" panose="02020603050405020304" pitchFamily="18" charset="0"/>
                <a:ea typeface="Calibri" panose="020F0502020204030204" pitchFamily="34" charset="0"/>
                <a:cs typeface="Arial" panose="020B0604020202020204" pitchFamily="34" charset="0"/>
              </a:rPr>
              <a:t>Hicr</a:t>
            </a:r>
            <a:r>
              <a:rPr lang="tr-TR" sz="2400" dirty="0">
                <a:effectLst/>
                <a:latin typeface="Times New Roman" panose="02020603050405020304" pitchFamily="18" charset="0"/>
                <a:ea typeface="Calibri" panose="020F0502020204030204" pitchFamily="34" charset="0"/>
                <a:cs typeface="Arial" panose="020B0604020202020204" pitchFamily="34" charset="0"/>
              </a:rPr>
              <a:t>, Hayber, </a:t>
            </a:r>
            <a:r>
              <a:rPr lang="tr-TR" sz="2400" dirty="0" err="1">
                <a:effectLst/>
                <a:latin typeface="Times New Roman" panose="02020603050405020304" pitchFamily="18" charset="0"/>
                <a:ea typeface="Calibri" panose="020F0502020204030204" pitchFamily="34" charset="0"/>
                <a:cs typeface="Arial" panose="020B0604020202020204" pitchFamily="34" charset="0"/>
              </a:rPr>
              <a:t>Suhâr</a:t>
            </a:r>
            <a:r>
              <a:rPr lang="tr-TR" sz="2400" dirty="0">
                <a:effectLst/>
                <a:latin typeface="Times New Roman" panose="02020603050405020304" pitchFamily="18" charset="0"/>
                <a:ea typeface="Calibri" panose="020F0502020204030204" pitchFamily="34" charset="0"/>
                <a:cs typeface="Arial" panose="020B0604020202020204" pitchFamily="34" charset="0"/>
              </a:rPr>
              <a:t>, </a:t>
            </a:r>
            <a:r>
              <a:rPr lang="tr-TR" sz="2400" dirty="0" err="1">
                <a:effectLst/>
                <a:latin typeface="Times New Roman" panose="02020603050405020304" pitchFamily="18" charset="0"/>
                <a:ea typeface="Calibri" panose="020F0502020204030204" pitchFamily="34" charset="0"/>
                <a:cs typeface="Arial" panose="020B0604020202020204" pitchFamily="34" charset="0"/>
              </a:rPr>
              <a:t>Debâ</a:t>
            </a:r>
            <a:r>
              <a:rPr lang="tr-TR" sz="2400" dirty="0">
                <a:effectLst/>
                <a:latin typeface="Times New Roman" panose="02020603050405020304" pitchFamily="18" charset="0"/>
                <a:ea typeface="Calibri" panose="020F0502020204030204" pitchFamily="34" charset="0"/>
                <a:cs typeface="Arial" panose="020B0604020202020204" pitchFamily="34" charset="0"/>
              </a:rPr>
              <a:t>, </a:t>
            </a:r>
            <a:r>
              <a:rPr lang="tr-TR" sz="2400" dirty="0" err="1">
                <a:effectLst/>
                <a:latin typeface="Times New Roman" panose="02020603050405020304" pitchFamily="18" charset="0"/>
                <a:ea typeface="Calibri" panose="020F0502020204030204" pitchFamily="34" charset="0"/>
                <a:cs typeface="Arial" panose="020B0604020202020204" pitchFamily="34" charset="0"/>
              </a:rPr>
              <a:t>Dûmetülcendel</a:t>
            </a:r>
            <a:r>
              <a:rPr lang="tr-TR" sz="2400" dirty="0">
                <a:effectLst/>
                <a:latin typeface="Times New Roman" panose="02020603050405020304" pitchFamily="18" charset="0"/>
                <a:ea typeface="Calibri" panose="020F0502020204030204" pitchFamily="34" charset="0"/>
                <a:cs typeface="Arial" panose="020B0604020202020204" pitchFamily="34" charset="0"/>
              </a:rPr>
              <a:t>, </a:t>
            </a:r>
            <a:r>
              <a:rPr lang="tr-TR" sz="2400" dirty="0" err="1">
                <a:effectLst/>
                <a:latin typeface="Times New Roman" panose="02020603050405020304" pitchFamily="18" charset="0"/>
                <a:ea typeface="Calibri" panose="020F0502020204030204" pitchFamily="34" charset="0"/>
                <a:cs typeface="Arial" panose="020B0604020202020204" pitchFamily="34" charset="0"/>
              </a:rPr>
              <a:t>Fedek</a:t>
            </a:r>
            <a:r>
              <a:rPr lang="tr-TR" sz="2400" dirty="0">
                <a:effectLst/>
                <a:latin typeface="Times New Roman" panose="02020603050405020304" pitchFamily="18" charset="0"/>
                <a:ea typeface="Calibri" panose="020F0502020204030204" pitchFamily="34" charset="0"/>
                <a:cs typeface="Arial" panose="020B0604020202020204" pitchFamily="34" charset="0"/>
              </a:rPr>
              <a:t>, </a:t>
            </a:r>
            <a:r>
              <a:rPr lang="tr-TR" sz="2400" dirty="0" err="1">
                <a:effectLst/>
                <a:latin typeface="Times New Roman" panose="02020603050405020304" pitchFamily="18" charset="0"/>
                <a:ea typeface="Calibri" panose="020F0502020204030204" pitchFamily="34" charset="0"/>
                <a:cs typeface="Arial" panose="020B0604020202020204" pitchFamily="34" charset="0"/>
              </a:rPr>
              <a:t>Teymâ</a:t>
            </a:r>
            <a:r>
              <a:rPr lang="tr-TR" sz="2400" dirty="0">
                <a:effectLst/>
                <a:latin typeface="Times New Roman" panose="02020603050405020304" pitchFamily="18" charset="0"/>
                <a:ea typeface="Calibri" panose="020F0502020204030204" pitchFamily="34" charset="0"/>
                <a:cs typeface="Arial" panose="020B0604020202020204" pitchFamily="34" charset="0"/>
              </a:rPr>
              <a:t>, </a:t>
            </a:r>
            <a:r>
              <a:rPr lang="tr-TR" sz="2400" dirty="0" err="1">
                <a:effectLst/>
                <a:latin typeface="Times New Roman" panose="02020603050405020304" pitchFamily="18" charset="0"/>
                <a:ea typeface="Calibri" panose="020F0502020204030204" pitchFamily="34" charset="0"/>
                <a:cs typeface="Arial" panose="020B0604020202020204" pitchFamily="34" charset="0"/>
              </a:rPr>
              <a:t>Vadilkura</a:t>
            </a:r>
            <a:r>
              <a:rPr lang="tr-TR" sz="2400" dirty="0">
                <a:effectLst/>
                <a:latin typeface="Times New Roman" panose="02020603050405020304" pitchFamily="18" charset="0"/>
                <a:ea typeface="Calibri" panose="020F0502020204030204" pitchFamily="34" charset="0"/>
                <a:cs typeface="Arial" panose="020B0604020202020204" pitchFamily="34" charset="0"/>
              </a:rPr>
              <a:t> ve </a:t>
            </a:r>
            <a:r>
              <a:rPr lang="tr-TR" sz="2400" dirty="0" err="1">
                <a:effectLst/>
                <a:latin typeface="Times New Roman" panose="02020603050405020304" pitchFamily="18" charset="0"/>
                <a:ea typeface="Calibri" panose="020F0502020204030204" pitchFamily="34" charset="0"/>
                <a:cs typeface="Arial" panose="020B0604020202020204" pitchFamily="34" charset="0"/>
              </a:rPr>
              <a:t>Maknâ</a:t>
            </a:r>
            <a:r>
              <a:rPr lang="tr-TR" sz="2400" dirty="0">
                <a:effectLst/>
                <a:latin typeface="Times New Roman" panose="02020603050405020304" pitchFamily="18" charset="0"/>
                <a:ea typeface="Calibri" panose="020F0502020204030204" pitchFamily="34" charset="0"/>
                <a:cs typeface="Arial" panose="020B0604020202020204" pitchFamily="34" charset="0"/>
              </a:rPr>
              <a:t> sayılabilir.</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929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6321731"/>
          </a:xfrm>
          <a:prstGeom prst="rect">
            <a:avLst/>
          </a:prstGeom>
          <a:noFill/>
        </p:spPr>
        <p:txBody>
          <a:bodyPr wrap="square">
            <a:spAutoFit/>
          </a:bodyPr>
          <a:lstStyle/>
          <a:p>
            <a:pPr indent="450215" algn="ctr">
              <a:lnSpc>
                <a:spcPct val="115000"/>
              </a:lnSpc>
              <a:spcBef>
                <a:spcPts val="600"/>
              </a:spcBef>
              <a:spcAft>
                <a:spcPts val="1200"/>
              </a:spcAft>
            </a:pPr>
            <a:r>
              <a:rPr lang="tr-TR" sz="2200" b="1" dirty="0">
                <a:effectLst/>
                <a:latin typeface="Times New Roman" panose="02020603050405020304" pitchFamily="18" charset="0"/>
                <a:ea typeface="Calibri" panose="020F0502020204030204" pitchFamily="34" charset="0"/>
                <a:cs typeface="Arial" panose="020B0604020202020204" pitchFamily="34" charset="0"/>
              </a:rPr>
              <a:t>İklim ve Bitki Örtüsü</a:t>
            </a:r>
          </a:p>
          <a:p>
            <a:pPr marL="342900" indent="-342900" algn="just">
              <a:lnSpc>
                <a:spcPct val="115000"/>
              </a:lnSpc>
              <a:spcBef>
                <a:spcPts val="600"/>
              </a:spcBef>
              <a:spcAft>
                <a:spcPts val="1200"/>
              </a:spcAft>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Arial" panose="020B0604020202020204" pitchFamily="34" charset="0"/>
              </a:rPr>
              <a:t>Arabistan’ın büyük kesiminde çöl ikliminin etkisiyle yağış miktarı çok az ve hava sıcaklıkları oldukça yüksektir. </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Özellikle kuzeyden güneye ve plato kesiminden alçaklara gidildikçe sıcaklık etkisini arttırır.</a:t>
            </a:r>
            <a:r>
              <a:rPr lang="tr-TR" sz="2200" dirty="0">
                <a:effectLst/>
                <a:latin typeface="Times New Roman" panose="02020603050405020304" pitchFamily="18" charset="0"/>
                <a:ea typeface="Calibri" panose="020F0502020204030204" pitchFamily="34" charset="0"/>
                <a:cs typeface="Arial" panose="020B0604020202020204" pitchFamily="34" charset="0"/>
              </a:rPr>
              <a:t> </a:t>
            </a:r>
          </a:p>
          <a:p>
            <a:pPr marL="342900" indent="-342900" algn="just">
              <a:lnSpc>
                <a:spcPct val="115000"/>
              </a:lnSpc>
              <a:spcBef>
                <a:spcPts val="600"/>
              </a:spcBef>
              <a:spcAft>
                <a:spcPts val="1200"/>
              </a:spcAft>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Arial" panose="020B0604020202020204" pitchFamily="34" charset="0"/>
              </a:rPr>
              <a:t>Yarımada’da </a:t>
            </a:r>
            <a:r>
              <a:rPr lang="tr-TR" sz="2200" b="1" dirty="0">
                <a:effectLst/>
                <a:latin typeface="Times New Roman" panose="02020603050405020304" pitchFamily="18" charset="0"/>
                <a:ea typeface="Calibri" panose="020F0502020204030204" pitchFamily="34" charset="0"/>
                <a:cs typeface="Arial" panose="020B0604020202020204" pitchFamily="34" charset="0"/>
              </a:rPr>
              <a:t>hurma</a:t>
            </a:r>
            <a:r>
              <a:rPr lang="tr-TR" sz="2200" dirty="0">
                <a:effectLst/>
                <a:latin typeface="Times New Roman" panose="02020603050405020304" pitchFamily="18" charset="0"/>
                <a:ea typeface="Calibri" panose="020F0502020204030204" pitchFamily="34" charset="0"/>
                <a:cs typeface="Arial" panose="020B0604020202020204" pitchFamily="34" charset="0"/>
              </a:rPr>
              <a:t> ve </a:t>
            </a:r>
            <a:r>
              <a:rPr lang="tr-TR" sz="2200" b="1" dirty="0">
                <a:effectLst/>
                <a:latin typeface="Times New Roman" panose="02020603050405020304" pitchFamily="18" charset="0"/>
                <a:ea typeface="Calibri" panose="020F0502020204030204" pitchFamily="34" charset="0"/>
                <a:cs typeface="Arial" panose="020B0604020202020204" pitchFamily="34" charset="0"/>
              </a:rPr>
              <a:t>deve</a:t>
            </a:r>
            <a:r>
              <a:rPr lang="tr-TR" sz="2200" dirty="0">
                <a:effectLst/>
                <a:latin typeface="Times New Roman" panose="02020603050405020304" pitchFamily="18" charset="0"/>
                <a:ea typeface="Calibri" panose="020F0502020204030204" pitchFamily="34" charset="0"/>
                <a:cs typeface="Arial" panose="020B0604020202020204" pitchFamily="34" charset="0"/>
              </a:rPr>
              <a:t>nin ayrı bir önemi vardır. Hurmanın sadece meyvesinden değil, odunundan ve lifinden de yararlanılmaktadır. Çöl iklimine uygun yapısıyla deve, yük ve binek hayvanı olarak kullanılmasının yanı sıra eti, sütü, derisi ve yünüyle hayatında son derece önemli bir parçasıdır. </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Araplar için hayatî öneme sahip olan deve “çöl gemisi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sefinetü’s-sahrâ</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olarak adlandırılmaktadır.</a:t>
            </a:r>
            <a:endParaRPr lang="tr-TR" sz="2200" dirty="0">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15000"/>
              </a:lnSpc>
              <a:spcBef>
                <a:spcPts val="600"/>
              </a:spcBef>
              <a:spcAft>
                <a:spcPts val="1200"/>
              </a:spcAft>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rPr>
              <a:t>Arap Yarımadası tabiat örtüsü bakımından çöl, dağlık ve bahtiyar Arabistan olarak üçe ayrılır. İslam’ın doğduğu Hicaz, dağlık Arabistan’a tekabül eder.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Bef>
                <a:spcPts val="600"/>
              </a:spcBef>
              <a:spcAft>
                <a:spcPts val="1200"/>
              </a:spcAft>
            </a:pPr>
            <a:endParaRPr lang="tr-TR" sz="2200" dirty="0">
              <a:effectLst/>
              <a:latin typeface="Times New Roman" panose="02020603050405020304" pitchFamily="18" charset="0"/>
              <a:ea typeface="Calibri" panose="020F0502020204030204" pitchFamily="34" charset="0"/>
            </a:endParaRPr>
          </a:p>
          <a:p>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6031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5107552"/>
          </a:xfrm>
          <a:prstGeom prst="rect">
            <a:avLst/>
          </a:prstGeom>
          <a:noFill/>
        </p:spPr>
        <p:txBody>
          <a:bodyPr wrap="square">
            <a:spAutoFit/>
          </a:bodyPr>
          <a:lstStyle/>
          <a:p>
            <a:pPr lvl="0" algn="just">
              <a:lnSpc>
                <a:spcPct val="115000"/>
              </a:lnSpc>
              <a:spcBef>
                <a:spcPts val="600"/>
              </a:spcBef>
              <a:spcAft>
                <a:spcPts val="1200"/>
              </a:spcAft>
            </a:pPr>
            <a:r>
              <a:rPr lang="tr-TR" sz="2600" b="1" dirty="0">
                <a:effectLst/>
                <a:latin typeface="Times New Roman" panose="02020603050405020304" pitchFamily="18" charset="0"/>
                <a:ea typeface="Calibri" panose="020F0502020204030204" pitchFamily="34" charset="0"/>
                <a:cs typeface="Arial" panose="020B0604020202020204" pitchFamily="34" charset="0"/>
              </a:rPr>
              <a:t>	2. Siyasî Durum</a:t>
            </a:r>
            <a:endParaRPr lang="tr-TR" sz="2600" dirty="0">
              <a:effectLst/>
              <a:latin typeface="Calibri" panose="020F0502020204030204" pitchFamily="34" charset="0"/>
              <a:ea typeface="Calibri" panose="020F0502020204030204" pitchFamily="34" charset="0"/>
              <a:cs typeface="Arial" panose="020B0604020202020204" pitchFamily="34" charset="0"/>
            </a:endParaRPr>
          </a:p>
          <a:p>
            <a:pPr marL="457200" indent="-457200" algn="just">
              <a:buFont typeface="Wingdings" panose="05000000000000000000" pitchFamily="2" charset="2"/>
              <a:buChar char="Ø"/>
            </a:pPr>
            <a:r>
              <a:rPr lang="tr-TR" sz="2600" dirty="0">
                <a:effectLst/>
                <a:latin typeface="Times New Roman" panose="02020603050405020304" pitchFamily="18" charset="0"/>
                <a:ea typeface="Calibri" panose="020F0502020204030204" pitchFamily="34" charset="0"/>
              </a:rPr>
              <a:t>İslam öncesi dönemde Arap Yarımadası’nda uygulanan belli bir siyasî sistem ve bölgenin tamamını hâkimiyeti altında tutan merkezî bir idare mevcut değildir. Yarımada’nın güney ve kuzeyinde çeşitli devletler kurulmuş olsa da Hicaz’ın da içerisinde yer aldığı Orta Arabistan’da herhangi bir devlet kurulmamış ve bölge bir devletin kontrolü altına girmemiştir. Bunda bölgeyi kontrol altına almak için yapılacak askerî seferin maliyetinin devletlerin elde edeceğini kârdan daha fazla olması önemli bir etkendir.</a:t>
            </a:r>
          </a:p>
          <a:p>
            <a:pPr algn="just"/>
            <a:endParaRPr lang="tr-TR" sz="2600" dirty="0">
              <a:latin typeface="Times New Roman" panose="02020603050405020304" pitchFamily="18" charset="0"/>
              <a:ea typeface="Calibri" panose="020F0502020204030204" pitchFamily="34" charset="0"/>
              <a:cs typeface="Times New Roman" panose="02020603050405020304" pitchFamily="18" charset="0"/>
            </a:endParaRPr>
          </a:p>
          <a:p>
            <a:pPr algn="just"/>
            <a:endParaRPr lang="tr-TR" sz="2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tr-TR" sz="2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011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964810" y="593416"/>
            <a:ext cx="10515600" cy="5432256"/>
          </a:xfrm>
          <a:prstGeom prst="rect">
            <a:avLst/>
          </a:prstGeom>
          <a:noFill/>
        </p:spPr>
        <p:txBody>
          <a:bodyPr wrap="square">
            <a:spAutoFit/>
          </a:bodyPr>
          <a:lstStyle/>
          <a:p>
            <a:pPr indent="450215" algn="ctr">
              <a:lnSpc>
                <a:spcPct val="115000"/>
              </a:lnSpc>
              <a:spcBef>
                <a:spcPts val="600"/>
              </a:spcBef>
              <a:spcAft>
                <a:spcPts val="1200"/>
              </a:spcAft>
            </a:pPr>
            <a:r>
              <a:rPr lang="tr-TR" sz="2200" b="1" dirty="0">
                <a:effectLst/>
                <a:latin typeface="Times New Roman" panose="02020603050405020304" pitchFamily="18" charset="0"/>
                <a:ea typeface="Calibri" panose="020F0502020204030204" pitchFamily="34" charset="0"/>
                <a:cs typeface="Arial" panose="020B0604020202020204" pitchFamily="34" charset="0"/>
              </a:rPr>
              <a:t>Güney Arabistan’da Kurulan Devletler </a:t>
            </a:r>
            <a:endParaRPr lang="tr-TR" sz="2200" dirty="0">
              <a:effectLst/>
              <a:latin typeface="Calibri" panose="020F0502020204030204" pitchFamily="34" charset="0"/>
              <a:ea typeface="Calibri" panose="020F0502020204030204" pitchFamily="34" charset="0"/>
              <a:cs typeface="Arial" panose="020B0604020202020204" pitchFamily="34" charset="0"/>
            </a:endParaRPr>
          </a:p>
          <a:p>
            <a:pPr indent="450215" algn="just">
              <a:lnSpc>
                <a:spcPct val="115000"/>
              </a:lnSpc>
              <a:spcBef>
                <a:spcPts val="600"/>
              </a:spcBef>
              <a:spcAft>
                <a:spcPts val="1200"/>
              </a:spcAft>
            </a:pPr>
            <a:r>
              <a:rPr lang="tr-TR" sz="2200" dirty="0">
                <a:effectLst/>
                <a:latin typeface="Times New Roman" panose="02020603050405020304" pitchFamily="18" charset="0"/>
                <a:ea typeface="Calibri" panose="020F0502020204030204" pitchFamily="34" charset="0"/>
                <a:cs typeface="Arial" panose="020B0604020202020204" pitchFamily="34" charset="0"/>
              </a:rPr>
              <a:t>İslam öncesi dönemde Güney Arabistan’da </a:t>
            </a:r>
            <a:r>
              <a:rPr lang="tr-TR" sz="2200" b="1" dirty="0" err="1">
                <a:effectLst/>
                <a:latin typeface="Times New Roman" panose="02020603050405020304" pitchFamily="18" charset="0"/>
                <a:ea typeface="Calibri" panose="020F0502020204030204" pitchFamily="34" charset="0"/>
                <a:cs typeface="Arial" panose="020B0604020202020204" pitchFamily="34" charset="0"/>
              </a:rPr>
              <a:t>Maînliler</a:t>
            </a:r>
            <a:r>
              <a:rPr lang="tr-TR" sz="2200" dirty="0">
                <a:effectLst/>
                <a:latin typeface="Times New Roman" panose="02020603050405020304" pitchFamily="18" charset="0"/>
                <a:ea typeface="Calibri" panose="020F0502020204030204" pitchFamily="34" charset="0"/>
                <a:cs typeface="Arial" panose="020B0604020202020204" pitchFamily="34" charset="0"/>
              </a:rPr>
              <a:t>, </a:t>
            </a:r>
            <a:r>
              <a:rPr lang="tr-TR" sz="2200" b="1" dirty="0" err="1">
                <a:effectLst/>
                <a:latin typeface="Times New Roman" panose="02020603050405020304" pitchFamily="18" charset="0"/>
                <a:ea typeface="Calibri" panose="020F0502020204030204" pitchFamily="34" charset="0"/>
                <a:cs typeface="Arial" panose="020B0604020202020204" pitchFamily="34" charset="0"/>
              </a:rPr>
              <a:t>Sebeliler</a:t>
            </a:r>
            <a:r>
              <a:rPr lang="tr-TR" sz="2200" dirty="0">
                <a:effectLst/>
                <a:latin typeface="Times New Roman" panose="02020603050405020304" pitchFamily="18" charset="0"/>
                <a:ea typeface="Calibri" panose="020F0502020204030204" pitchFamily="34" charset="0"/>
                <a:cs typeface="Arial" panose="020B0604020202020204" pitchFamily="34" charset="0"/>
              </a:rPr>
              <a:t> ve </a:t>
            </a:r>
            <a:r>
              <a:rPr lang="tr-TR" sz="2200" b="1" dirty="0" err="1">
                <a:effectLst/>
                <a:latin typeface="Times New Roman" panose="02020603050405020304" pitchFamily="18" charset="0"/>
                <a:ea typeface="Calibri" panose="020F0502020204030204" pitchFamily="34" charset="0"/>
                <a:cs typeface="Arial" panose="020B0604020202020204" pitchFamily="34" charset="0"/>
              </a:rPr>
              <a:t>Himyerîler</a:t>
            </a:r>
            <a:r>
              <a:rPr lang="tr-TR" sz="2200" dirty="0">
                <a:effectLst/>
                <a:latin typeface="Times New Roman" panose="02020603050405020304" pitchFamily="18" charset="0"/>
                <a:ea typeface="Calibri" panose="020F0502020204030204" pitchFamily="34" charset="0"/>
                <a:cs typeface="Arial" panose="020B0604020202020204" pitchFamily="34" charset="0"/>
              </a:rPr>
              <a:t> devletleri kurulmuştur. Ardından Habeşliler ve </a:t>
            </a:r>
            <a:r>
              <a:rPr lang="tr-TR" sz="2200" dirty="0" err="1">
                <a:effectLst/>
                <a:latin typeface="Times New Roman" panose="02020603050405020304" pitchFamily="18" charset="0"/>
                <a:ea typeface="Calibri" panose="020F0502020204030204" pitchFamily="34" charset="0"/>
                <a:cs typeface="Arial" panose="020B0604020202020204" pitchFamily="34" charset="0"/>
              </a:rPr>
              <a:t>Sâsânîler</a:t>
            </a:r>
            <a:r>
              <a:rPr lang="tr-TR" sz="2200" dirty="0">
                <a:effectLst/>
                <a:latin typeface="Times New Roman" panose="02020603050405020304" pitchFamily="18" charset="0"/>
                <a:ea typeface="Calibri" panose="020F0502020204030204" pitchFamily="34" charset="0"/>
                <a:cs typeface="Arial" panose="020B0604020202020204" pitchFamily="34" charset="0"/>
              </a:rPr>
              <a:t> bölgede hüküm sürmüşlerdir.</a:t>
            </a:r>
            <a:endParaRPr lang="tr-TR" sz="2200" dirty="0">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15000"/>
              </a:lnSpc>
              <a:spcBef>
                <a:spcPts val="600"/>
              </a:spcBef>
              <a:spcAft>
                <a:spcPts val="1200"/>
              </a:spcAft>
              <a:buFont typeface="Wingdings" panose="05000000000000000000" pitchFamily="2" charset="2"/>
              <a:buChar char="Ø"/>
            </a:pPr>
            <a:r>
              <a:rPr lang="tr-TR" sz="2200" b="1" dirty="0" err="1">
                <a:effectLst/>
                <a:latin typeface="Times New Roman" panose="02020603050405020304" pitchFamily="18" charset="0"/>
                <a:ea typeface="Calibri" panose="020F0502020204030204" pitchFamily="34" charset="0"/>
                <a:cs typeface="Arial" panose="020B0604020202020204" pitchFamily="34" charset="0"/>
              </a:rPr>
              <a:t>Maînliler</a:t>
            </a:r>
            <a:r>
              <a:rPr lang="tr-TR" sz="2200" b="1" dirty="0">
                <a:effectLst/>
                <a:latin typeface="Times New Roman" panose="02020603050405020304" pitchFamily="18" charset="0"/>
                <a:ea typeface="Calibri" panose="020F0502020204030204" pitchFamily="34" charset="0"/>
                <a:cs typeface="Arial" panose="020B0604020202020204" pitchFamily="34" charset="0"/>
              </a:rPr>
              <a:t> (M.Ö. 1400-650):</a:t>
            </a:r>
            <a:r>
              <a:rPr lang="tr-TR" sz="2200" dirty="0">
                <a:effectLst/>
                <a:latin typeface="Times New Roman" panose="02020603050405020304" pitchFamily="18" charset="0"/>
                <a:ea typeface="Calibri" panose="020F0502020204030204" pitchFamily="34" charset="0"/>
                <a:cs typeface="Arial" panose="020B0604020202020204" pitchFamily="34" charset="0"/>
              </a:rPr>
              <a:t> </a:t>
            </a:r>
            <a:r>
              <a:rPr lang="tr-TR" sz="2200" dirty="0" err="1">
                <a:effectLst/>
                <a:latin typeface="Times New Roman" panose="02020603050405020304" pitchFamily="18" charset="0"/>
                <a:ea typeface="Calibri" panose="020F0502020204030204" pitchFamily="34" charset="0"/>
                <a:cs typeface="Arial" panose="020B0604020202020204" pitchFamily="34" charset="0"/>
              </a:rPr>
              <a:t>Maîn</a:t>
            </a:r>
            <a:r>
              <a:rPr lang="tr-TR" sz="2200" dirty="0">
                <a:effectLst/>
                <a:latin typeface="Times New Roman" panose="02020603050405020304" pitchFamily="18" charset="0"/>
                <a:ea typeface="Calibri" panose="020F0502020204030204" pitchFamily="34" charset="0"/>
                <a:cs typeface="Arial" panose="020B0604020202020204" pitchFamily="34" charset="0"/>
              </a:rPr>
              <a:t> Devleti, </a:t>
            </a:r>
            <a:r>
              <a:rPr lang="tr-TR" sz="2200" b="1" dirty="0">
                <a:effectLst/>
                <a:latin typeface="Times New Roman" panose="02020603050405020304" pitchFamily="18" charset="0"/>
                <a:ea typeface="Calibri" panose="020F0502020204030204" pitchFamily="34" charset="0"/>
                <a:cs typeface="Arial" panose="020B0604020202020204" pitchFamily="34" charset="0"/>
              </a:rPr>
              <a:t>Yemen</a:t>
            </a:r>
            <a:r>
              <a:rPr lang="tr-TR" sz="2200" dirty="0">
                <a:effectLst/>
                <a:latin typeface="Times New Roman" panose="02020603050405020304" pitchFamily="18" charset="0"/>
                <a:ea typeface="Calibri" panose="020F0502020204030204" pitchFamily="34" charset="0"/>
                <a:cs typeface="Arial" panose="020B0604020202020204" pitchFamily="34" charset="0"/>
              </a:rPr>
              <a:t>’de hüküm sürmüştür. Devletin merkezi </a:t>
            </a:r>
            <a:r>
              <a:rPr lang="tr-TR" sz="2200" dirty="0" err="1">
                <a:effectLst/>
                <a:latin typeface="Times New Roman" panose="02020603050405020304" pitchFamily="18" charset="0"/>
                <a:ea typeface="Calibri" panose="020F0502020204030204" pitchFamily="34" charset="0"/>
                <a:cs typeface="Arial" panose="020B0604020202020204" pitchFamily="34" charset="0"/>
              </a:rPr>
              <a:t>San’a’nın</a:t>
            </a:r>
            <a:r>
              <a:rPr lang="tr-TR" sz="2200" dirty="0">
                <a:effectLst/>
                <a:latin typeface="Times New Roman" panose="02020603050405020304" pitchFamily="18" charset="0"/>
                <a:ea typeface="Calibri" panose="020F0502020204030204" pitchFamily="34" charset="0"/>
                <a:cs typeface="Arial" panose="020B0604020202020204" pitchFamily="34" charset="0"/>
              </a:rPr>
              <a:t> doğusunda harabeleri bulunan </a:t>
            </a:r>
            <a:r>
              <a:rPr lang="tr-TR" sz="2200" b="1" dirty="0" err="1">
                <a:effectLst/>
                <a:latin typeface="Times New Roman" panose="02020603050405020304" pitchFamily="18" charset="0"/>
                <a:ea typeface="Calibri" panose="020F0502020204030204" pitchFamily="34" charset="0"/>
                <a:cs typeface="Arial" panose="020B0604020202020204" pitchFamily="34" charset="0"/>
              </a:rPr>
              <a:t>Maîn</a:t>
            </a:r>
            <a:r>
              <a:rPr lang="tr-TR" sz="2200" dirty="0">
                <a:effectLst/>
                <a:latin typeface="Times New Roman" panose="02020603050405020304" pitchFamily="18" charset="0"/>
                <a:ea typeface="Calibri" panose="020F0502020204030204" pitchFamily="34" charset="0"/>
                <a:cs typeface="Arial" panose="020B0604020202020204" pitchFamily="34" charset="0"/>
              </a:rPr>
              <a:t> şehridir. </a:t>
            </a:r>
            <a:r>
              <a:rPr lang="tr-TR" sz="2200" b="1" dirty="0">
                <a:effectLst/>
                <a:latin typeface="Times New Roman" panose="02020603050405020304" pitchFamily="18" charset="0"/>
                <a:ea typeface="Calibri" panose="020F0502020204030204" pitchFamily="34" charset="0"/>
                <a:cs typeface="Arial" panose="020B0604020202020204" pitchFamily="34" charset="0"/>
              </a:rPr>
              <a:t>Ticaret</a:t>
            </a:r>
            <a:r>
              <a:rPr lang="tr-TR" sz="2200" dirty="0">
                <a:effectLst/>
                <a:latin typeface="Times New Roman" panose="02020603050405020304" pitchFamily="18" charset="0"/>
                <a:ea typeface="Calibri" panose="020F0502020204030204" pitchFamily="34" charset="0"/>
                <a:cs typeface="Arial" panose="020B0604020202020204" pitchFamily="34" charset="0"/>
              </a:rPr>
              <a:t>, </a:t>
            </a:r>
            <a:r>
              <a:rPr lang="tr-TR" sz="2200" dirty="0" err="1">
                <a:effectLst/>
                <a:latin typeface="Times New Roman" panose="02020603050405020304" pitchFamily="18" charset="0"/>
                <a:ea typeface="Calibri" panose="020F0502020204030204" pitchFamily="34" charset="0"/>
                <a:cs typeface="Arial" panose="020B0604020202020204" pitchFamily="34" charset="0"/>
              </a:rPr>
              <a:t>Maînlilerin</a:t>
            </a:r>
            <a:r>
              <a:rPr lang="tr-TR" sz="2200" dirty="0">
                <a:effectLst/>
                <a:latin typeface="Times New Roman" panose="02020603050405020304" pitchFamily="18" charset="0"/>
                <a:ea typeface="Calibri" panose="020F0502020204030204" pitchFamily="34" charset="0"/>
                <a:cs typeface="Arial" panose="020B0604020202020204" pitchFamily="34" charset="0"/>
              </a:rPr>
              <a:t> ana geçim kaynağıdır. Hindistan ve Çin’de imal edilen malları Suriye, Filistin ve Mısır’a satarak büyük bir gelir elde etmişlerdir. Ticaret sayesinde oldukça zenginleşmişlerdir. </a:t>
            </a:r>
            <a:r>
              <a:rPr lang="tr-TR" sz="2200" dirty="0" err="1">
                <a:effectLst/>
                <a:latin typeface="Times New Roman" panose="02020603050405020304" pitchFamily="18" charset="0"/>
                <a:ea typeface="Calibri" panose="020F0502020204030204" pitchFamily="34" charset="0"/>
                <a:cs typeface="Arial" panose="020B0604020202020204" pitchFamily="34" charset="0"/>
              </a:rPr>
              <a:t>Maîn</a:t>
            </a:r>
            <a:r>
              <a:rPr lang="tr-TR" sz="2200" dirty="0">
                <a:effectLst/>
                <a:latin typeface="Times New Roman" panose="02020603050405020304" pitchFamily="18" charset="0"/>
                <a:ea typeface="Calibri" panose="020F0502020204030204" pitchFamily="34" charset="0"/>
                <a:cs typeface="Arial" panose="020B0604020202020204" pitchFamily="34" charset="0"/>
              </a:rPr>
              <a:t> Devleti </a:t>
            </a:r>
            <a:r>
              <a:rPr lang="tr-TR" sz="2200" dirty="0" err="1">
                <a:effectLst/>
                <a:latin typeface="Times New Roman" panose="02020603050405020304" pitchFamily="18" charset="0"/>
                <a:ea typeface="Calibri" panose="020F0502020204030204" pitchFamily="34" charset="0"/>
                <a:cs typeface="Arial" panose="020B0604020202020204" pitchFamily="34" charset="0"/>
              </a:rPr>
              <a:t>Sebe</a:t>
            </a:r>
            <a:r>
              <a:rPr lang="tr-TR" sz="2200" dirty="0">
                <a:effectLst/>
                <a:latin typeface="Times New Roman" panose="02020603050405020304" pitchFamily="18" charset="0"/>
                <a:ea typeface="Calibri" panose="020F0502020204030204" pitchFamily="34" charset="0"/>
                <a:cs typeface="Arial" panose="020B0604020202020204" pitchFamily="34" charset="0"/>
              </a:rPr>
              <a:t> Devleti’ne dönüşmüştür.</a:t>
            </a:r>
            <a:endParaRPr lang="tr-TR" sz="2200" dirty="0">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15000"/>
              </a:lnSpc>
              <a:spcBef>
                <a:spcPts val="600"/>
              </a:spcBef>
              <a:spcAft>
                <a:spcPts val="1200"/>
              </a:spcAft>
              <a:buFont typeface="Wingdings" panose="05000000000000000000" pitchFamily="2" charset="2"/>
              <a:buChar char="Ø"/>
            </a:pPr>
            <a:r>
              <a:rPr lang="tr-TR" sz="2200" b="1" dirty="0" err="1">
                <a:effectLst/>
                <a:latin typeface="Times New Roman" panose="02020603050405020304" pitchFamily="18" charset="0"/>
                <a:ea typeface="Calibri" panose="020F0502020204030204" pitchFamily="34" charset="0"/>
                <a:cs typeface="Arial" panose="020B0604020202020204" pitchFamily="34" charset="0"/>
              </a:rPr>
              <a:t>Sebeliler</a:t>
            </a:r>
            <a:r>
              <a:rPr lang="tr-TR" sz="2200" b="1" dirty="0">
                <a:effectLst/>
                <a:latin typeface="Times New Roman" panose="02020603050405020304" pitchFamily="18" charset="0"/>
                <a:ea typeface="Calibri" panose="020F0502020204030204" pitchFamily="34" charset="0"/>
                <a:cs typeface="Arial" panose="020B0604020202020204" pitchFamily="34" charset="0"/>
              </a:rPr>
              <a:t> (M.Ö. 750-115):</a:t>
            </a:r>
            <a:r>
              <a:rPr lang="tr-TR" sz="2200" dirty="0">
                <a:effectLst/>
                <a:latin typeface="Times New Roman" panose="02020603050405020304" pitchFamily="18" charset="0"/>
                <a:ea typeface="Calibri" panose="020F0502020204030204" pitchFamily="34" charset="0"/>
                <a:cs typeface="Arial" panose="020B0604020202020204" pitchFamily="34" charset="0"/>
              </a:rPr>
              <a:t> </a:t>
            </a:r>
            <a:r>
              <a:rPr lang="tr-TR" sz="2200" dirty="0" err="1">
                <a:effectLst/>
                <a:latin typeface="Times New Roman" panose="02020603050405020304" pitchFamily="18" charset="0"/>
                <a:ea typeface="Calibri" panose="020F0502020204030204" pitchFamily="34" charset="0"/>
                <a:cs typeface="Arial" panose="020B0604020202020204" pitchFamily="34" charset="0"/>
              </a:rPr>
              <a:t>Maîn</a:t>
            </a:r>
            <a:r>
              <a:rPr lang="tr-TR" sz="2200" dirty="0">
                <a:effectLst/>
                <a:latin typeface="Times New Roman" panose="02020603050405020304" pitchFamily="18" charset="0"/>
                <a:ea typeface="Calibri" panose="020F0502020204030204" pitchFamily="34" charset="0"/>
                <a:cs typeface="Arial" panose="020B0604020202020204" pitchFamily="34" charset="0"/>
              </a:rPr>
              <a:t> Devleti’nin yıkılmasının ardından bölgede </a:t>
            </a:r>
            <a:r>
              <a:rPr lang="tr-TR" sz="2200" dirty="0" err="1">
                <a:effectLst/>
                <a:latin typeface="Times New Roman" panose="02020603050405020304" pitchFamily="18" charset="0"/>
                <a:ea typeface="Calibri" panose="020F0502020204030204" pitchFamily="34" charset="0"/>
                <a:cs typeface="Arial" panose="020B0604020202020204" pitchFamily="34" charset="0"/>
              </a:rPr>
              <a:t>Sebe</a:t>
            </a:r>
            <a:r>
              <a:rPr lang="tr-TR" sz="2200" dirty="0">
                <a:effectLst/>
                <a:latin typeface="Times New Roman" panose="02020603050405020304" pitchFamily="18" charset="0"/>
                <a:ea typeface="Calibri" panose="020F0502020204030204" pitchFamily="34" charset="0"/>
                <a:cs typeface="Arial" panose="020B0604020202020204" pitchFamily="34" charset="0"/>
              </a:rPr>
              <a:t> Devleti kurulmuştur. Devlet’in başşehri başlangıçta </a:t>
            </a:r>
            <a:r>
              <a:rPr lang="tr-TR" sz="2200" b="1" dirty="0" err="1">
                <a:effectLst/>
                <a:latin typeface="Times New Roman" panose="02020603050405020304" pitchFamily="18" charset="0"/>
                <a:ea typeface="Calibri" panose="020F0502020204030204" pitchFamily="34" charset="0"/>
                <a:cs typeface="Arial" panose="020B0604020202020204" pitchFamily="34" charset="0"/>
              </a:rPr>
              <a:t>Sirvâh</a:t>
            </a:r>
            <a:r>
              <a:rPr lang="tr-TR" sz="2200" dirty="0">
                <a:effectLst/>
                <a:latin typeface="Times New Roman" panose="02020603050405020304" pitchFamily="18" charset="0"/>
                <a:ea typeface="Calibri" panose="020F0502020204030204" pitchFamily="34" charset="0"/>
                <a:cs typeface="Arial" panose="020B0604020202020204" pitchFamily="34" charset="0"/>
              </a:rPr>
              <a:t>, ardından da </a:t>
            </a:r>
            <a:r>
              <a:rPr lang="tr-TR" sz="2200" b="1" dirty="0" err="1">
                <a:effectLst/>
                <a:latin typeface="Times New Roman" panose="02020603050405020304" pitchFamily="18" charset="0"/>
                <a:ea typeface="Calibri" panose="020F0502020204030204" pitchFamily="34" charset="0"/>
                <a:cs typeface="Arial" panose="020B0604020202020204" pitchFamily="34" charset="0"/>
              </a:rPr>
              <a:t>Me’rib</a:t>
            </a:r>
            <a:r>
              <a:rPr lang="tr-TR" sz="2200" dirty="0">
                <a:effectLst/>
                <a:latin typeface="Times New Roman" panose="02020603050405020304" pitchFamily="18" charset="0"/>
                <a:ea typeface="Calibri" panose="020F0502020204030204" pitchFamily="34" charset="0"/>
                <a:cs typeface="Arial" panose="020B0604020202020204" pitchFamily="34" charset="0"/>
              </a:rPr>
              <a:t> şehri olmuştur. Ticaret ve tarımla uğraşan </a:t>
            </a:r>
            <a:r>
              <a:rPr lang="tr-TR" sz="2200" dirty="0" err="1">
                <a:effectLst/>
                <a:latin typeface="Times New Roman" panose="02020603050405020304" pitchFamily="18" charset="0"/>
                <a:ea typeface="Calibri" panose="020F0502020204030204" pitchFamily="34" charset="0"/>
                <a:cs typeface="Arial" panose="020B0604020202020204" pitchFamily="34" charset="0"/>
              </a:rPr>
              <a:t>Sebeliler</a:t>
            </a:r>
            <a:r>
              <a:rPr lang="tr-TR" sz="2200" dirty="0">
                <a:effectLst/>
                <a:latin typeface="Times New Roman" panose="02020603050405020304" pitchFamily="18" charset="0"/>
                <a:ea typeface="Calibri" panose="020F0502020204030204" pitchFamily="34" charset="0"/>
                <a:cs typeface="Arial" panose="020B0604020202020204" pitchFamily="34" charset="0"/>
              </a:rPr>
              <a:t>, inşa ettikleri </a:t>
            </a:r>
            <a:r>
              <a:rPr lang="tr-TR" sz="2200" b="1" dirty="0">
                <a:effectLst/>
                <a:latin typeface="Times New Roman" panose="02020603050405020304" pitchFamily="18" charset="0"/>
                <a:ea typeface="Calibri" panose="020F0502020204030204" pitchFamily="34" charset="0"/>
                <a:cs typeface="Arial" panose="020B0604020202020204" pitchFamily="34" charset="0"/>
              </a:rPr>
              <a:t>barajlar</a:t>
            </a:r>
            <a:r>
              <a:rPr lang="tr-TR" sz="2200" dirty="0">
                <a:effectLst/>
                <a:latin typeface="Times New Roman" panose="02020603050405020304" pitchFamily="18" charset="0"/>
                <a:ea typeface="Calibri" panose="020F0502020204030204" pitchFamily="34" charset="0"/>
                <a:cs typeface="Arial" panose="020B0604020202020204" pitchFamily="34" charset="0"/>
              </a:rPr>
              <a:t>la meşhur olmuşlardır. </a:t>
            </a:r>
            <a:r>
              <a:rPr lang="tr-TR" sz="2200" dirty="0" err="1">
                <a:effectLst/>
                <a:latin typeface="Times New Roman" panose="02020603050405020304" pitchFamily="18" charset="0"/>
                <a:ea typeface="Calibri" panose="020F0502020204030204" pitchFamily="34" charset="0"/>
                <a:cs typeface="Arial" panose="020B0604020202020204" pitchFamily="34" charset="0"/>
              </a:rPr>
              <a:t>Sebe</a:t>
            </a:r>
            <a:r>
              <a:rPr lang="tr-TR" sz="2200" dirty="0">
                <a:effectLst/>
                <a:latin typeface="Times New Roman" panose="02020603050405020304" pitchFamily="18" charset="0"/>
                <a:ea typeface="Calibri" panose="020F0502020204030204" pitchFamily="34" charset="0"/>
                <a:cs typeface="Arial" panose="020B0604020202020204" pitchFamily="34" charset="0"/>
              </a:rPr>
              <a:t> Devleti, </a:t>
            </a:r>
            <a:r>
              <a:rPr lang="tr-TR" sz="2200" b="1" dirty="0" err="1">
                <a:effectLst/>
                <a:latin typeface="Times New Roman" panose="02020603050405020304" pitchFamily="18" charset="0"/>
                <a:ea typeface="Calibri" panose="020F0502020204030204" pitchFamily="34" charset="0"/>
                <a:cs typeface="Arial" panose="020B0604020202020204" pitchFamily="34" charset="0"/>
              </a:rPr>
              <a:t>Himyerîler</a:t>
            </a:r>
            <a:r>
              <a:rPr lang="tr-TR" sz="2200" dirty="0">
                <a:effectLst/>
                <a:latin typeface="Times New Roman" panose="02020603050405020304" pitchFamily="18" charset="0"/>
                <a:ea typeface="Calibri" panose="020F0502020204030204" pitchFamily="34" charset="0"/>
                <a:cs typeface="Arial" panose="020B0604020202020204" pitchFamily="34" charset="0"/>
              </a:rPr>
              <a:t> tarafından yıkılmıştır.</a:t>
            </a:r>
            <a:endParaRPr lang="tr-TR" sz="2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3692574"/>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TotalTime>
  <Words>2334</Words>
  <Application>Microsoft Office PowerPoint</Application>
  <PresentationFormat>Geniş ekran</PresentationFormat>
  <Paragraphs>121</Paragraphs>
  <Slides>28</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28</vt:i4>
      </vt:variant>
    </vt:vector>
  </HeadingPairs>
  <TitlesOfParts>
    <vt:vector size="35" baseType="lpstr">
      <vt:lpstr>Adobe Caslon Pro</vt:lpstr>
      <vt:lpstr>Arial</vt:lpstr>
      <vt:lpstr>Calibri</vt:lpstr>
      <vt:lpstr>Calibri Light</vt:lpstr>
      <vt:lpstr>Times New Roman</vt:lpstr>
      <vt:lpstr>Wingdings</vt:lpstr>
      <vt:lpstr>Office Teması</vt:lpstr>
      <vt:lpst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oguzkaan ekmekçi</dc:creator>
  <cp:lastModifiedBy>mehmet baylan</cp:lastModifiedBy>
  <cp:revision>36</cp:revision>
  <dcterms:created xsi:type="dcterms:W3CDTF">2020-11-30T19:20:16Z</dcterms:created>
  <dcterms:modified xsi:type="dcterms:W3CDTF">2021-01-24T11:43:29Z</dcterms:modified>
</cp:coreProperties>
</file>