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5" r:id="rId5"/>
    <p:sldId id="318" r:id="rId6"/>
    <p:sldId id="320" r:id="rId7"/>
    <p:sldId id="294" r:id="rId8"/>
    <p:sldId id="297" r:id="rId9"/>
    <p:sldId id="311" r:id="rId10"/>
    <p:sldId id="259" r:id="rId11"/>
    <p:sldId id="312" r:id="rId12"/>
    <p:sldId id="313" r:id="rId13"/>
    <p:sldId id="314" r:id="rId14"/>
    <p:sldId id="327" r:id="rId15"/>
    <p:sldId id="328" r:id="rId16"/>
    <p:sldId id="329" r:id="rId17"/>
    <p:sldId id="321" r:id="rId18"/>
    <p:sldId id="322" r:id="rId19"/>
    <p:sldId id="323" r:id="rId20"/>
    <p:sldId id="298" r:id="rId21"/>
    <p:sldId id="300" r:id="rId22"/>
    <p:sldId id="301" r:id="rId23"/>
    <p:sldId id="325" r:id="rId24"/>
    <p:sldId id="326" r:id="rId25"/>
    <p:sldId id="302" r:id="rId26"/>
    <p:sldId id="303" r:id="rId27"/>
    <p:sldId id="319" r:id="rId28"/>
    <p:sldId id="304" r:id="rId29"/>
    <p:sldId id="305" r:id="rId30"/>
    <p:sldId id="306" r:id="rId31"/>
    <p:sldId id="333" r:id="rId32"/>
    <p:sldId id="324" r:id="rId33"/>
    <p:sldId id="334" r:id="rId34"/>
    <p:sldId id="310" r:id="rId35"/>
    <p:sldId id="330" r:id="rId36"/>
    <p:sldId id="331" r:id="rId37"/>
    <p:sldId id="332"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6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3E53F5-ED4A-448D-927B-5FD375C1100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3A859CA-F6CC-4863-A844-422BBD491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BD20160-0EFB-4D08-AD34-CD721F46462B}"/>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5" name="Alt Bilgi Yer Tutucusu 4">
            <a:extLst>
              <a:ext uri="{FF2B5EF4-FFF2-40B4-BE49-F238E27FC236}">
                <a16:creationId xmlns:a16="http://schemas.microsoft.com/office/drawing/2014/main" id="{7D6B440D-E4C2-4E95-8A42-5800390CAB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045B76C-553D-4993-950F-7923DCAFA39F}"/>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154056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75A03-1063-4E46-A46D-D5243F71D88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EAAC9E7-65D0-4E31-A9CB-B900CB1E02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BFE5693-A866-478A-B1D2-46C108929612}"/>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5" name="Alt Bilgi Yer Tutucusu 4">
            <a:extLst>
              <a:ext uri="{FF2B5EF4-FFF2-40B4-BE49-F238E27FC236}">
                <a16:creationId xmlns:a16="http://schemas.microsoft.com/office/drawing/2014/main" id="{980DA80A-5908-4167-AED2-6CF754EC55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9C6DE7-8F65-4A07-894D-BF512A53B01E}"/>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71912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8ED37B0-0D40-467B-9995-403B68EC849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352A82A-A328-471F-AB3E-84E376975D0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7079018-5E6F-4A63-B971-CB0E7FFE1A50}"/>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5" name="Alt Bilgi Yer Tutucusu 4">
            <a:extLst>
              <a:ext uri="{FF2B5EF4-FFF2-40B4-BE49-F238E27FC236}">
                <a16:creationId xmlns:a16="http://schemas.microsoft.com/office/drawing/2014/main" id="{796881D9-0C36-4588-BF5B-826BA53809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C10B9AB-F409-4F7E-8A33-AD6435A86D35}"/>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3214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84DC9B-DBC5-4654-ABF6-DB894F232A7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621159-8B02-4F6F-9F74-0427C4EF5B9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A888C74-1D12-431A-8BC8-F0D9EEF044CF}"/>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5" name="Alt Bilgi Yer Tutucusu 4">
            <a:extLst>
              <a:ext uri="{FF2B5EF4-FFF2-40B4-BE49-F238E27FC236}">
                <a16:creationId xmlns:a16="http://schemas.microsoft.com/office/drawing/2014/main" id="{F883AB6C-F3CB-4F8B-BE9B-A86AEE0B57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3B2A09-35F4-4C72-9D59-2EEDC572DD13}"/>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298163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FA5506-46FA-45CB-80AF-4E5EA002700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7B6D2E9-E25A-4819-8D46-44AFF483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D39E16A-1A65-427A-8AD5-812C26FA15C2}"/>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5" name="Alt Bilgi Yer Tutucusu 4">
            <a:extLst>
              <a:ext uri="{FF2B5EF4-FFF2-40B4-BE49-F238E27FC236}">
                <a16:creationId xmlns:a16="http://schemas.microsoft.com/office/drawing/2014/main" id="{D5889C8B-DF6F-4CE4-AFB2-2F9BC18D4C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09B450C-6322-48FC-9814-5FF2FBBA986A}"/>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147080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43AFC6-F8F2-4165-BF18-84538D66385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53FB10F-1B9B-4F37-9380-8D71A9F5BB3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4456F28-39EA-4113-A19F-3939BF9AA54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7C7C710-F24F-4CFF-B600-13924BD41E1F}"/>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6" name="Alt Bilgi Yer Tutucusu 5">
            <a:extLst>
              <a:ext uri="{FF2B5EF4-FFF2-40B4-BE49-F238E27FC236}">
                <a16:creationId xmlns:a16="http://schemas.microsoft.com/office/drawing/2014/main" id="{55F8EBB6-0328-415F-8787-23868A44A8A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0B6879A-EDFE-4AFF-948B-D17F2B991135}"/>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15556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258124-BD71-4767-BB86-91A63E82E25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BCE5E8E-C029-4F08-B60A-76A5785E9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CF72E2A-936B-4DD3-9953-25AA49D4CF4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4C087A-8B9A-4207-AEF1-FA7D59EAD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ACB92B0-BFBC-4B70-A1AE-5080636594C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B493946-D8C5-44FB-BFE3-B2FF1C921B29}"/>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8" name="Alt Bilgi Yer Tutucusu 7">
            <a:extLst>
              <a:ext uri="{FF2B5EF4-FFF2-40B4-BE49-F238E27FC236}">
                <a16:creationId xmlns:a16="http://schemas.microsoft.com/office/drawing/2014/main" id="{F6108EE3-5CB8-49DB-87AC-20E6D02819A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C195B5E-1729-429C-B214-16E1349C6144}"/>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276834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4BD6B1-903E-4D16-AE01-BA6659295B5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5C61666-6255-407A-9C2A-B944FE313CB1}"/>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4" name="Alt Bilgi Yer Tutucusu 3">
            <a:extLst>
              <a:ext uri="{FF2B5EF4-FFF2-40B4-BE49-F238E27FC236}">
                <a16:creationId xmlns:a16="http://schemas.microsoft.com/office/drawing/2014/main" id="{3F4632A3-2C93-474C-8DDD-51CE047693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62A3CA1-6919-41DA-9DCD-E376A910DA74}"/>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324821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BD73E7E-5F01-48AC-914B-52FE49C44C4B}"/>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3" name="Alt Bilgi Yer Tutucusu 2">
            <a:extLst>
              <a:ext uri="{FF2B5EF4-FFF2-40B4-BE49-F238E27FC236}">
                <a16:creationId xmlns:a16="http://schemas.microsoft.com/office/drawing/2014/main" id="{25CEF6CC-C285-4F3C-9604-1E9B2E9F769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7FA33B3-5D99-46FD-9AFF-49249BD1DC99}"/>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42046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024737-B4C6-48DD-8948-6A8A2A0453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40FAA19-A656-4C0A-A010-478E5B318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3DF644A-989B-43E3-8C1E-EC9854E96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BCC062C-3932-449E-8B85-50102A06C7C2}"/>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6" name="Alt Bilgi Yer Tutucusu 5">
            <a:extLst>
              <a:ext uri="{FF2B5EF4-FFF2-40B4-BE49-F238E27FC236}">
                <a16:creationId xmlns:a16="http://schemas.microsoft.com/office/drawing/2014/main" id="{7AD9F623-CBAC-4FEC-9C7B-C412609509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C545D2-EAEF-4EF1-869A-A2A0CC435E11}"/>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92833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FD93C3-D8C3-4D21-8072-ABCC02A9FDE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5565868-BB7C-45DA-86D1-57557D1B0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EE048B5-C0F1-422B-9F8E-7AE5EAFE5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9CD9DEF-9321-412B-AB58-7C629C2B9956}"/>
              </a:ext>
            </a:extLst>
          </p:cNvPr>
          <p:cNvSpPr>
            <a:spLocks noGrp="1"/>
          </p:cNvSpPr>
          <p:nvPr>
            <p:ph type="dt" sz="half" idx="10"/>
          </p:nvPr>
        </p:nvSpPr>
        <p:spPr/>
        <p:txBody>
          <a:bodyPr/>
          <a:lstStyle/>
          <a:p>
            <a:fld id="{0C3DBE81-88AC-4752-8268-9372994884E2}" type="datetimeFigureOut">
              <a:rPr lang="tr-TR" smtClean="0"/>
              <a:t>24.01.2021</a:t>
            </a:fld>
            <a:endParaRPr lang="tr-TR"/>
          </a:p>
        </p:txBody>
      </p:sp>
      <p:sp>
        <p:nvSpPr>
          <p:cNvPr id="6" name="Alt Bilgi Yer Tutucusu 5">
            <a:extLst>
              <a:ext uri="{FF2B5EF4-FFF2-40B4-BE49-F238E27FC236}">
                <a16:creationId xmlns:a16="http://schemas.microsoft.com/office/drawing/2014/main" id="{F2B6A37B-E159-4A07-9853-2168DDF5017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8557DD-BF9C-4404-9199-9F86403FC2BC}"/>
              </a:ext>
            </a:extLst>
          </p:cNvPr>
          <p:cNvSpPr>
            <a:spLocks noGrp="1"/>
          </p:cNvSpPr>
          <p:nvPr>
            <p:ph type="sldNum" sz="quarter" idx="12"/>
          </p:nvPr>
        </p:nvSpPr>
        <p:spPr/>
        <p:txBody>
          <a:bodyPr/>
          <a:lstStyle/>
          <a:p>
            <a:fld id="{77834635-4CFD-463B-864B-C31B7A83939B}" type="slidenum">
              <a:rPr lang="tr-TR" smtClean="0"/>
              <a:t>‹#›</a:t>
            </a:fld>
            <a:endParaRPr lang="tr-TR"/>
          </a:p>
        </p:txBody>
      </p:sp>
    </p:spTree>
    <p:extLst>
      <p:ext uri="{BB962C8B-B14F-4D97-AF65-F5344CB8AC3E}">
        <p14:creationId xmlns:p14="http://schemas.microsoft.com/office/powerpoint/2010/main" val="208684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38E48D7-6DAF-41B4-ACB7-A32B6186D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003CA52-11D4-4A64-89C1-A2BE44C65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16BCA4-8C33-447C-9990-2A55EB42D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DBE81-88AC-4752-8268-9372994884E2}" type="datetimeFigureOut">
              <a:rPr lang="tr-TR" smtClean="0"/>
              <a:t>24.01.2021</a:t>
            </a:fld>
            <a:endParaRPr lang="tr-TR"/>
          </a:p>
        </p:txBody>
      </p:sp>
      <p:sp>
        <p:nvSpPr>
          <p:cNvPr id="5" name="Alt Bilgi Yer Tutucusu 4">
            <a:extLst>
              <a:ext uri="{FF2B5EF4-FFF2-40B4-BE49-F238E27FC236}">
                <a16:creationId xmlns:a16="http://schemas.microsoft.com/office/drawing/2014/main" id="{00B244A6-B2E5-4812-A7FA-DF0068BF9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07A68E2-E6B6-463C-8306-FCF938E09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34635-4CFD-463B-864B-C31B7A83939B}" type="slidenum">
              <a:rPr lang="tr-TR" smtClean="0"/>
              <a:t>‹#›</a:t>
            </a:fld>
            <a:endParaRPr lang="tr-TR"/>
          </a:p>
        </p:txBody>
      </p:sp>
    </p:spTree>
    <p:extLst>
      <p:ext uri="{BB962C8B-B14F-4D97-AF65-F5344CB8AC3E}">
        <p14:creationId xmlns:p14="http://schemas.microsoft.com/office/powerpoint/2010/main" val="81184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SİYER</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6363473"/>
          </a:xfrm>
          <a:prstGeom prst="rect">
            <a:avLst/>
          </a:prstGeom>
          <a:noFill/>
        </p:spPr>
        <p:txBody>
          <a:bodyPr wrap="square">
            <a:spAutoFit/>
          </a:bodyPr>
          <a:lstStyle/>
          <a:p>
            <a:pPr indent="450215" algn="just">
              <a:lnSpc>
                <a:spcPct val="115000"/>
              </a:lnSpc>
              <a:spcBef>
                <a:spcPts val="600"/>
              </a:spcBef>
              <a:spcAft>
                <a:spcPts val="1200"/>
              </a:spcAft>
            </a:pP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50000"/>
              </a:lnSpc>
              <a:spcAft>
                <a:spcPts val="10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Kureyşliler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hac için Kâbe’yi ziyarete gelen kabilelerin putlarını Kâbe’ye koymalarına izin veriyorlardı. Böylelikle Kâbe’deki put sayısı 360’a ulaşmıştı. Araplar güneş ve ay takvimi farklılığından kaynaklanan sebeplerle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nesî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yaparak, yani ihtiyaç halinde yıla bir ay ilave ederek hav mevsimini her yıl ilkbahar veya az mevsimine getiriyorlardı. İlaveten hac mevsimi haram aylar (zilkade, zilhicce, muharrem,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receb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)da olduğu için bu dönemi barış ve esenlik içerisinde geçirirlerdi. Araplar sadece Kâbe’yi değil putların bulunduğu diğer tapınakları da hac ederlerdi. Bu ziyaretler birer bayram görünümündeydi.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endParaRPr lang="tr-TR" sz="2400" dirty="0">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endParaRPr lang="tr-T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311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16089"/>
          </a:xfrm>
          <a:prstGeom prst="rect">
            <a:avLst/>
          </a:prstGeom>
          <a:noFill/>
        </p:spPr>
        <p:txBody>
          <a:bodyPr wrap="square">
            <a:spAutoFit/>
          </a:bodyPr>
          <a:lstStyle/>
          <a:p>
            <a:pPr indent="228600" algn="just">
              <a:lnSpc>
                <a:spcPct val="150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Cahiliye dönemi Araplarının taptığı başlıca putlar arasında;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Hübel</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putların en büyüğü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en önemli putuydu. Kırmızı akikten insan suretinde yapılmıştı.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Hübel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bütün putperest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arap</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kabileleri tarafından ilah olarak kabul edilmekteydi.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Ezlâm</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adı verilen fal okları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Hübel’in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huzurunda görevli tarafından çekilir ve çıkan sonuca göre hareket edilirdi.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İsâf</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Nâile</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rPr>
              <a:t>Rivateye</a:t>
            </a:r>
            <a:r>
              <a:rPr lang="tr-TR" sz="2000" dirty="0">
                <a:effectLst/>
                <a:latin typeface="Times New Roman" panose="02020603050405020304" pitchFamily="18" charset="0"/>
                <a:ea typeface="Calibri" panose="020F0502020204030204" pitchFamily="34" charset="0"/>
              </a:rPr>
              <a:t> göre </a:t>
            </a:r>
            <a:r>
              <a:rPr lang="tr-TR" sz="2000" dirty="0" err="1">
                <a:effectLst/>
                <a:latin typeface="Times New Roman" panose="02020603050405020304" pitchFamily="18" charset="0"/>
                <a:ea typeface="Calibri" panose="020F0502020204030204" pitchFamily="34" charset="0"/>
              </a:rPr>
              <a:t>Cürhüm</a:t>
            </a:r>
            <a:r>
              <a:rPr lang="tr-TR" sz="2000" dirty="0">
                <a:effectLst/>
                <a:latin typeface="Times New Roman" panose="02020603050405020304" pitchFamily="18" charset="0"/>
                <a:ea typeface="Calibri" panose="020F0502020204030204" pitchFamily="34" charset="0"/>
              </a:rPr>
              <a:t> kabilesinden </a:t>
            </a:r>
            <a:r>
              <a:rPr lang="tr-TR" sz="2000" dirty="0" err="1">
                <a:effectLst/>
                <a:latin typeface="Times New Roman" panose="02020603050405020304" pitchFamily="18" charset="0"/>
                <a:ea typeface="Calibri" panose="020F0502020204030204" pitchFamily="34" charset="0"/>
              </a:rPr>
              <a:t>İsâf</a:t>
            </a:r>
            <a:r>
              <a:rPr lang="tr-TR" sz="2000" dirty="0">
                <a:effectLst/>
                <a:latin typeface="Times New Roman" panose="02020603050405020304" pitchFamily="18" charset="0"/>
                <a:ea typeface="Calibri" panose="020F0502020204030204" pitchFamily="34" charset="0"/>
              </a:rPr>
              <a:t> isimli erkek ile </a:t>
            </a:r>
            <a:r>
              <a:rPr lang="tr-TR" sz="2000" dirty="0" err="1">
                <a:effectLst/>
                <a:latin typeface="Times New Roman" panose="02020603050405020304" pitchFamily="18" charset="0"/>
                <a:ea typeface="Calibri" panose="020F0502020204030204" pitchFamily="34" charset="0"/>
              </a:rPr>
              <a:t>Nâile</a:t>
            </a:r>
            <a:r>
              <a:rPr lang="tr-TR" sz="2000" dirty="0">
                <a:effectLst/>
                <a:latin typeface="Times New Roman" panose="02020603050405020304" pitchFamily="18" charset="0"/>
                <a:ea typeface="Calibri" panose="020F0502020204030204" pitchFamily="34" charset="0"/>
              </a:rPr>
              <a:t> adlı kadın bir gece gizlice Kâbe’ye girip burada cinsel ilişkide bulundukları için taşlaşmışlardır. Mekkeliler ibret alınması için bunlardan birini </a:t>
            </a:r>
            <a:r>
              <a:rPr lang="tr-TR" sz="2000" dirty="0" err="1">
                <a:effectLst/>
                <a:latin typeface="Times New Roman" panose="02020603050405020304" pitchFamily="18" charset="0"/>
                <a:ea typeface="Calibri" panose="020F0502020204030204" pitchFamily="34" charset="0"/>
              </a:rPr>
              <a:t>Safâ</a:t>
            </a:r>
            <a:r>
              <a:rPr lang="tr-TR" sz="2000" dirty="0">
                <a:effectLst/>
                <a:latin typeface="Times New Roman" panose="02020603050405020304" pitchFamily="18" charset="0"/>
                <a:ea typeface="Calibri" panose="020F0502020204030204" pitchFamily="34" charset="0"/>
              </a:rPr>
              <a:t> tepesine, diğerini de Merve tepesine koymuşlardır. Zaman içerisinde asıl amaç unutularak ibret alınmak için dikilen bu iki taş ibadet edilen putlar haline geldi. </a:t>
            </a:r>
            <a:r>
              <a:rPr lang="tr-TR" sz="2000" dirty="0" err="1">
                <a:effectLst/>
                <a:latin typeface="Times New Roman" panose="02020603050405020304" pitchFamily="18" charset="0"/>
                <a:ea typeface="Calibri" panose="020F0502020204030204" pitchFamily="34" charset="0"/>
              </a:rPr>
              <a:t>Kureyş</a:t>
            </a:r>
            <a:r>
              <a:rPr lang="tr-TR" sz="2000" dirty="0">
                <a:effectLst/>
                <a:latin typeface="Times New Roman" panose="02020603050405020304" pitchFamily="18" charset="0"/>
                <a:ea typeface="Calibri" panose="020F0502020204030204" pitchFamily="34" charset="0"/>
              </a:rPr>
              <a:t> Kabilesi hac </a:t>
            </a:r>
            <a:r>
              <a:rPr lang="tr-TR" sz="2000" dirty="0" err="1">
                <a:effectLst/>
                <a:latin typeface="Times New Roman" panose="02020603050405020304" pitchFamily="18" charset="0"/>
                <a:ea typeface="Calibri" panose="020F0502020204030204" pitchFamily="34" charset="0"/>
              </a:rPr>
              <a:t>menasikinde</a:t>
            </a:r>
            <a:r>
              <a:rPr lang="tr-TR" sz="2000" dirty="0">
                <a:effectLst/>
                <a:latin typeface="Times New Roman" panose="02020603050405020304" pitchFamily="18" charset="0"/>
                <a:ea typeface="Calibri" panose="020F0502020204030204" pitchFamily="34" charset="0"/>
              </a:rPr>
              <a:t> bunların önünde </a:t>
            </a:r>
            <a:r>
              <a:rPr lang="tr-TR" sz="2000" dirty="0" err="1">
                <a:effectLst/>
                <a:latin typeface="Times New Roman" panose="02020603050405020304" pitchFamily="18" charset="0"/>
                <a:ea typeface="Calibri" panose="020F0502020204030204" pitchFamily="34" charset="0"/>
              </a:rPr>
              <a:t>traş</a:t>
            </a:r>
            <a:r>
              <a:rPr lang="tr-TR" sz="2000" dirty="0">
                <a:effectLst/>
                <a:latin typeface="Times New Roman" panose="02020603050405020304" pitchFamily="18" charset="0"/>
                <a:ea typeface="Calibri" panose="020F0502020204030204" pitchFamily="34" charset="0"/>
              </a:rPr>
              <a:t> olur ve kurban keserlerdi.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45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60277"/>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Lât</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Taif’te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ikamet eden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Sakîf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kabilesinin putu olan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Lât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esasen dört köşe bir kaya parçasıydı. Etrafında Kâbe</a:t>
            </a:r>
            <a:r>
              <a:rPr lang="tr-TR" sz="3200" dirty="0">
                <a:latin typeface="Calibri" panose="020F0502020204030204" pitchFamily="34" charset="0"/>
                <a:ea typeface="Calibri" panose="020F0502020204030204" pitchFamily="34" charset="0"/>
                <a:cs typeface="Arial" panose="020B0604020202020204" pitchFamily="34" charset="0"/>
              </a:rPr>
              <a:t>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gibi üzerinde bir örtü bulunan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beytü’r-rahbe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denilen bir bina inşa edilmişti. </a:t>
            </a:r>
          </a:p>
          <a:p>
            <a:pPr algn="just">
              <a:lnSpc>
                <a:spcPct val="150000"/>
              </a:lnSpc>
              <a:spcAft>
                <a:spcPts val="10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Menât</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Mekke ve Medine arasında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Kudeyd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bölgesine yakın,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Müşellel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adı verilen yerde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Hüzeyl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kabilesine ait siyah bir kayaydı. Arapların taptığı putların en eskisiydi.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Menat’a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ait bir ev, hediyelerin konulduğu bir oda ve bekçi vardı.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Hazrec</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 başta olmak üzere Araplar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Menat’ı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ziyaret edip tıraş olmadıkça Mekke’de yaptıkları haccın tamam olmadığına inanıyorlardı.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74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44899"/>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endParaRPr lang="tr-T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endParaRPr lang="tr-TR"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Uzzâ</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Üç küme dikenli ağaçtan oluşup etrafına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beytü’l-uzzâ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denilen bir ev yapılmıştı.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Uzzâ’nın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beyaz bir taş olduğu da iddia edilmektedir. Araplar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Uzzâ’yı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anne,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Lât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Menât’ı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da onun kızları olarak kabul ederlerdi.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endParaRPr lang="tr-TR" sz="32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324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371470"/>
          </a:xfrm>
          <a:prstGeom prst="rect">
            <a:avLst/>
          </a:prstGeom>
          <a:noFill/>
        </p:spPr>
        <p:txBody>
          <a:bodyPr wrap="square">
            <a:spAutoFit/>
          </a:bodyPr>
          <a:lstStyle/>
          <a:p>
            <a:pPr algn="just">
              <a:lnSpc>
                <a:spcPct val="150000"/>
              </a:lnSpc>
              <a:spcAft>
                <a:spcPts val="10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Hanîflik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Cahiliye döneminde Allah'ın birliğine inanan, putperestliği reddeden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yanlış âdet ve inançlarına karşı çıkan bazı kimseler vardı. Bunlara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Hanîf</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(çoğulu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hünefâ</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ahnâf</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denilmektedir. </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Kaynaklarda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Hanîf</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olarak adlandırılan bazı isimler;</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Varaka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Nevfel</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Ubeydullah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Cahş</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Osman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Huveyris</a:t>
            </a:r>
            <a:endParaRPr lang="tr-TR"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endParaRPr lang="tr-TR" sz="22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030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31985" y="365125"/>
            <a:ext cx="10515600" cy="6258893"/>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Bir defasında bir araya gelerek putperestliğin bâtıl olduğunu, dedeleri İbrahim'in dininin tevhit esasına dayandığı kanaatinde birleşmişler ve bu dinin esaslarını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tesbit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etmek üzere çeşitli ülkelere dağılmışlardı. </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Varaka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Nevfel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Şam'a giderek Hristiyanlığı benimsemiş, Tevrat ve İncil'i öğrenmiştir.</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Ubeydullah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Cahş</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tereddüt içinde kalmıştır. </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Osman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Huveyris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Bizans imparatorunun yanına giderek Hristiyanlığı benimsemiş ve orada kalmıştır. </a:t>
            </a:r>
          </a:p>
          <a:p>
            <a:pPr marL="342900" indent="-342900" algn="just">
              <a:lnSpc>
                <a:spcPct val="150000"/>
              </a:lnSpc>
              <a:spcAft>
                <a:spcPts val="10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ise ne Hristiyanlığı ve ne de Yahudiliği benimsemiştir. O, putlara tapmaz, putlar adına kesilen kurban etinden yemezdi; kız çocukların toprağa gömülmesine karşı çıkardı. Şiirlerinde hep Allah'ın birliği konusunu işlerdi. </a:t>
            </a:r>
          </a:p>
          <a:p>
            <a:pPr algn="just">
              <a:lnSpc>
                <a:spcPct val="150000"/>
              </a:lnSpc>
              <a:spcAft>
                <a:spcPts val="1000"/>
              </a:spcAft>
            </a:pPr>
            <a:endParaRPr lang="tr-TR" sz="22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139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31985" y="365125"/>
            <a:ext cx="10515600" cy="4478918"/>
          </a:xfrm>
          <a:prstGeom prst="rect">
            <a:avLst/>
          </a:prstGeom>
          <a:noFill/>
        </p:spPr>
        <p:txBody>
          <a:bodyPr wrap="square">
            <a:spAutoFit/>
          </a:bodyPr>
          <a:lstStyle/>
          <a:p>
            <a:pPr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NOT</a:t>
            </a:r>
          </a:p>
          <a:p>
            <a:pPr marL="342900" indent="-342900" algn="just">
              <a:lnSpc>
                <a:spcPct val="150000"/>
              </a:lnSpc>
              <a:spcAft>
                <a:spcPts val="1000"/>
              </a:spcAft>
              <a:buFont typeface="Wingdings" panose="05000000000000000000" pitchFamily="2" charset="2"/>
              <a:buChar char="Ø"/>
            </a:pPr>
            <a:r>
              <a:rPr lang="tr-TR" sz="2200" dirty="0" err="1">
                <a:latin typeface="Times New Roman" panose="02020603050405020304" pitchFamily="18" charset="0"/>
                <a:ea typeface="Calibri" panose="020F0502020204030204" pitchFamily="34" charset="0"/>
                <a:cs typeface="Arial" panose="020B0604020202020204" pitchFamily="34" charset="0"/>
              </a:rPr>
              <a:t>Câhiliye</a:t>
            </a:r>
            <a:r>
              <a:rPr lang="tr-TR" sz="2200" dirty="0">
                <a:latin typeface="Times New Roman" panose="02020603050405020304" pitchFamily="18" charset="0"/>
                <a:ea typeface="Calibri" panose="020F0502020204030204" pitchFamily="34" charset="0"/>
                <a:cs typeface="Arial" panose="020B0604020202020204" pitchFamily="34" charset="0"/>
              </a:rPr>
              <a:t> döneminde Hz. Peygamber’in, </a:t>
            </a:r>
            <a:r>
              <a:rPr lang="tr-TR" sz="2200" dirty="0" err="1">
                <a:latin typeface="Times New Roman" panose="02020603050405020304" pitchFamily="18" charset="0"/>
                <a:ea typeface="Calibri" panose="020F0502020204030204" pitchFamily="34" charset="0"/>
                <a:cs typeface="Arial" panose="020B0604020202020204" pitchFamily="34" charset="0"/>
              </a:rPr>
              <a:t>Ukâz</a:t>
            </a:r>
            <a:r>
              <a:rPr lang="tr-TR" sz="2200" dirty="0">
                <a:latin typeface="Times New Roman" panose="02020603050405020304" pitchFamily="18" charset="0"/>
                <a:ea typeface="Calibri" panose="020F0502020204030204" pitchFamily="34" charset="0"/>
                <a:cs typeface="Arial" panose="020B0604020202020204" pitchFamily="34" charset="0"/>
              </a:rPr>
              <a:t> panayırında verdiği hutbeyi dinlediği, </a:t>
            </a:r>
            <a:r>
              <a:rPr lang="tr-TR" sz="2200" dirty="0" err="1">
                <a:latin typeface="Times New Roman" panose="02020603050405020304" pitchFamily="18" charset="0"/>
                <a:ea typeface="Calibri" panose="020F0502020204030204" pitchFamily="34" charset="0"/>
                <a:cs typeface="Arial" panose="020B0604020202020204" pitchFamily="34" charset="0"/>
              </a:rPr>
              <a:t>tevhid</a:t>
            </a:r>
            <a:r>
              <a:rPr lang="tr-TR" sz="2200" dirty="0">
                <a:latin typeface="Times New Roman" panose="02020603050405020304" pitchFamily="18" charset="0"/>
                <a:ea typeface="Calibri" panose="020F0502020204030204" pitchFamily="34" charset="0"/>
                <a:cs typeface="Arial" panose="020B0604020202020204" pitchFamily="34" charset="0"/>
              </a:rPr>
              <a:t> inancına bağlı hatip ve şair </a:t>
            </a:r>
            <a:r>
              <a:rPr lang="tr-TR" sz="2200" b="1" dirty="0">
                <a:latin typeface="Times New Roman" panose="02020603050405020304" pitchFamily="18" charset="0"/>
                <a:ea typeface="Calibri" panose="020F0502020204030204" pitchFamily="34" charset="0"/>
                <a:cs typeface="Arial" panose="020B0604020202020204" pitchFamily="34" charset="0"/>
              </a:rPr>
              <a:t>Kus b. Sâide</a:t>
            </a:r>
            <a:r>
              <a:rPr lang="tr-TR" sz="2200" dirty="0">
                <a:latin typeface="Times New Roman" panose="02020603050405020304" pitchFamily="18" charset="0"/>
                <a:ea typeface="Calibri" panose="020F0502020204030204" pitchFamily="34" charset="0"/>
                <a:cs typeface="Arial" panose="020B0604020202020204" pitchFamily="34" charset="0"/>
              </a:rPr>
              <a:t>’dir.</a:t>
            </a:r>
          </a:p>
          <a:p>
            <a:pPr marL="342900" indent="-342900" algn="just">
              <a:lnSpc>
                <a:spcPct val="150000"/>
              </a:lnSpc>
              <a:spcAft>
                <a:spcPts val="1000"/>
              </a:spcAft>
              <a:buFont typeface="Wingdings" panose="05000000000000000000" pitchFamily="2" charset="2"/>
              <a:buChar char="Ø"/>
            </a:pPr>
            <a:r>
              <a:rPr lang="tr-TR" sz="2200" dirty="0">
                <a:latin typeface="Times New Roman" panose="02020603050405020304" pitchFamily="18" charset="0"/>
                <a:ea typeface="Calibri" panose="020F0502020204030204" pitchFamily="34" charset="0"/>
                <a:cs typeface="Arial" panose="020B0604020202020204" pitchFamily="34" charset="0"/>
              </a:rPr>
              <a:t>Kus b. Sâide’nin </a:t>
            </a:r>
            <a:r>
              <a:rPr lang="tr-TR" sz="2200" dirty="0" err="1">
                <a:latin typeface="Times New Roman" panose="02020603050405020304" pitchFamily="18" charset="0"/>
                <a:ea typeface="Calibri" panose="020F0502020204030204" pitchFamily="34" charset="0"/>
                <a:cs typeface="Arial" panose="020B0604020202020204" pitchFamily="34" charset="0"/>
              </a:rPr>
              <a:t>Câhiliye</a:t>
            </a:r>
            <a:r>
              <a:rPr lang="tr-TR" sz="2200" dirty="0">
                <a:latin typeface="Times New Roman" panose="02020603050405020304" pitchFamily="18" charset="0"/>
                <a:ea typeface="Calibri" panose="020F0502020204030204" pitchFamily="34" charset="0"/>
                <a:cs typeface="Arial" panose="020B0604020202020204" pitchFamily="34" charset="0"/>
              </a:rPr>
              <a:t> Arapları içinde öldükten sonra dirilmeye inanan ilk kişi olduğu, yalnız Allah’a inandığı, </a:t>
            </a:r>
            <a:r>
              <a:rPr lang="tr-TR" sz="2200" dirty="0" err="1">
                <a:latin typeface="Times New Roman" panose="02020603050405020304" pitchFamily="18" charset="0"/>
                <a:ea typeface="Calibri" panose="020F0502020204030204" pitchFamily="34" charset="0"/>
                <a:cs typeface="Arial" panose="020B0604020202020204" pitchFamily="34" charset="0"/>
              </a:rPr>
              <a:t>Araplar’ı</a:t>
            </a:r>
            <a:r>
              <a:rPr lang="tr-TR" sz="2200" dirty="0">
                <a:latin typeface="Times New Roman" panose="02020603050405020304" pitchFamily="18" charset="0"/>
                <a:ea typeface="Calibri" panose="020F0502020204030204" pitchFamily="34" charset="0"/>
                <a:cs typeface="Arial" panose="020B0604020202020204" pitchFamily="34" charset="0"/>
              </a:rPr>
              <a:t> putlardan uzak durmaya, Allah’a ibadet etmeye çağırdığı ve onlara yakında bir peygamberin geleceğini haber verdiği rivayet edilir. </a:t>
            </a:r>
          </a:p>
          <a:p>
            <a:pPr marL="342900" indent="-342900" algn="just">
              <a:lnSpc>
                <a:spcPct val="150000"/>
              </a:lnSpc>
              <a:spcAft>
                <a:spcPts val="1000"/>
              </a:spcAft>
              <a:buFont typeface="Wingdings" panose="05000000000000000000" pitchFamily="2" charset="2"/>
              <a:buChar char="Ø"/>
            </a:pPr>
            <a:endParaRPr lang="tr-TR" sz="22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406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515612"/>
          </a:xfrm>
          <a:prstGeom prst="rect">
            <a:avLst/>
          </a:prstGeom>
          <a:noFill/>
        </p:spPr>
        <p:txBody>
          <a:bodyPr wrap="square">
            <a:spAutoFit/>
          </a:bodyPr>
          <a:lstStyle/>
          <a:p>
            <a:pPr algn="ctr">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Kabile Hayatı </a:t>
            </a:r>
            <a:endParaRPr lang="tr-TR" sz="24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Araplarda bedevî ve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hadarî</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olmak üzere başlıca iki çeşit hayat tarzı mevcuttu. Çöl ve vahalarda develeriyle birlikte konar-göçer olarak çadırlarda yaşayan Araplara </a:t>
            </a:r>
            <a:r>
              <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rPr>
              <a:t>bedevî</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köy, kasaba ve şehirlerde yerleşik hayat yaşayanlara da </a:t>
            </a:r>
            <a:r>
              <a:rPr lang="tr-TR" sz="2000" b="1" dirty="0" err="1">
                <a:effectLst/>
                <a:latin typeface="Times New Roman" panose="02020603050405020304" pitchFamily="18" charset="0"/>
                <a:ea typeface="Times New Roman" panose="02020603050405020304" pitchFamily="18" charset="0"/>
                <a:cs typeface="Times New Roman" panose="02020603050405020304" pitchFamily="18" charset="0"/>
              </a:rPr>
              <a:t>hadarî</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denir.</a:t>
            </a:r>
          </a:p>
          <a:p>
            <a:pPr marL="381000" marR="95250" indent="-285750" algn="just">
              <a:lnSpc>
                <a:spcPct val="110000"/>
              </a:lnSpc>
              <a:spcBef>
                <a:spcPts val="1125"/>
              </a:spcBef>
              <a:spcAft>
                <a:spcPts val="375"/>
              </a:spcAft>
              <a:buFont typeface="Wingdings" panose="05000000000000000000" pitchFamily="2" charset="2"/>
              <a:buChar char="Ø"/>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Bedevîler geçimlerini hayvancılık, avcılık, ticaret ve baskın gibi yollarla temin ederlerdi. Tarım, el işleri ve sanatları ile denizcilikten hoşlanmazlar, bunları hakir görürlerdi. Temel besin maddeleri hurma, et, süt ve süt ürünleridir. Bunun yanında zaruri ihtiyaçlarını temin için köylere ve kervanlara baskın düzenlerlerdi. Ticaret de yaparlar, ihtiyaç duydukları malzemeleri şehirlerden değiştirme usulü ile temin ederlerdi. Bazı Bedevîler gelir elde etmek için ticaret kervanlarına deve temin ederler, kılavuzluk ve muhafızlık yaparlardı. Bedevîler Arap dilini en temiz ve doğru şekilde kullanırlardı. Onun için şehirliler çocuklarını doğru Arapça öğrenmeleri için çöle gönderirlerdi. </a:t>
            </a:r>
          </a:p>
          <a:p>
            <a:pPr marL="342900" indent="-342900">
              <a:lnSpc>
                <a:spcPct val="150000"/>
              </a:lnSpc>
              <a:spcAft>
                <a:spcPts val="1000"/>
              </a:spcAft>
              <a:buFont typeface="Wingdings" panose="05000000000000000000" pitchFamily="2" charset="2"/>
              <a:buChar char="Ø"/>
            </a:pPr>
            <a:endParaRPr lang="tr-TR" sz="3200" b="1"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704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257300" y="365125"/>
            <a:ext cx="10515600" cy="5751190"/>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Kabile, aynı soydan gelen şahısların oluşturduğu ve fertlerin birbirine kan,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neseb</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yoluyla bağlandıkları topluluktur. Nesep, asabiyetin temelini teşkil ettiği için, ister bedevî ister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hadarî</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olsun her Arap nesebini korumaya özen gösterir ve ecdadının adını ezbere bilirdi. </a:t>
            </a:r>
          </a:p>
          <a:p>
            <a:pPr marL="342900" indent="-342900" algn="just">
              <a:lnSpc>
                <a:spcPct val="150000"/>
              </a:lnSpc>
              <a:spcAft>
                <a:spcPts val="1000"/>
              </a:spcAft>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Kendisine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seyyid</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veya şeyh denilen, bazen de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emîr</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rab ve melik gibi lakaplar da verilen kabile başkanı, eşit hak sahipleri arasından kabile toplantısında seçilirdi. Başkan adayında yaş, cömertlik, kahramanlık, sabır,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hilim</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tevazu ve etkili konuşma kabiliyeti gibi hasletler aranırdı. </a:t>
            </a:r>
          </a:p>
          <a:p>
            <a:pPr marL="342900" indent="-342900" algn="just">
              <a:lnSpc>
                <a:spcPct val="150000"/>
              </a:lnSpc>
              <a:spcAft>
                <a:spcPts val="1000"/>
              </a:spcAft>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Kabile başkanının görevi emretmekten çok hakemlik yapmaktı. Kimseye görev yükleyemez, ceza veremezdi; kabile toplantılarını idare eder, diğer kabilelerle ilişkilerde kabilesini temsil eder, kabile üyeleri arasında ortaya çıkan ihtilafları çözerdi. O, örfe göre hüküm verirdi. </a:t>
            </a:r>
          </a:p>
          <a:p>
            <a:pPr marL="342900" indent="-342900" algn="just">
              <a:lnSpc>
                <a:spcPct val="150000"/>
              </a:lnSpc>
              <a:spcAft>
                <a:spcPts val="1000"/>
              </a:spcAft>
              <a:buFont typeface="Wingdings" panose="05000000000000000000" pitchFamily="2" charset="2"/>
              <a:buChar char="Ø"/>
            </a:pPr>
            <a:endParaRPr lang="tr-TR" sz="2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57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257300" y="365125"/>
            <a:ext cx="10515600" cy="4525213"/>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Kabile nizamının esası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asabiyet"tir</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Asabiyet, bir kimsenin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asabesini</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yani baba tarafından akrabalarını veya genelde kabilesini, ister haklı, ister haksız olsun her zaman savunmaya hazır olmasıdır; dış tehlikelere karşı koymak veya saldırı yapmak gerektiğinde bütün kabile üyelerinin harekete geçmesini sağlayan birlik ve dayanışma ruhudur. Bu ruh, kabilenin bütün fertlerini birbirine bağlayan unsurdur. Buna göre herkes tehlike anında kabilesine yardım etmekle mükellefti.</a:t>
            </a:r>
          </a:p>
          <a:p>
            <a:pPr marL="342900" indent="-342900" algn="just">
              <a:lnSpc>
                <a:spcPct val="150000"/>
              </a:lnSpc>
              <a:spcAft>
                <a:spcPts val="1000"/>
              </a:spcAft>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"Zalim de olsa mazlum da olsa kardeşine yardım et" atasözü,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kabiledaşa</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her durumda yardım edilmesi gerektiğine işaret etmektedir. Hatta onun haklı veya haksız olduğunu sorma hakkına bile sahip değildir. Bu anlayışta suçun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ferdîliği</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esas değildi. </a:t>
            </a:r>
          </a:p>
        </p:txBody>
      </p:sp>
    </p:spTree>
    <p:extLst>
      <p:ext uri="{BB962C8B-B14F-4D97-AF65-F5344CB8AC3E}">
        <p14:creationId xmlns:p14="http://schemas.microsoft.com/office/powerpoint/2010/main" val="69947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4093428"/>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2:</a:t>
            </a:r>
          </a:p>
          <a:p>
            <a:pPr algn="just"/>
            <a:r>
              <a:rPr lang="tr-TR" sz="2400" b="1" dirty="0">
                <a:solidFill>
                  <a:srgbClr val="C00000"/>
                </a:solidFill>
                <a:latin typeface="Adobe Caslon Pro" panose="0205050205050A020403" pitchFamily="18" charset="-94"/>
                <a:ea typeface="Adobe Myungjo Std M" panose="02020600000000000000" pitchFamily="18" charset="-128"/>
              </a:rPr>
              <a:t>HZ. MUHAMMED’İN PEYGAMBER OLARAK GÖNDERİLDİĞİ ORTAM II</a:t>
            </a: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Kâbe Hizmetleri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Arial" panose="020B0604020202020204" pitchFamily="34" charset="0"/>
              </a:rPr>
              <a:t>Mekke’de </a:t>
            </a:r>
            <a:r>
              <a:rPr lang="es-ES" sz="2400" b="1" dirty="0">
                <a:effectLst/>
                <a:latin typeface="Times New Roman" panose="02020603050405020304" pitchFamily="18" charset="0"/>
                <a:ea typeface="Calibri" panose="020F0502020204030204" pitchFamily="34" charset="0"/>
                <a:cs typeface="Arial" panose="020B0604020202020204" pitchFamily="34" charset="0"/>
              </a:rPr>
              <a:t>Dinî ve Sosyo-Kültürel Hayat</a:t>
            </a: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Ekonomik Hayat</a:t>
            </a:r>
          </a:p>
          <a:p>
            <a:pPr marL="342900" indent="-342900" algn="just">
              <a:buFont typeface="Wingdings" panose="05000000000000000000" pitchFamily="2" charset="2"/>
              <a:buChar char="q"/>
            </a:pP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q"/>
            </a:pP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tr-TR" sz="2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6010748"/>
          </a:xfrm>
          <a:prstGeom prst="rect">
            <a:avLst/>
          </a:prstGeom>
          <a:noFill/>
        </p:spPr>
        <p:txBody>
          <a:bodyPr wrap="square">
            <a:spAutoFit/>
          </a:bodyPr>
          <a:lstStyle/>
          <a:p>
            <a:pPr indent="449580" algn="ctr">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Ekonomik Hayat</a:t>
            </a:r>
          </a:p>
          <a:p>
            <a:pPr marL="342900" indent="-342900" algn="just">
              <a:lnSpc>
                <a:spcPct val="150000"/>
              </a:lnSpc>
              <a:spcAft>
                <a:spcPts val="1000"/>
              </a:spcAft>
              <a:buFont typeface="Wingdings" panose="05000000000000000000" pitchFamily="2" charset="2"/>
              <a:buChar char="Ø"/>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Ekonomik yapı iklim şartları, bitki örtüsü ve coğrafi duruma göre değişiklik göstermektedir. Buna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bedevî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hadarî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Arapların yaşayış şeklini de ilave edebiliriz. Bu bağlamda Arap yarımadasını ikiye ayırabiliriz. Birincisi bedevilerin yaşadığı az yağmur alan, su kaynakları yetersiz, tarıma elverişsiz orta kısımlar ve bazı sahil bölgeleridir. Buralarda kabile asabiyetine sığınılırdı.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İkinci bölge yerleşik Arapların yaşadığı ticaret, siyaset ve seyahatlerle ilişki kurulan yerlerdir. Arap Yarımadası’nda servet ve mal belli kabilelerin elindeydi. Buna karşılık köleler, cariyeler fakir topluluklardı. Arap yarımadasında Yemen bölgesi hariç tarım fazla gelişmemiştir.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93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898136"/>
          </a:xfrm>
          <a:prstGeom prst="rect">
            <a:avLst/>
          </a:prstGeom>
          <a:noFill/>
        </p:spPr>
        <p:txBody>
          <a:bodyPr wrap="square">
            <a:spAutoFit/>
          </a:bodyPr>
          <a:lstStyle/>
          <a:p>
            <a:pPr marL="438150" marR="95250" indent="-342900" algn="just">
              <a:lnSpc>
                <a:spcPct val="115000"/>
              </a:lnSpc>
              <a:spcBef>
                <a:spcPts val="600"/>
              </a:spcBef>
              <a:spcAft>
                <a:spcPts val="1200"/>
              </a:spcAft>
              <a:buFont typeface="Wingdings" panose="05000000000000000000" pitchFamily="2" charset="2"/>
              <a:buChar char="Ø"/>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438150" marR="95250" indent="-342900" algn="just">
              <a:lnSpc>
                <a:spcPct val="115000"/>
              </a:lnSpc>
              <a:spcBef>
                <a:spcPts val="600"/>
              </a:spcBef>
              <a:spcAft>
                <a:spcPts val="1200"/>
              </a:spcAft>
              <a:buFont typeface="Wingdings" panose="05000000000000000000" pitchFamily="2" charset="2"/>
              <a:buChar char="Ø"/>
            </a:pPr>
            <a:endParaRPr lang="tr-TR" sz="2200" dirty="0">
              <a:latin typeface="Times New Roman" panose="02020603050405020304" pitchFamily="18" charset="0"/>
              <a:ea typeface="Calibri" panose="020F0502020204030204" pitchFamily="34" charset="0"/>
              <a:cs typeface="Times New Roman" panose="02020603050405020304" pitchFamily="18" charset="0"/>
            </a:endParaRPr>
          </a:p>
          <a:p>
            <a:pPr marL="438150" marR="9525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Hayvancılık büyük oranda bedevîlerin ana geçim kaynağıydı. Bedevî kabileler arasında zenginlik, sahip olunan hayvan sayısının çokluğu ile doğru orantılıydı.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438150" marR="9525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Ekonomik hayatın bir diğer unsuru tarımdı. Özellikle yağış miktarının yüksek olduğu Yemen verimli bir bölgeydi. Sahip olduğu verimli topraklara atfen Yemen’e yeşil toprak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el-</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Arzu'l</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Hadrâ</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denilirdi. İklim şartları bu bölgede mimariyi de etkilemiştir. Bölgede sulama faaliyetleri için barajlar inşa edilmiştir. Yemen dışında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Taif</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Medine,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Necid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Hayber tarım yapılan bölgelerdi.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18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201424"/>
          </a:xfrm>
          <a:prstGeom prst="rect">
            <a:avLst/>
          </a:prstGeom>
          <a:noFill/>
        </p:spPr>
        <p:txBody>
          <a:bodyPr wrap="square">
            <a:spAutoFit/>
          </a:bodyPr>
          <a:lstStyle/>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Arabistan'ın en önemli ekonomik unsuru ticaretti. Hicaz bölgesindeki tüccarlar kuzey ile güney arasındaki ticarette aracı konumundaydı. Hz. Muhammed’in kabilesi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 ana geçim kaynağı ticaretti. Mekke, Kabe’nin etkisiyle hem dinî hem de ticarî bir merkezdi.</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Yemen'den başlayıp Akabe Körfezi'ne ulaşan ticaret yolu, Mekke ve Medine'den geçerek Akdeniz limanlarına bağlanmaktaydı. Ayrıca Mekke çevresinde yılın belli zamanlarında panayırlar kuruluyordu. İşte Kâbe'nin dinî bir merkez oluşu ve Hicaz'ın, Yemen - Suriye ticaret yolu üzerinde bulunması bölgenin önemini daha da artırmıştır.</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Kureyşliler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kış ve yaz mevsimlerinde olmak üzere yılda iki kez ticari seyahatlere çıkıyorlardı.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kervanları kışın Yemen'e, yazın da Suriye'ye gidiyorlardı. Bu ticaretlerde para olarak Bizans’ın altın dinarı ile İran ve Yemen’de kullanılan gümüş dirhem kullanılmaktaydı.</a:t>
            </a:r>
          </a:p>
        </p:txBody>
      </p:sp>
    </p:spTree>
    <p:extLst>
      <p:ext uri="{BB962C8B-B14F-4D97-AF65-F5344CB8AC3E}">
        <p14:creationId xmlns:p14="http://schemas.microsoft.com/office/powerpoint/2010/main" val="416052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583049"/>
          </a:xfrm>
          <a:prstGeom prst="rect">
            <a:avLst/>
          </a:prstGeom>
          <a:noFill/>
        </p:spPr>
        <p:txBody>
          <a:bodyPr wrap="square">
            <a:spAutoFit/>
          </a:bodyPr>
          <a:lstStyle/>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Calibri" panose="020F0502020204030204" pitchFamily="34" charset="0"/>
                <a:ea typeface="Calibri" panose="020F0502020204030204" pitchFamily="34" charset="0"/>
                <a:cs typeface="Times New Roman" panose="02020603050405020304" pitchFamily="18" charset="0"/>
              </a:rPr>
              <a:t>Kış ve yaz ticaret yolu Yemen'deki San'a şehrinden başlayarak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Taif</a:t>
            </a:r>
            <a:r>
              <a:rPr lang="tr-TR" sz="2200" dirty="0">
                <a:effectLst/>
                <a:latin typeface="Calibri" panose="020F0502020204030204" pitchFamily="34" charset="0"/>
                <a:ea typeface="Calibri" panose="020F0502020204030204" pitchFamily="34" charset="0"/>
                <a:cs typeface="Times New Roman" panose="02020603050405020304" pitchFamily="18" charset="0"/>
              </a:rPr>
              <a:t>, Mekke,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Yesrib</a:t>
            </a:r>
            <a:r>
              <a:rPr lang="tr-TR" sz="2200" dirty="0">
                <a:effectLst/>
                <a:latin typeface="Calibri" panose="020F0502020204030204" pitchFamily="34" charset="0"/>
                <a:ea typeface="Calibri" panose="020F0502020204030204" pitchFamily="34" charset="0"/>
                <a:cs typeface="Times New Roman" panose="02020603050405020304" pitchFamily="18" charset="0"/>
              </a:rPr>
              <a:t>, Hayber,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Hicr</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Tebük</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Maan</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Teymâ</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Mûte</a:t>
            </a:r>
            <a:r>
              <a:rPr lang="tr-TR" sz="2200" dirty="0">
                <a:effectLst/>
                <a:latin typeface="Calibri" panose="020F0502020204030204" pitchFamily="34" charset="0"/>
                <a:ea typeface="Calibri" panose="020F0502020204030204" pitchFamily="34" charset="0"/>
                <a:cs typeface="Times New Roman" panose="02020603050405020304" pitchFamily="18" charset="0"/>
              </a:rPr>
              <a:t> ve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Busrâ</a:t>
            </a:r>
            <a:r>
              <a:rPr lang="tr-TR" sz="2200" dirty="0">
                <a:effectLst/>
                <a:latin typeface="Calibri" panose="020F0502020204030204" pitchFamily="34" charset="0"/>
                <a:ea typeface="Calibri" panose="020F0502020204030204" pitchFamily="34" charset="0"/>
                <a:cs typeface="Times New Roman" panose="02020603050405020304" pitchFamily="18" charset="0"/>
              </a:rPr>
              <a:t> üzerinden Şam'a ulaşırdı. Bunun dışında kuzeye doğru Kızıldeniz sahilini takip ederek Akabe Körfezi'ndeki Eyle üzerinden Akdeniz sahiline, Gazze'ye ulaşan bir yol daha vardı. </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Calibri" panose="020F0502020204030204" pitchFamily="34" charset="0"/>
                <a:ea typeface="Calibri" panose="020F0502020204030204" pitchFamily="34" charset="0"/>
                <a:cs typeface="Times New Roman" panose="02020603050405020304" pitchFamily="18" charset="0"/>
              </a:rPr>
              <a:t>Ayrıca Mekke'yi İran, Irak ve Bahreyn'e bağlayan yollar da mevcuttu.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Kureyş</a:t>
            </a:r>
            <a:r>
              <a:rPr lang="tr-TR" sz="2200" dirty="0">
                <a:effectLst/>
                <a:latin typeface="Calibri" panose="020F0502020204030204" pitchFamily="34" charset="0"/>
                <a:ea typeface="Calibri" panose="020F0502020204030204" pitchFamily="34" charset="0"/>
                <a:cs typeface="Times New Roman" panose="02020603050405020304" pitchFamily="18" charset="0"/>
              </a:rPr>
              <a:t> kervanları Yemen'den parfüm, zamk, işlenmiş kereste, fildişi, kaplan postu, altın, mücevher, akik, çeşitli madenler, silah ve baharat alırlardı. Bu malların bir kısmı da Endonezya, Hindistan, Çin ve Güney Afrika'dan getiriliyordu. Malları kuzeye götüren kervanlar, dönüşte buğday, zeytin, zeytinyağı, bakliyat, ipek kumaş ve kap kacak taşırlardı. Habeşistan ve Bahreyn'den dönen kervanlar ise fildişi, mercan, inci, dokuma, altın ve gümüş getirirlerdi. </a:t>
            </a:r>
          </a:p>
        </p:txBody>
      </p:sp>
    </p:spTree>
    <p:extLst>
      <p:ext uri="{BB962C8B-B14F-4D97-AF65-F5344CB8AC3E}">
        <p14:creationId xmlns:p14="http://schemas.microsoft.com/office/powerpoint/2010/main" val="1818555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025700"/>
          </a:xfrm>
          <a:prstGeom prst="rect">
            <a:avLst/>
          </a:prstGeom>
          <a:noFill/>
        </p:spPr>
        <p:txBody>
          <a:bodyPr wrap="square">
            <a:spAutoFit/>
          </a:bodyPr>
          <a:lstStyle/>
          <a:p>
            <a:pPr marL="95250" marR="95250" algn="just">
              <a:lnSpc>
                <a:spcPct val="115000"/>
              </a:lnSpc>
              <a:spcBef>
                <a:spcPts val="600"/>
              </a:spcBef>
              <a:spcAft>
                <a:spcPts val="1200"/>
              </a:spcAft>
            </a:pPr>
            <a:r>
              <a:rPr lang="tr-TR" sz="2200" b="1" dirty="0">
                <a:effectLst/>
                <a:latin typeface="Calibri" panose="020F0502020204030204" pitchFamily="34" charset="0"/>
                <a:ea typeface="Calibri" panose="020F0502020204030204" pitchFamily="34" charset="0"/>
                <a:cs typeface="Times New Roman" panose="02020603050405020304" pitchFamily="18" charset="0"/>
              </a:rPr>
              <a:t>	NOT</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Calibri" panose="020F0502020204030204" pitchFamily="34" charset="0"/>
                <a:ea typeface="Calibri" panose="020F0502020204030204" pitchFamily="34" charset="0"/>
                <a:cs typeface="Times New Roman" panose="02020603050405020304" pitchFamily="18" charset="0"/>
              </a:rPr>
              <a:t>Arabistan'da seyahat eden kervanlar sürekli yağmalanma tehlikesi ile karşı karşıya kalırken,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Kureyş</a:t>
            </a:r>
            <a:r>
              <a:rPr lang="tr-TR" sz="2200" dirty="0">
                <a:effectLst/>
                <a:latin typeface="Calibri" panose="020F0502020204030204" pitchFamily="34" charset="0"/>
                <a:ea typeface="Calibri" panose="020F0502020204030204" pitchFamily="34" charset="0"/>
                <a:cs typeface="Times New Roman" panose="02020603050405020304" pitchFamily="18" charset="0"/>
              </a:rPr>
              <a:t> kervanlarına dokunulmazdı. Yol kesiciler, bilmeden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Kureyş</a:t>
            </a:r>
            <a:r>
              <a:rPr lang="tr-TR" sz="2200" dirty="0">
                <a:effectLst/>
                <a:latin typeface="Calibri" panose="020F0502020204030204" pitchFamily="34" charset="0"/>
                <a:ea typeface="Calibri" panose="020F0502020204030204" pitchFamily="34" charset="0"/>
                <a:cs typeface="Times New Roman" panose="02020603050405020304" pitchFamily="18" charset="0"/>
              </a:rPr>
              <a:t> kervanlarına saldırırlarsa, onların Harem bölgesi sakinleri olan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Kureyş'ten</a:t>
            </a:r>
            <a:r>
              <a:rPr lang="tr-TR" sz="2200" dirty="0">
                <a:effectLst/>
                <a:latin typeface="Calibri" panose="020F0502020204030204" pitchFamily="34" charset="0"/>
                <a:ea typeface="Calibri" panose="020F0502020204030204" pitchFamily="34" charset="0"/>
                <a:cs typeface="Times New Roman" panose="02020603050405020304" pitchFamily="18" charset="0"/>
              </a:rPr>
              <a:t> olduklarını öğrenir öğrenmez serbest bırakırlar ve mallarını iade ederlerdi. Bu hususa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Kur'ân</a:t>
            </a:r>
            <a:r>
              <a:rPr lang="tr-TR" sz="2200" dirty="0">
                <a:effectLst/>
                <a:latin typeface="Calibri" panose="020F0502020204030204" pitchFamily="34" charset="0"/>
                <a:ea typeface="Calibri" panose="020F0502020204030204" pitchFamily="34" charset="0"/>
                <a:cs typeface="Times New Roman" panose="02020603050405020304" pitchFamily="18" charset="0"/>
              </a:rPr>
              <a:t>- Kerim'de işaret edilmektedir: "Çevrelerinde insanlar kapılıp götürülürken bizim (Mekke'yi) güven içinde kutsî bir yer yaptığımızı görmediler mi"?</a:t>
            </a:r>
          </a:p>
        </p:txBody>
      </p:sp>
    </p:spTree>
    <p:extLst>
      <p:ext uri="{BB962C8B-B14F-4D97-AF65-F5344CB8AC3E}">
        <p14:creationId xmlns:p14="http://schemas.microsoft.com/office/powerpoint/2010/main" val="234718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380063"/>
          </a:xfrm>
          <a:prstGeom prst="rect">
            <a:avLst/>
          </a:prstGeom>
          <a:noFill/>
        </p:spPr>
        <p:txBody>
          <a:bodyPr wrap="square">
            <a:spAutoFit/>
          </a:bodyPr>
          <a:lstStyle/>
          <a:p>
            <a:pPr indent="450215" algn="just">
              <a:lnSpc>
                <a:spcPct val="115000"/>
              </a:lnSpc>
              <a:spcBef>
                <a:spcPts val="600"/>
              </a:spcBef>
              <a:spcAft>
                <a:spcPts val="1200"/>
              </a:spcAft>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Ticarî hayatın merkezi olan panayırlardan bazıları şunlardı: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Ukâz</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Zilkâde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ayının başında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Tâif-Nahle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arasında Mekke’ye üç günlük mesafede kurulur ve yaklaşık yirmi gün devam ederdi.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Mecenne</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Zilkâde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ayının son on gününde Mekke yakınlarındaki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Merruzzahrân’da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kurulurdu.</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Zülmecâz</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Zilhicce ayının ilk sekiz günü Arafat’a bir fersah uzaklıkta kurulurdu.</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Hubâşe</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Receb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ayının başında Hicaz-Yemen kervan yolu üzerinde kurulurdu. Üç veya sekiz gün sürerdi.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457200"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Hz. Muhammed peygamberlikten önce Hz. Hatice’nin kervanını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Hubâşe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panayırına getirmiştir.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61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40207"/>
          </a:xfrm>
          <a:prstGeom prst="rect">
            <a:avLst/>
          </a:prstGeom>
          <a:noFill/>
        </p:spPr>
        <p:txBody>
          <a:bodyPr wrap="square">
            <a:spAutoFit/>
          </a:bodyPr>
          <a:lstStyle/>
          <a:p>
            <a:pPr algn="ctr">
              <a:lnSpc>
                <a:spcPct val="150000"/>
              </a:lnSpc>
              <a:spcAft>
                <a:spcPts val="1000"/>
              </a:spcAft>
              <a:tabLst>
                <a:tab pos="457200" algn="l"/>
              </a:tabLs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Arap Kabileleri ve Kabile Yapısı</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Arap yarımadası,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sami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ırkının beşiği olarak bilinir. Arap topluluklarını kabul gören tasnife göre ikiye ayırabiliriz: </a:t>
            </a: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Arab</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-ı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Bâide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Zaman içerisinde nesli kesilmiş Araplardır. Örnek olarak;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Âd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Semûd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Medyen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Amâlika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Nebatiler,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Tedmürlüler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Arab</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-ı Bâkiye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Soyları devam eden Araplardır. Bunlar da ikiye ayrılır:</a:t>
            </a: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Arab</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-ı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Âribe</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Güney Arapları olarak da bilinirler.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Kahtanîler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denilen bu grubun ana vatanı Yemen’dir.</a:t>
            </a: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Arab</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-ı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Müsta’ribe</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Aslen Arap olmayıp sonradan Araplaşan kabilelere denir. Soyları Hz. İsmail’e dayandığı için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İsmailîler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veya onun soyundan gelen Adnan’a nispetle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Adnanîler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olarak isimlendirilirler.</a:t>
            </a: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Mekke'ye geldiğinde, babası gibi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Süryânîce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İbrânîce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konuşan Hz. İsmail,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Kahtânîlerden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Cürhümlü</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bir kadınla evlenmişti. Onun soyu, bu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Cürhümlü</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kadınla evliliğinden türeyip Araplaştığı için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Arab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Müsta'ribe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diye anılmıştır. Dolayısıyla Hz. İsmail'in nesli anne cihetinden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Araptır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Bunlara Kuzey Arapları da denir. </a:t>
            </a:r>
          </a:p>
        </p:txBody>
      </p:sp>
    </p:spTree>
    <p:extLst>
      <p:ext uri="{BB962C8B-B14F-4D97-AF65-F5344CB8AC3E}">
        <p14:creationId xmlns:p14="http://schemas.microsoft.com/office/powerpoint/2010/main" val="4290749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621119"/>
          </a:xfrm>
          <a:prstGeom prst="rect">
            <a:avLst/>
          </a:prstGeom>
          <a:noFill/>
        </p:spPr>
        <p:txBody>
          <a:bodyPr wrap="square">
            <a:spAutoFit/>
          </a:bodyPr>
          <a:lstStyle/>
          <a:p>
            <a:pPr marL="95250" marR="95250" indent="238125" algn="just">
              <a:lnSpc>
                <a:spcPct val="110000"/>
              </a:lnSpc>
              <a:spcBef>
                <a:spcPts val="1125"/>
              </a:spcBef>
              <a:spcAft>
                <a:spcPts val="375"/>
              </a:spcAft>
            </a:pPr>
            <a:r>
              <a:rPr lang="tr-TR" sz="1800" dirty="0">
                <a:effectLst/>
                <a:latin typeface="Calibri" panose="020F0502020204030204" pitchFamily="34" charset="0"/>
                <a:ea typeface="Times New Roman" panose="02020603050405020304" pitchFamily="18" charset="0"/>
                <a:cs typeface="Calibri" panose="020F0502020204030204" pitchFamily="34" charset="0"/>
              </a:rPr>
              <a:t>Arap Yarımadası'nda, Arapların dışındaki milletlerden insanlar da yaşıyordu. Bahreyn ve Umman başta olmak üzere yarımadanın İran'a yakın olan doğu kesimleriyle Yemen'de Arapların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yanısıra</a:t>
            </a:r>
            <a:r>
              <a:rPr lang="tr-TR" sz="1800" dirty="0">
                <a:effectLst/>
                <a:latin typeface="Calibri" panose="020F0502020204030204" pitchFamily="34" charset="0"/>
                <a:ea typeface="Times New Roman" panose="02020603050405020304" pitchFamily="18" charset="0"/>
                <a:cs typeface="Calibri" panose="020F0502020204030204" pitchFamily="34" charset="0"/>
              </a:rPr>
              <a:t> İranlılar da vardı. Yemen'de yarım asır (575-629) süren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Sâsânî</a:t>
            </a:r>
            <a:r>
              <a:rPr lang="tr-TR" sz="1800" dirty="0">
                <a:effectLst/>
                <a:latin typeface="Calibri" panose="020F0502020204030204" pitchFamily="34" charset="0"/>
                <a:ea typeface="Times New Roman" panose="02020603050405020304" pitchFamily="18" charset="0"/>
                <a:cs typeface="Calibri" panose="020F0502020204030204" pitchFamily="34" charset="0"/>
              </a:rPr>
              <a:t> idaresi esnasında İranlıların yerli kadınlarla evlenmeleri üzerine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Ebnâ</a:t>
            </a:r>
            <a:r>
              <a:rPr lang="tr-TR" sz="1800" dirty="0">
                <a:effectLst/>
                <a:latin typeface="Calibri" panose="020F0502020204030204" pitchFamily="34" charset="0"/>
                <a:ea typeface="Times New Roman" panose="02020603050405020304" pitchFamily="18" charset="0"/>
                <a:cs typeface="Calibri" panose="020F0502020204030204" pitchFamily="34" charset="0"/>
              </a:rPr>
              <a:t>" (oğullar) adı verilen yeni bir etnik grup ortaya çıktı. Yemen'de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siyâsî</a:t>
            </a:r>
            <a:r>
              <a:rPr lang="tr-TR" sz="1800" dirty="0">
                <a:effectLst/>
                <a:latin typeface="Calibri" panose="020F0502020204030204" pitchFamily="34" charset="0"/>
                <a:ea typeface="Times New Roman" panose="02020603050405020304" pitchFamily="18" charset="0"/>
                <a:cs typeface="Calibri" panose="020F0502020204030204" pitchFamily="34" charset="0"/>
              </a:rPr>
              <a:t> ve askerî gücü elinde bulunduran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Ebnâ</a:t>
            </a:r>
            <a:r>
              <a:rPr lang="tr-TR" sz="1800" dirty="0">
                <a:effectLst/>
                <a:latin typeface="Calibri" panose="020F0502020204030204" pitchFamily="34" charset="0"/>
                <a:ea typeface="Times New Roman" panose="02020603050405020304" pitchFamily="18" charset="0"/>
                <a:cs typeface="Calibri" panose="020F0502020204030204" pitchFamily="34" charset="0"/>
              </a:rPr>
              <a:t>, kültür bakımından zamanla Araplaştı.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San'a'da</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Sâsânîlerin</a:t>
            </a:r>
            <a:r>
              <a:rPr lang="tr-TR" sz="1800" dirty="0">
                <a:effectLst/>
                <a:latin typeface="Calibri" panose="020F0502020204030204" pitchFamily="34" charset="0"/>
                <a:ea typeface="Times New Roman" panose="02020603050405020304" pitchFamily="18" charset="0"/>
                <a:cs typeface="Calibri" panose="020F0502020204030204" pitchFamily="34" charset="0"/>
              </a:rPr>
              <a:t> son, İslâm'ın da ilk valisi olan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Bâzân</a:t>
            </a:r>
            <a:r>
              <a:rPr lang="tr-TR" sz="1800" dirty="0">
                <a:effectLst/>
                <a:latin typeface="Calibri" panose="020F0502020204030204" pitchFamily="34" charset="0"/>
                <a:ea typeface="Times New Roman" panose="02020603050405020304" pitchFamily="18" charset="0"/>
                <a:cs typeface="Calibri" panose="020F0502020204030204" pitchFamily="34" charset="0"/>
              </a:rPr>
              <a:t>; peygamberlik iddiasında bulunan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Esved</a:t>
            </a:r>
            <a:r>
              <a:rPr lang="tr-TR" sz="1800" dirty="0">
                <a:effectLst/>
                <a:latin typeface="Calibri" panose="020F0502020204030204" pitchFamily="34" charset="0"/>
                <a:ea typeface="Times New Roman" panose="02020603050405020304" pitchFamily="18" charset="0"/>
                <a:cs typeface="Calibri" panose="020F0502020204030204" pitchFamily="34" charset="0"/>
              </a:rPr>
              <a:t> el-</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Ansî'yi</a:t>
            </a:r>
            <a:r>
              <a:rPr lang="tr-TR" sz="1800" dirty="0">
                <a:effectLst/>
                <a:latin typeface="Calibri" panose="020F0502020204030204" pitchFamily="34" charset="0"/>
                <a:ea typeface="Times New Roman" panose="02020603050405020304" pitchFamily="18" charset="0"/>
                <a:cs typeface="Calibri" panose="020F0502020204030204" pitchFamily="34" charset="0"/>
              </a:rPr>
              <a:t> öldüren ve Hz.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Ebû</a:t>
            </a:r>
            <a:r>
              <a:rPr lang="tr-TR" sz="1800" dirty="0">
                <a:effectLst/>
                <a:latin typeface="Calibri" panose="020F0502020204030204" pitchFamily="34" charset="0"/>
                <a:ea typeface="Times New Roman" panose="02020603050405020304" pitchFamily="18" charset="0"/>
                <a:cs typeface="Calibri" panose="020F0502020204030204" pitchFamily="34" charset="0"/>
              </a:rPr>
              <a:t> Bekir tarafından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San'a'ya</a:t>
            </a:r>
            <a:r>
              <a:rPr lang="tr-TR" sz="1800" dirty="0">
                <a:effectLst/>
                <a:latin typeface="Calibri" panose="020F0502020204030204" pitchFamily="34" charset="0"/>
                <a:ea typeface="Times New Roman" panose="02020603050405020304" pitchFamily="18" charset="0"/>
                <a:cs typeface="Calibri" panose="020F0502020204030204" pitchFamily="34" charset="0"/>
              </a:rPr>
              <a:t> vali tayin edilen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Fîrûz</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ed-Deylemî</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Ebnâ'ya</a:t>
            </a:r>
            <a:r>
              <a:rPr lang="tr-TR" sz="1800" dirty="0">
                <a:effectLst/>
                <a:latin typeface="Calibri" panose="020F0502020204030204" pitchFamily="34" charset="0"/>
                <a:ea typeface="Times New Roman" panose="02020603050405020304" pitchFamily="18" charset="0"/>
                <a:cs typeface="Calibri" panose="020F0502020204030204" pitchFamily="34" charset="0"/>
              </a:rPr>
              <a:t> mensup meşhur kişilerdir.</a:t>
            </a:r>
            <a:endParaRPr lang="tr-TR" sz="1800" dirty="0">
              <a:effectLst/>
              <a:latin typeface="Calibri" panose="020F0502020204030204" pitchFamily="34" charset="0"/>
              <a:ea typeface="Times New Roman" panose="02020603050405020304" pitchFamily="18" charset="0"/>
              <a:cs typeface="Arial" panose="020B0604020202020204" pitchFamily="34" charset="0"/>
            </a:endParaRPr>
          </a:p>
          <a:p>
            <a:pPr marL="95250" marR="95250" indent="238125" algn="just">
              <a:lnSpc>
                <a:spcPct val="110000"/>
              </a:lnSpc>
              <a:spcBef>
                <a:spcPts val="1125"/>
              </a:spcBef>
              <a:spcAft>
                <a:spcPts val="375"/>
              </a:spcAft>
            </a:pPr>
            <a:r>
              <a:rPr lang="tr-TR" sz="1800" dirty="0">
                <a:effectLst/>
                <a:latin typeface="Calibri" panose="020F0502020204030204" pitchFamily="34" charset="0"/>
                <a:ea typeface="Times New Roman" panose="02020603050405020304" pitchFamily="18" charset="0"/>
                <a:cs typeface="Calibri" panose="020F0502020204030204" pitchFamily="34" charset="0"/>
              </a:rPr>
              <a:t>Hicaz bölgesinde de Arap olmayan topluluklar mevcuttu. Medine, Hayber,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Vâdi'l-Kurâ</a:t>
            </a:r>
            <a:r>
              <a:rPr lang="tr-TR" sz="1800" dirty="0">
                <a:effectLst/>
                <a:latin typeface="Calibri" panose="020F0502020204030204" pitchFamily="34" charset="0"/>
                <a:ea typeface="Times New Roman" panose="02020603050405020304" pitchFamily="18" charset="0"/>
                <a:cs typeface="Calibri" panose="020F0502020204030204" pitchFamily="34" charset="0"/>
              </a:rPr>
              <a:t> ve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Fedek'te</a:t>
            </a:r>
            <a:r>
              <a:rPr lang="tr-TR" sz="1800" dirty="0">
                <a:effectLst/>
                <a:latin typeface="Calibri" panose="020F0502020204030204" pitchFamily="34" charset="0"/>
                <a:ea typeface="Times New Roman" panose="02020603050405020304" pitchFamily="18" charset="0"/>
                <a:cs typeface="Calibri" panose="020F0502020204030204" pitchFamily="34" charset="0"/>
              </a:rPr>
              <a:t> Yahudiler oturuyordu. Arap Yarımadası'nın çeşitli yerlerinde sayıları az da olsa Habeşliler, Rumlar ve Mezopotamyalılar da bulunuyordu. Kendileri birer köle olan Bilal-i Habeşî,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Suheyber</a:t>
            </a:r>
            <a:r>
              <a:rPr lang="tr-TR" sz="1800" dirty="0">
                <a:effectLst/>
                <a:latin typeface="Calibri" panose="020F0502020204030204" pitchFamily="34" charset="0"/>
                <a:ea typeface="Times New Roman" panose="02020603050405020304" pitchFamily="18" charset="0"/>
                <a:cs typeface="Calibri" panose="020F0502020204030204" pitchFamily="34" charset="0"/>
              </a:rPr>
              <a:t>-Rûmî ve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Ninovalı</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Addâs</a:t>
            </a:r>
            <a:r>
              <a:rPr lang="tr-TR" sz="1800" dirty="0">
                <a:effectLst/>
                <a:latin typeface="Calibri" panose="020F0502020204030204" pitchFamily="34" charset="0"/>
                <a:ea typeface="Times New Roman" panose="02020603050405020304" pitchFamily="18" charset="0"/>
                <a:cs typeface="Calibri" panose="020F0502020204030204" pitchFamily="34" charset="0"/>
              </a:rPr>
              <a:t>, Mekke'de yaşayan yabancılardan birkaçıdır. </a:t>
            </a:r>
            <a:endParaRPr lang="tr-TR"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673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958409"/>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tabLst>
                <a:tab pos="457200" algn="l"/>
              </a:tabLst>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tabLst>
                <a:tab pos="457200" algn="l"/>
              </a:tabLs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Arap yarımadasında düzenli bir siyasi birlikten ve devletten söz etmek mümkün değildir. Araplar kabileler halinde yaşarlardır. Kabileleri asabiyet duygusu bir arada tutardı.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Asabiyet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bir kimsenin haklı olup olmamasına bakmadan akrabaları ve kabilesi tarafından desteklenmesine denir. Kabile yaşantısı ve haklı olunup olunmamasına bakılmadan verilen destek Arap yarımadasında birçok savaşa da sebep olmuştur. Arap kabileleri arasında yaşanan bu savaşlara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Eyyâmü’l-Arab</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denir.</a:t>
            </a:r>
          </a:p>
          <a:p>
            <a:pPr marL="285750" indent="-285750" algn="just">
              <a:lnSpc>
                <a:spcPct val="150000"/>
              </a:lnSpc>
              <a:spcAft>
                <a:spcPts val="1000"/>
              </a:spcAft>
              <a:buFont typeface="Wingdings" panose="05000000000000000000" pitchFamily="2" charset="2"/>
              <a:buChar char="Ø"/>
              <a:tabLst>
                <a:tab pos="457200" algn="l"/>
              </a:tabLst>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Eyyâmü'l-Arab</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genellikle şahıslar veya kabileler arasında meydana gelen bir tartışma ile başlar, daha sonra savaşa dönüşür ve bütün kabilenin davası haline gelirdi. Bu savaşlarda genellikle asıl gaye intikam almaktı. </a:t>
            </a:r>
          </a:p>
          <a:p>
            <a:pPr algn="just">
              <a:lnSpc>
                <a:spcPct val="150000"/>
              </a:lnSpc>
              <a:spcAft>
                <a:spcPts val="1000"/>
              </a:spcAft>
              <a:tabLst>
                <a:tab pos="457200" algn="l"/>
              </a:tabLs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878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459362"/>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dirty="0">
                <a:effectLst/>
                <a:latin typeface="Times New Roman" panose="02020603050405020304" pitchFamily="18" charset="0"/>
                <a:ea typeface="Calibri" panose="020F0502020204030204" pitchFamily="34" charset="0"/>
                <a:cs typeface="Times New Roman" panose="02020603050405020304" pitchFamily="18" charset="0"/>
              </a:rPr>
              <a:t>Arap toplumu </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hürler</a:t>
            </a:r>
            <a:r>
              <a:rPr lang="tr-TR"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dirty="0" err="1">
                <a:effectLst/>
                <a:latin typeface="Times New Roman" panose="02020603050405020304" pitchFamily="18" charset="0"/>
                <a:ea typeface="Calibri" panose="020F0502020204030204" pitchFamily="34" charset="0"/>
                <a:cs typeface="Times New Roman" panose="02020603050405020304" pitchFamily="18" charset="0"/>
              </a:rPr>
              <a:t>mevâli</a:t>
            </a:r>
            <a:r>
              <a:rPr lang="tr-TR"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köleler</a:t>
            </a:r>
            <a:r>
              <a:rPr lang="tr-TR" dirty="0">
                <a:effectLst/>
                <a:latin typeface="Times New Roman" panose="02020603050405020304" pitchFamily="18" charset="0"/>
                <a:ea typeface="Calibri" panose="020F0502020204030204" pitchFamily="34" charset="0"/>
                <a:cs typeface="Times New Roman" panose="02020603050405020304" pitchFamily="18" charset="0"/>
              </a:rPr>
              <a:t> olmak üzere üç unsurdan oluşmaktaydı. Hürler de, </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eşraf</a:t>
            </a:r>
            <a:r>
              <a:rPr lang="tr-TR"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avam</a:t>
            </a:r>
            <a:r>
              <a:rPr lang="tr-TR" dirty="0">
                <a:effectLst/>
                <a:latin typeface="Times New Roman" panose="02020603050405020304" pitchFamily="18" charset="0"/>
                <a:ea typeface="Calibri" panose="020F0502020204030204" pitchFamily="34" charset="0"/>
                <a:cs typeface="Times New Roman" panose="02020603050405020304" pitchFamily="18" charset="0"/>
              </a:rPr>
              <a:t> olmak üzere ikiye ayrılır. Mekke'de </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Kusay’ın</a:t>
            </a:r>
            <a:r>
              <a:rPr lang="tr-TR" dirty="0">
                <a:effectLst/>
                <a:latin typeface="Times New Roman" panose="02020603050405020304" pitchFamily="18" charset="0"/>
                <a:ea typeface="Calibri" panose="020F0502020204030204" pitchFamily="34" charset="0"/>
                <a:cs typeface="Times New Roman" panose="02020603050405020304" pitchFamily="18" charset="0"/>
              </a:rPr>
              <a:t> soyundan gelenler, diğer hürlere karşı </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asılzâde</a:t>
            </a:r>
            <a:r>
              <a:rPr lang="tr-TR" dirty="0">
                <a:effectLst/>
                <a:latin typeface="Times New Roman" panose="02020603050405020304" pitchFamily="18" charset="0"/>
                <a:ea typeface="Calibri" panose="020F0502020204030204" pitchFamily="34" charset="0"/>
                <a:cs typeface="Times New Roman" panose="02020603050405020304" pitchFamily="18" charset="0"/>
              </a:rPr>
              <a:t> sınıfı oluşturuyordu. </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dirty="0">
                <a:effectLst/>
                <a:latin typeface="Times New Roman" panose="02020603050405020304" pitchFamily="18" charset="0"/>
                <a:ea typeface="Calibri" panose="020F0502020204030204" pitchFamily="34" charset="0"/>
                <a:cs typeface="Times New Roman" panose="02020603050405020304" pitchFamily="18" charset="0"/>
              </a:rPr>
              <a:t>, </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Sakîf</a:t>
            </a:r>
            <a:r>
              <a:rPr lang="tr-TR" dirty="0">
                <a:effectLst/>
                <a:latin typeface="Times New Roman" panose="02020603050405020304" pitchFamily="18" charset="0"/>
                <a:ea typeface="Calibri" panose="020F0502020204030204" pitchFamily="34" charset="0"/>
                <a:cs typeface="Times New Roman" panose="02020603050405020304" pitchFamily="18" charset="0"/>
              </a:rPr>
              <a:t> gibi bazı kabilelere mensup olmak şeref ve itibar vesilesi idi. Çünkü </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dirty="0">
                <a:effectLst/>
                <a:latin typeface="Times New Roman" panose="02020603050405020304" pitchFamily="18" charset="0"/>
                <a:ea typeface="Calibri" panose="020F0502020204030204" pitchFamily="34" charset="0"/>
                <a:cs typeface="Times New Roman" panose="02020603050405020304" pitchFamily="18" charset="0"/>
              </a:rPr>
              <a:t> kabilesi Harem bölgesinde oturmaları ve uluslararası ticaret yapmaları sayesinde hem Araplar ve hem de çevre ülkelerin idarecilerinden saygı görürlerdi. Onlara ait ticaret kervanları her tarafta serbestçe dolaşırdı. </a:t>
            </a:r>
          </a:p>
          <a:p>
            <a:pPr marL="285750" indent="-285750" algn="just">
              <a:lnSpc>
                <a:spcPct val="150000"/>
              </a:lnSpc>
              <a:spcAft>
                <a:spcPts val="1000"/>
              </a:spcAft>
              <a:buFont typeface="Wingdings" panose="05000000000000000000" pitchFamily="2" charset="2"/>
              <a:buChar char="Ø"/>
            </a:pPr>
            <a:r>
              <a:rPr lang="tr-TR" dirty="0">
                <a:effectLst/>
                <a:latin typeface="Times New Roman" panose="02020603050405020304" pitchFamily="18" charset="0"/>
                <a:ea typeface="Calibri" panose="020F0502020204030204" pitchFamily="34" charset="0"/>
                <a:cs typeface="Times New Roman" panose="02020603050405020304" pitchFamily="18" charset="0"/>
              </a:rPr>
              <a:t>Köle ve cariyeler toplumun en alt tabakasıydı. Köleler ticaret eşyası gibi alınıp satılır, miras olarak aktarılırdı. </a:t>
            </a:r>
            <a:r>
              <a:rPr lang="tr-TR" dirty="0">
                <a:latin typeface="Times New Roman" panose="02020603050405020304" pitchFamily="18" charset="0"/>
                <a:ea typeface="Calibri" panose="020F0502020204030204" pitchFamily="34" charset="0"/>
                <a:cs typeface="Times New Roman" panose="02020603050405020304" pitchFamily="18" charset="0"/>
              </a:rPr>
              <a:t>Köleliğin esas kaynağı savaşlardı; savaş esirleri çoğu zaman köleleştirilirdi. Satın almak suretiyle de köle sahibi olunurdu. Bunun dışında, karı-koca ikisi de köle ise, doğan çocuk da köle olurdu. </a:t>
            </a:r>
          </a:p>
          <a:p>
            <a:pPr marL="285750" indent="-285750" algn="just">
              <a:lnSpc>
                <a:spcPct val="150000"/>
              </a:lnSpc>
              <a:spcAft>
                <a:spcPts val="1000"/>
              </a:spcAft>
              <a:buFont typeface="Wingdings" panose="05000000000000000000" pitchFamily="2" charset="2"/>
              <a:buChar char="Ø"/>
            </a:pPr>
            <a:r>
              <a:rPr lang="tr-TR" dirty="0">
                <a:effectLst/>
                <a:latin typeface="Times New Roman" panose="02020603050405020304" pitchFamily="18" charset="0"/>
                <a:ea typeface="Calibri" panose="020F0502020204030204" pitchFamily="34" charset="0"/>
                <a:cs typeface="Times New Roman" panose="02020603050405020304" pitchFamily="18" charset="0"/>
              </a:rPr>
              <a:t> Azad edilen kölelere </a:t>
            </a:r>
            <a:r>
              <a:rPr lang="tr-TR" b="1" dirty="0" err="1">
                <a:effectLst/>
                <a:latin typeface="Times New Roman" panose="02020603050405020304" pitchFamily="18" charset="0"/>
                <a:ea typeface="Calibri" panose="020F0502020204030204" pitchFamily="34" charset="0"/>
                <a:cs typeface="Times New Roman" panose="02020603050405020304" pitchFamily="18" charset="0"/>
              </a:rPr>
              <a:t>mevâlî</a:t>
            </a:r>
            <a:r>
              <a:rPr lang="tr-TR" dirty="0">
                <a:effectLst/>
                <a:latin typeface="Times New Roman" panose="02020603050405020304" pitchFamily="18" charset="0"/>
                <a:ea typeface="Calibri" panose="020F0502020204030204" pitchFamily="34" charset="0"/>
                <a:cs typeface="Times New Roman" panose="02020603050405020304" pitchFamily="18" charset="0"/>
              </a:rPr>
              <a:t> denirdi. Bunlar kölelerle hürler arasında bir sınıftı. Bir köle veya cariye, sahibi tarafından azat edilirse, azat edenin </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mevlâsı</a:t>
            </a:r>
            <a:r>
              <a:rPr lang="tr-TR" dirty="0">
                <a:effectLst/>
                <a:latin typeface="Times New Roman" panose="02020603050405020304" pitchFamily="18" charset="0"/>
                <a:ea typeface="Calibri" panose="020F0502020204030204" pitchFamily="34" charset="0"/>
                <a:cs typeface="Times New Roman" panose="02020603050405020304" pitchFamily="18" charset="0"/>
              </a:rPr>
              <a:t> (azatlısı) olur, onun kabilesinin bir üyesi sayılırdı.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97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009705"/>
          </a:xfrm>
          <a:prstGeom prst="rect">
            <a:avLst/>
          </a:prstGeom>
          <a:noFill/>
        </p:spPr>
        <p:txBody>
          <a:bodyPr wrap="square">
            <a:spAutoFit/>
          </a:bodyPr>
          <a:lstStyle/>
          <a:p>
            <a:pPr algn="ctr">
              <a:lnSpc>
                <a:spcPct val="115000"/>
              </a:lnSpc>
              <a:spcBef>
                <a:spcPts val="600"/>
              </a:spcBef>
              <a:spcAft>
                <a:spcPts val="1200"/>
              </a:spcAft>
            </a:pPr>
            <a:r>
              <a:rPr lang="tr-TR" sz="2000" b="1" dirty="0">
                <a:effectLst/>
                <a:latin typeface="Times New Roman" panose="02020603050405020304" pitchFamily="18" charset="0"/>
                <a:ea typeface="Calibri" panose="020F0502020204030204" pitchFamily="34" charset="0"/>
                <a:cs typeface="Arial" panose="020B0604020202020204" pitchFamily="34" charset="0"/>
              </a:rPr>
              <a:t>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KÂBE HİZMETLERİ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Bef>
                <a:spcPts val="600"/>
              </a:spcBef>
              <a:spcAft>
                <a:spcPts val="12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Arial" panose="020B0604020202020204" pitchFamily="34" charset="0"/>
              </a:rPr>
              <a:t>Darunnedve</a:t>
            </a:r>
            <a:r>
              <a:rPr lang="tr-TR" sz="2000" b="1" dirty="0">
                <a:effectLst/>
                <a:latin typeface="Times New Roman" panose="02020603050405020304" pitchFamily="18" charset="0"/>
                <a:ea typeface="Calibri" panose="020F0502020204030204" pitchFamily="34" charset="0"/>
                <a:cs typeface="Arial" panose="020B0604020202020204" pitchFamily="34" charset="0"/>
              </a:rPr>
              <a:t>: </a:t>
            </a:r>
            <a:r>
              <a:rPr lang="tr-TR" sz="2000" dirty="0">
                <a:effectLst/>
                <a:latin typeface="Times New Roman" panose="02020603050405020304" pitchFamily="18" charset="0"/>
                <a:ea typeface="Calibri" panose="020F0502020204030204" pitchFamily="34" charset="0"/>
                <a:cs typeface="Arial" panose="020B0604020202020204" pitchFamily="34" charset="0"/>
              </a:rPr>
              <a:t> Kâbe’nin yanında bulunan bu mekan,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Kureyş</a:t>
            </a:r>
            <a:r>
              <a:rPr lang="tr-TR" sz="2000" dirty="0">
                <a:effectLst/>
                <a:latin typeface="Times New Roman" panose="02020603050405020304" pitchFamily="18" charset="0"/>
                <a:ea typeface="Calibri" panose="020F0502020204030204" pitchFamily="34" charset="0"/>
                <a:cs typeface="Arial" panose="020B0604020202020204" pitchFamily="34" charset="0"/>
              </a:rPr>
              <a:t> kabilelerinin toplantı yeriydi. Bir asiller meclisi gibi çalışmıştır. Mekke'nin ve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Kureyş</a:t>
            </a:r>
            <a:r>
              <a:rPr lang="tr-TR" sz="2000" dirty="0">
                <a:effectLst/>
                <a:latin typeface="Times New Roman" panose="02020603050405020304" pitchFamily="18" charset="0"/>
                <a:ea typeface="Calibri" panose="020F0502020204030204" pitchFamily="34" charset="0"/>
                <a:cs typeface="Arial" panose="020B0604020202020204" pitchFamily="34" charset="0"/>
              </a:rPr>
              <a:t> kabilesinin önemli işleri burada görüşülürdü. Bu meclise katılabilmenin şartlarından biri kırk yaşından büyük olmaktı. Her türlü savaş ve barış kararı bu mecliste alınırdı. Nikâh merasimleri burada yapılır, erkek çocuklar burada sünnet edilirdi. Ordu komutanları savaşa çıkarken sancağı buradan alırlardı. Barış zamanında sancak meclis salonunda muhafaza edilirdi. Bu görev,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Abdüddâroğulları</a:t>
            </a:r>
            <a:r>
              <a:rPr lang="tr-TR" sz="2000" dirty="0">
                <a:effectLst/>
                <a:latin typeface="Times New Roman" panose="02020603050405020304" pitchFamily="18" charset="0"/>
                <a:ea typeface="Calibri" panose="020F0502020204030204" pitchFamily="34" charset="0"/>
                <a:cs typeface="Arial" panose="020B0604020202020204" pitchFamily="34" charset="0"/>
              </a:rPr>
              <a:t> tarafından yürütülmekteydi. </a:t>
            </a:r>
            <a:endParaRPr lang="tr-TR" sz="20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000" b="1" dirty="0" err="1">
                <a:effectLst/>
                <a:latin typeface="Times New Roman" panose="02020603050405020304" pitchFamily="18" charset="0"/>
                <a:ea typeface="Calibri" panose="020F0502020204030204" pitchFamily="34" charset="0"/>
                <a:cs typeface="Arial" panose="020B0604020202020204" pitchFamily="34" charset="0"/>
              </a:rPr>
              <a:t>Rifâde</a:t>
            </a:r>
            <a:r>
              <a:rPr lang="tr-TR" sz="2000" b="1" dirty="0">
                <a:effectLst/>
                <a:latin typeface="Times New Roman" panose="02020603050405020304" pitchFamily="18" charset="0"/>
                <a:ea typeface="Calibri" panose="020F0502020204030204" pitchFamily="34" charset="0"/>
                <a:cs typeface="Arial" panose="020B0604020202020204" pitchFamily="34" charset="0"/>
              </a:rPr>
              <a:t>:</a:t>
            </a:r>
            <a:r>
              <a:rPr lang="tr-TR" sz="2000" dirty="0">
                <a:effectLst/>
                <a:latin typeface="Times New Roman" panose="02020603050405020304" pitchFamily="18" charset="0"/>
                <a:ea typeface="Calibri" panose="020F0502020204030204" pitchFamily="34" charset="0"/>
                <a:cs typeface="Arial" panose="020B0604020202020204" pitchFamily="34" charset="0"/>
              </a:rPr>
              <a:t> Mekkelilerden toplanan paralarla hacıları ağırlama ve yemek ihtiyaçlarını karşılama görevidir.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Hâşimoğullarının</a:t>
            </a:r>
            <a:r>
              <a:rPr lang="tr-TR" sz="2000" dirty="0">
                <a:effectLst/>
                <a:latin typeface="Times New Roman" panose="02020603050405020304" pitchFamily="18" charset="0"/>
                <a:ea typeface="Calibri" panose="020F0502020204030204" pitchFamily="34" charset="0"/>
                <a:cs typeface="Arial" panose="020B0604020202020204" pitchFamily="34" charset="0"/>
              </a:rPr>
              <a:t> uhdesindeydi.</a:t>
            </a:r>
          </a:p>
          <a:p>
            <a:pPr indent="450215" algn="just">
              <a:lnSpc>
                <a:spcPct val="115000"/>
              </a:lnSpc>
              <a:spcBef>
                <a:spcPts val="600"/>
              </a:spcBef>
              <a:spcAft>
                <a:spcPts val="1200"/>
              </a:spcAft>
            </a:pPr>
            <a:r>
              <a:rPr lang="tr-TR" sz="2000" b="1" dirty="0" err="1">
                <a:effectLst/>
                <a:latin typeface="Times New Roman" panose="02020603050405020304" pitchFamily="18" charset="0"/>
                <a:ea typeface="Calibri" panose="020F0502020204030204" pitchFamily="34" charset="0"/>
                <a:cs typeface="Arial" panose="020B0604020202020204" pitchFamily="34" charset="0"/>
              </a:rPr>
              <a:t>Sikâye</a:t>
            </a:r>
            <a:r>
              <a:rPr lang="tr-TR" sz="2000" b="1" dirty="0">
                <a:effectLst/>
                <a:latin typeface="Times New Roman" panose="02020603050405020304" pitchFamily="18" charset="0"/>
                <a:ea typeface="Calibri" panose="020F0502020204030204" pitchFamily="34" charset="0"/>
                <a:cs typeface="Arial" panose="020B0604020202020204" pitchFamily="34" charset="0"/>
              </a:rPr>
              <a:t>:</a:t>
            </a:r>
            <a:r>
              <a:rPr lang="tr-TR" sz="2000" dirty="0">
                <a:effectLst/>
                <a:latin typeface="Times New Roman" panose="02020603050405020304" pitchFamily="18" charset="0"/>
                <a:ea typeface="Calibri" panose="020F0502020204030204" pitchFamily="34" charset="0"/>
                <a:cs typeface="Arial" panose="020B0604020202020204" pitchFamily="34" charset="0"/>
              </a:rPr>
              <a:t> Kâbe’yi ziyarete gelenlerin su ihtiyacının karşılanması görevidir. Bu görev de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Hâşimoğullarının</a:t>
            </a:r>
            <a:r>
              <a:rPr lang="tr-TR" sz="2000" dirty="0">
                <a:effectLst/>
                <a:latin typeface="Times New Roman" panose="02020603050405020304" pitchFamily="18" charset="0"/>
                <a:ea typeface="Calibri" panose="020F0502020204030204" pitchFamily="34" charset="0"/>
                <a:cs typeface="Arial" panose="020B0604020202020204" pitchFamily="34" charset="0"/>
              </a:rPr>
              <a:t> elinde idi ve son olarak Hz. Peygamber’in amcası Abbas b.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Abdülmuttalib</a:t>
            </a:r>
            <a:r>
              <a:rPr lang="tr-TR" sz="2000" dirty="0">
                <a:effectLst/>
                <a:latin typeface="Times New Roman" panose="02020603050405020304" pitchFamily="18" charset="0"/>
                <a:ea typeface="Calibri" panose="020F0502020204030204" pitchFamily="34" charset="0"/>
                <a:cs typeface="Arial" panose="020B0604020202020204" pitchFamily="34" charset="0"/>
              </a:rPr>
              <a:t> tarafından yürütülüyordu. </a:t>
            </a:r>
            <a:endParaRPr lang="tr-T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324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026872"/>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Hicaz’daki Birtakım Âdet ve Uygulamalar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Arapların sofrasının vazgeçilmezleri deve eti, hurma, kavrulmuş un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sevik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süttür.  Kadınlar ve çocuklar, askerlerin savaşma şevkini arttırmak için ordunun arkasında savaş meydanına götürülürdü. Yaşanan sorunların ve anlaşmazlıkların çözümünde hakeme veya kâhine başvurulurdu. Bu uygulama adalet sisteminin gelişmemesine sebep olmuştur.</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Cahiliye Araplarının takvimi "Ay Takvimi" idi. Kamerî aylar; Muharrem, Safer,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Rebîülevvel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Rebîülâhir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Cemâziyelevvel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Cemâziyelâhir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Receb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Şaban, Ramazan, Şevval, Zilkade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Zilhicce'dir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26677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026872"/>
          </a:xfrm>
          <a:prstGeom prst="rect">
            <a:avLst/>
          </a:prstGeom>
          <a:noFill/>
        </p:spPr>
        <p:txBody>
          <a:bodyPr wrap="square">
            <a:spAutoFit/>
          </a:bodyPr>
          <a:lstStyle/>
          <a:p>
            <a:pPr marL="95250" marR="95250" algn="just">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Hicaz’daki Birtakım Âdet ve Uygulamalar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0" marR="95250" indent="-285750" algn="just">
              <a:lnSpc>
                <a:spcPct val="115000"/>
              </a:lnSpc>
              <a:spcBef>
                <a:spcPts val="600"/>
              </a:spcBef>
              <a:spcAft>
                <a:spcPts val="1200"/>
              </a:spcAft>
              <a:buFont typeface="Wingdings" panose="05000000000000000000" pitchFamily="2" charset="2"/>
              <a:buChar char="Ø"/>
            </a:pP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Receb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Zilkade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Zilhicce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Muharrem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haram aylar olarak kabul edilirdi bu aylarda kan dökülmez, yağma yapılmaz, panayırlarda serbestçe alışveriş yapılır ve hac görevi ifa edilirdi. Eğer</a:t>
            </a:r>
            <a:r>
              <a:rPr lang="tr-TR" sz="2200" dirty="0">
                <a:latin typeface="Times New Roman" panose="02020603050405020304" pitchFamily="18" charset="0"/>
                <a:ea typeface="Calibri" panose="020F0502020204030204" pitchFamily="34" charset="0"/>
                <a:cs typeface="Times New Roman" panose="02020603050405020304" pitchFamily="18" charset="0"/>
              </a:rPr>
              <a:t> bu aylarda</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savaşılırsa buna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Ficâr</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adı verilirdi. </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Araplar hac mevsimini ılıman bir zaman dilimine denk getirmek için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nesî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uygulamasını kullanırlardı. Buna göre yılın on iki ayı Zilhicce ile sona erdikten sonra, bu ay ile Muharrem arasına bir on üçüncü ay eklerler ve onu da helal sayarlardı. Bu defa ayların yeri kayardı. Yani Muharrem Safer'e, Safer 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Rebîülevvel'e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kayardı ve bu kayma da böylece devam ederdi.</a:t>
            </a:r>
          </a:p>
        </p:txBody>
      </p:sp>
    </p:spTree>
    <p:extLst>
      <p:ext uri="{BB962C8B-B14F-4D97-AF65-F5344CB8AC3E}">
        <p14:creationId xmlns:p14="http://schemas.microsoft.com/office/powerpoint/2010/main" val="398341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036379"/>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Hicaz’daki Birtakım Âdet ve Uygulamalar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Araplar hac mevsimini ılıman bir zaman dilimine denk getirmek için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nesî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uygulamasını kullanırlardı. Buna göre yılın on iki ayı Zilhicce ile sona erdikten sonra, bu ay ile Muharrem arasına bir on üçüncü ay eklerler ve onu da helal sayarlardı. Bu defa ayların yeri kayardı. Yani Muharrem Safer'e, Safer 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Rebîülevvel'e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kayardı ve bu kayma da böylece devam ederdi.</a:t>
            </a:r>
            <a:r>
              <a:rPr lang="tr-TR" sz="2200" dirty="0">
                <a:latin typeface="Times New Roman" panose="02020603050405020304" pitchFamily="18" charset="0"/>
                <a:ea typeface="Calibri" panose="020F0502020204030204" pitchFamily="34" charset="0"/>
                <a:cs typeface="Times New Roman" panose="02020603050405020304" pitchFamily="18" charset="0"/>
              </a:rPr>
              <a:t> </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Nesî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uygulamasını, başlangıçta hac mevsimini ılımlı bir aya denk getirmek için yaparlarmış. Daha sonraları da rahatça baskın ve yağma yapabilmek için uygulama alanına koymaya başlamışlardır. Çünkü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peşpeşe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gelen Zilkade, Zilhicce ve Muharrem aylarında baskın yapamıyorlardı. İslâm,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nesî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a:effectLst/>
                <a:latin typeface="Times New Roman" panose="02020603050405020304" pitchFamily="18" charset="0"/>
                <a:ea typeface="Calibri" panose="020F0502020204030204" pitchFamily="34" charset="0"/>
                <a:cs typeface="Times New Roman" panose="02020603050405020304" pitchFamily="18" charset="0"/>
              </a:rPr>
              <a:t>uygulamasını yasaklamıştır.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0" marR="95250" indent="-285750" algn="just">
              <a:lnSpc>
                <a:spcPct val="115000"/>
              </a:lnSpc>
              <a:spcBef>
                <a:spcPts val="600"/>
              </a:spcBef>
              <a:spcAft>
                <a:spcPts val="1200"/>
              </a:spcAft>
              <a:buFont typeface="Wingdings" panose="05000000000000000000" pitchFamily="2" charset="2"/>
              <a:buChar char="Ø"/>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725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248197"/>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Hicaz’daki Birtakım Âdet ve Uygulamalar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Savaşlarda ordunun gerisinde kadınlar ve çocuklar da bulunur onların düşman eline esir düşmemesi için erkekler var güçleriyle savaşırlardı. </a:t>
            </a:r>
          </a:p>
          <a:p>
            <a:pPr marL="38100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Anlaşmazlıkların çözümü için hakeme veya kâhine başvururlardı. İçinden çıkamadıkları konularda kâhinlerin fikirlerini sorarlar, hastalandıklarında onların tavsiyelerine uyarlar, rüyalarını onlara yorumlatırlar, gelecekte başlarına neler geleceğini onlardan öğrenmek isterlerdi. </a:t>
            </a:r>
          </a:p>
        </p:txBody>
      </p:sp>
    </p:spTree>
    <p:extLst>
      <p:ext uri="{BB962C8B-B14F-4D97-AF65-F5344CB8AC3E}">
        <p14:creationId xmlns:p14="http://schemas.microsoft.com/office/powerpoint/2010/main" val="1999587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6681829"/>
          </a:xfrm>
          <a:prstGeom prst="rect">
            <a:avLst/>
          </a:prstGeom>
          <a:noFill/>
        </p:spPr>
        <p:txBody>
          <a:bodyPr wrap="square">
            <a:spAutoFit/>
          </a:bodyPr>
          <a:lstStyle/>
          <a:p>
            <a:pPr marL="342900" indent="-342900" algn="ctr">
              <a:lnSpc>
                <a:spcPct val="115000"/>
              </a:lnSpc>
              <a:buFont typeface="Wingdings" panose="05000000000000000000" pitchFamily="2" charset="2"/>
              <a:buChar char=""/>
            </a:pPr>
            <a:r>
              <a:rPr lang="tr-T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endParaRPr lang="tr-T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Kabile yaşantısı ve haklı olunup olunmamasına bakılmadan verilen destek Arap yarımadasında birçok savaşa da sebep olmuştur. Arap kabileleri arasında yaşanan bu savaşlara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Eyyâmü’l-Arab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Cahiliye döneminde bir kimsenin haklı olup olmamasına bakmadan akrabaları ve kabilesi tarafından desteklenmesine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asabiyet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Arap toplumunun unsurları arasında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hürler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köleler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mevali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bulunuyordu.</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Kâbe’yi ziyarete gelen hacıların su ihtiyacını giderme görevine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sikâfe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Hacıları ağırlama ve yiyecek ihtiyacını karşılama görevine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rifâde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79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385816"/>
          </a:xfrm>
          <a:prstGeom prst="rect">
            <a:avLst/>
          </a:prstGeom>
          <a:noFill/>
        </p:spPr>
        <p:txBody>
          <a:bodyPr wrap="square">
            <a:spAutoFit/>
          </a:bodyPr>
          <a:lstStyle/>
          <a:p>
            <a:pPr marL="342900" indent="-342900" algn="ctr">
              <a:lnSpc>
                <a:spcPct val="115000"/>
              </a:lnSpc>
              <a:buFont typeface="Wingdings" panose="05000000000000000000" pitchFamily="2" charset="2"/>
              <a:buChar char=""/>
            </a:pPr>
            <a:r>
              <a:rPr lang="tr-T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endParaRPr lang="tr-T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Darunnedve</a:t>
            </a:r>
            <a:r>
              <a:rPr lang="tr-TR" sz="2400" b="1"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a:effectLst/>
                <a:latin typeface="Times New Roman" panose="02020603050405020304" pitchFamily="18" charset="0"/>
                <a:ea typeface="Calibri" panose="020F0502020204030204" pitchFamily="34" charset="0"/>
                <a:cs typeface="Arial" panose="020B0604020202020204" pitchFamily="34" charset="0"/>
              </a:rPr>
              <a:t> Kâbe’nin yanında bulunan bu mekan,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Kureyş</a:t>
            </a:r>
            <a:r>
              <a:rPr lang="tr-TR" sz="2400" dirty="0">
                <a:effectLst/>
                <a:latin typeface="Times New Roman" panose="02020603050405020304" pitchFamily="18" charset="0"/>
                <a:ea typeface="Calibri" panose="020F0502020204030204" pitchFamily="34" charset="0"/>
                <a:cs typeface="Arial" panose="020B0604020202020204" pitchFamily="34" charset="0"/>
              </a:rPr>
              <a:t> kabilelerinin toplantı yeriydi. Bir asiller meclisi gibi çalışmıştır. </a:t>
            </a:r>
          </a:p>
          <a:p>
            <a:pPr marL="342900" lvl="0" indent="-342900">
              <a:lnSpc>
                <a:spcPct val="115000"/>
              </a:lnSpc>
              <a:buFont typeface="Wingdings" panose="05000000000000000000" pitchFamily="2" charset="2"/>
              <a:buChar char=""/>
            </a:pPr>
            <a:r>
              <a:rPr lang="tr-TR" sz="2000" b="1" dirty="0" err="1">
                <a:effectLst/>
                <a:latin typeface="Times New Roman" panose="02020603050405020304" pitchFamily="18" charset="0"/>
                <a:ea typeface="Calibri" panose="020F0502020204030204" pitchFamily="34" charset="0"/>
                <a:cs typeface="Arial" panose="020B0604020202020204" pitchFamily="34" charset="0"/>
              </a:rPr>
              <a:t>Hicâbe</a:t>
            </a:r>
            <a:r>
              <a:rPr lang="tr-TR" sz="2000" b="1" dirty="0">
                <a:effectLst/>
                <a:latin typeface="Times New Roman" panose="02020603050405020304" pitchFamily="18" charset="0"/>
                <a:ea typeface="Calibri" panose="020F0502020204030204" pitchFamily="34" charset="0"/>
                <a:cs typeface="Arial" panose="020B0604020202020204" pitchFamily="34" charset="0"/>
              </a:rPr>
              <a:t> (</a:t>
            </a:r>
            <a:r>
              <a:rPr lang="tr-TR" sz="2000" b="1" dirty="0" err="1">
                <a:effectLst/>
                <a:latin typeface="Times New Roman" panose="02020603050405020304" pitchFamily="18" charset="0"/>
                <a:ea typeface="Calibri" panose="020F0502020204030204" pitchFamily="34" charset="0"/>
                <a:cs typeface="Arial" panose="020B0604020202020204" pitchFamily="34" charset="0"/>
              </a:rPr>
              <a:t>Sidâne</a:t>
            </a:r>
            <a:r>
              <a:rPr lang="tr-TR" sz="2000" b="1" dirty="0">
                <a:effectLst/>
                <a:latin typeface="Times New Roman" panose="02020603050405020304" pitchFamily="18" charset="0"/>
                <a:ea typeface="Calibri" panose="020F0502020204030204" pitchFamily="34" charset="0"/>
                <a:cs typeface="Arial" panose="020B0604020202020204" pitchFamily="34" charset="0"/>
              </a:rPr>
              <a:t>):</a:t>
            </a:r>
            <a:r>
              <a:rPr lang="tr-TR" sz="2000" dirty="0">
                <a:effectLst/>
                <a:latin typeface="Times New Roman" panose="02020603050405020304" pitchFamily="18" charset="0"/>
                <a:ea typeface="Calibri" panose="020F0502020204030204" pitchFamily="34" charset="0"/>
                <a:cs typeface="Arial" panose="020B0604020202020204" pitchFamily="34" charset="0"/>
              </a:rPr>
              <a:t> </a:t>
            </a:r>
            <a:r>
              <a:rPr lang="tr-TR" sz="2000" dirty="0" err="1">
                <a:effectLst/>
                <a:latin typeface="Times New Roman" panose="02020603050405020304" pitchFamily="18" charset="0"/>
                <a:ea typeface="Calibri" panose="020F0502020204030204" pitchFamily="34" charset="0"/>
                <a:cs typeface="Arial" panose="020B0604020202020204" pitchFamily="34" charset="0"/>
              </a:rPr>
              <a:t>Ka'be'nin</a:t>
            </a:r>
            <a:r>
              <a:rPr lang="tr-TR" sz="2000" dirty="0">
                <a:effectLst/>
                <a:latin typeface="Times New Roman" panose="02020603050405020304" pitchFamily="18" charset="0"/>
                <a:ea typeface="Calibri" panose="020F0502020204030204" pitchFamily="34" charset="0"/>
                <a:cs typeface="Arial" panose="020B0604020202020204" pitchFamily="34" charset="0"/>
              </a:rPr>
              <a:t> perdedarlığı, bakımı ve anahtarının muhafazasıdır. </a:t>
            </a:r>
            <a:endParaRPr lang="tr-TR" sz="24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Kıyâde</a:t>
            </a:r>
            <a:r>
              <a:rPr lang="tr-TR" sz="2200" b="1"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a:effectLst/>
                <a:latin typeface="Times New Roman" panose="02020603050405020304" pitchFamily="18" charset="0"/>
                <a:ea typeface="Calibri" panose="020F0502020204030204" pitchFamily="34" charset="0"/>
                <a:cs typeface="Arial" panose="020B0604020202020204" pitchFamily="34" charset="0"/>
              </a:rPr>
              <a:t>Cahiliye döneminde Mekke’nin ordu komutanlığı ve kafile başkanlığını ifade ederdi.</a:t>
            </a:r>
            <a:r>
              <a:rPr lang="tr-TR" sz="2200" b="1" dirty="0">
                <a:effectLst/>
                <a:latin typeface="Times New Roman" panose="02020603050405020304" pitchFamily="18" charset="0"/>
                <a:ea typeface="Calibri" panose="020F0502020204030204" pitchFamily="34" charset="0"/>
                <a:cs typeface="Arial" panose="020B0604020202020204" pitchFamily="34" charset="0"/>
              </a:rPr>
              <a:t> </a:t>
            </a:r>
          </a:p>
          <a:p>
            <a:pPr marL="342900" lvl="0" indent="-342900">
              <a:lnSpc>
                <a:spcPct val="115000"/>
              </a:lnSpc>
              <a:buFont typeface="Wingdings" panose="05000000000000000000" pitchFamily="2" charset="2"/>
              <a:buChar char=""/>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Livâ</a:t>
            </a:r>
            <a:r>
              <a:rPr lang="tr-TR" sz="2200" b="1" dirty="0">
                <a:effectLst/>
                <a:latin typeface="Times New Roman" panose="02020603050405020304" pitchFamily="18" charset="0"/>
                <a:ea typeface="Calibri" panose="020F0502020204030204" pitchFamily="34" charset="0"/>
                <a:cs typeface="Arial" panose="020B0604020202020204" pitchFamily="34" charset="0"/>
              </a:rPr>
              <a:t>:</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Kureyş'in</a:t>
            </a:r>
            <a:r>
              <a:rPr lang="tr-TR" sz="2200" dirty="0">
                <a:effectLst/>
                <a:latin typeface="Times New Roman" panose="02020603050405020304" pitchFamily="18" charset="0"/>
                <a:ea typeface="Calibri" panose="020F0502020204030204" pitchFamily="34" charset="0"/>
                <a:cs typeface="Arial" panose="020B0604020202020204" pitchFamily="34" charset="0"/>
              </a:rPr>
              <a:t> bayrağını taşıma ayrıcalığıdır.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Abdüddâroğulları</a:t>
            </a:r>
            <a:r>
              <a:rPr lang="tr-TR" sz="2200" dirty="0">
                <a:effectLst/>
                <a:latin typeface="Times New Roman" panose="02020603050405020304" pitchFamily="18" charset="0"/>
                <a:ea typeface="Calibri" panose="020F0502020204030204" pitchFamily="34" charset="0"/>
                <a:cs typeface="Arial" panose="020B0604020202020204" pitchFamily="34" charset="0"/>
              </a:rPr>
              <a:t> bu görevi ifa etmekteydi.</a:t>
            </a: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Eşnak</a:t>
            </a:r>
            <a:r>
              <a:rPr lang="tr-TR" sz="2200" b="1" dirty="0">
                <a:effectLst/>
                <a:latin typeface="Times New Roman" panose="02020603050405020304" pitchFamily="18" charset="0"/>
                <a:ea typeface="Calibri" panose="020F0502020204030204" pitchFamily="34" charset="0"/>
                <a:cs typeface="Arial" panose="020B0604020202020204" pitchFamily="34" charset="0"/>
              </a:rPr>
              <a:t>:</a:t>
            </a:r>
            <a:r>
              <a:rPr lang="tr-TR" sz="2200" dirty="0">
                <a:effectLst/>
                <a:latin typeface="Times New Roman" panose="02020603050405020304" pitchFamily="18" charset="0"/>
                <a:ea typeface="Calibri" panose="020F0502020204030204" pitchFamily="34" charset="0"/>
                <a:cs typeface="Arial" panose="020B0604020202020204" pitchFamily="34" charset="0"/>
              </a:rPr>
              <a:t> Diyetlerin ödenmesi ve zararların tespiti görevidir. </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599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627147"/>
          </a:xfrm>
          <a:prstGeom prst="rect">
            <a:avLst/>
          </a:prstGeom>
          <a:noFill/>
        </p:spPr>
        <p:txBody>
          <a:bodyPr wrap="square">
            <a:spAutoFit/>
          </a:bodyPr>
          <a:lstStyle/>
          <a:p>
            <a:pPr marL="342900" indent="-342900" algn="ctr">
              <a:lnSpc>
                <a:spcPct val="115000"/>
              </a:lnSpc>
              <a:buFont typeface="Wingdings" panose="05000000000000000000" pitchFamily="2" charset="2"/>
              <a:buChar char=""/>
            </a:pPr>
            <a:r>
              <a:rPr lang="tr-T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endParaRPr lang="tr-T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rPr>
              <a:t>Sifâret</a:t>
            </a:r>
            <a:r>
              <a:rPr lang="tr-TR" sz="2400" b="1" dirty="0">
                <a:effectLst/>
                <a:latin typeface="Times New Roman" panose="02020603050405020304" pitchFamily="18" charset="0"/>
                <a:ea typeface="Calibri" panose="020F0502020204030204" pitchFamily="34" charset="0"/>
              </a:rPr>
              <a:t>:</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Kureyş'in</a:t>
            </a:r>
            <a:r>
              <a:rPr lang="tr-TR" sz="2400" dirty="0">
                <a:effectLst/>
                <a:latin typeface="Times New Roman" panose="02020603050405020304" pitchFamily="18" charset="0"/>
                <a:ea typeface="Calibri" panose="020F0502020204030204" pitchFamily="34" charset="0"/>
              </a:rPr>
              <a:t> temsilciliği görevidir. </a:t>
            </a:r>
          </a:p>
          <a:p>
            <a:pPr marL="342900" indent="-342900" algn="just">
              <a:lnSpc>
                <a:spcPct val="115000"/>
              </a:lnSpc>
              <a:spcBef>
                <a:spcPts val="600"/>
              </a:spcBef>
              <a:spcAft>
                <a:spcPts val="1200"/>
              </a:spcAft>
              <a:buFont typeface="Wingdings" panose="05000000000000000000" pitchFamily="2" charset="2"/>
              <a:buChar char="Ø"/>
            </a:pP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E'inne</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r>
              <a:rPr lang="tr-TR" sz="2400" dirty="0">
                <a:effectLst/>
                <a:latin typeface="Calibri" panose="020F0502020204030204" pitchFamily="34" charset="0"/>
                <a:ea typeface="Calibri" panose="020F0502020204030204" pitchFamily="34" charset="0"/>
                <a:cs typeface="Times New Roman" panose="02020603050405020304" pitchFamily="18" charset="0"/>
              </a:rPr>
              <a:t> Savaşta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Kureyş</a:t>
            </a:r>
            <a:r>
              <a:rPr lang="tr-TR" sz="2400" dirty="0">
                <a:effectLst/>
                <a:latin typeface="Calibri" panose="020F0502020204030204" pitchFamily="34" charset="0"/>
                <a:ea typeface="Calibri" panose="020F0502020204030204" pitchFamily="34" charset="0"/>
                <a:cs typeface="Times New Roman" panose="02020603050405020304" pitchFamily="18" charset="0"/>
              </a:rPr>
              <a:t> ordusundaki süvari birliğine kumandanlık yapmaktır. </a:t>
            </a:r>
          </a:p>
          <a:p>
            <a:pPr marL="342900" indent="-342900" algn="just">
              <a:lnSpc>
                <a:spcPct val="115000"/>
              </a:lnSpc>
              <a:spcBef>
                <a:spcPts val="600"/>
              </a:spcBef>
              <a:spcAft>
                <a:spcPts val="1200"/>
              </a:spcAft>
              <a:buFont typeface="Wingdings" panose="05000000000000000000" pitchFamily="2" charset="2"/>
              <a:buChar char="Ø"/>
            </a:pP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Eysâr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işe başlamadan önce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Ezlâm</a:t>
            </a:r>
            <a:r>
              <a:rPr lang="tr-TR" sz="2400" dirty="0">
                <a:effectLst/>
                <a:latin typeface="Calibri" panose="020F0502020204030204" pitchFamily="34" charset="0"/>
                <a:ea typeface="Calibri" panose="020F0502020204030204" pitchFamily="34" charset="0"/>
                <a:cs typeface="Times New Roman" panose="02020603050405020304" pitchFamily="18" charset="0"/>
              </a:rPr>
              <a:t>" adı verilen oklarla bir çeşit kumar oynamak ve fala bakmak demektir. </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518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2509918"/>
          </a:xfrm>
          <a:prstGeom prst="rect">
            <a:avLst/>
          </a:prstGeom>
          <a:noFill/>
        </p:spPr>
        <p:txBody>
          <a:bodyPr wrap="square">
            <a:spAutoFit/>
          </a:bodyPr>
          <a:lstStyle/>
          <a:p>
            <a:pPr marL="342900" indent="-342900" algn="just">
              <a:lnSpc>
                <a:spcPct val="115000"/>
              </a:lnSpc>
              <a:buFont typeface="Wingdings" panose="05000000000000000000" pitchFamily="2" charset="2"/>
              <a:buChar char=""/>
            </a:pPr>
            <a:r>
              <a:rPr lang="tr-TR" sz="2400" b="1" dirty="0">
                <a:effectLst/>
                <a:latin typeface="Calibri" panose="020F0502020204030204" pitchFamily="34" charset="0"/>
                <a:ea typeface="Times New Roman" panose="02020603050405020304" pitchFamily="18" charset="0"/>
                <a:cs typeface="Calibri" panose="020F0502020204030204" pitchFamily="34" charset="0"/>
              </a:rPr>
              <a:t>Bedevî</a:t>
            </a:r>
            <a:r>
              <a:rPr lang="tr-TR" sz="2400" dirty="0">
                <a:effectLst/>
                <a:latin typeface="Calibri" panose="020F0502020204030204" pitchFamily="34" charset="0"/>
                <a:ea typeface="Times New Roman" panose="02020603050405020304" pitchFamily="18" charset="0"/>
                <a:cs typeface="Calibri" panose="020F0502020204030204" pitchFamily="34" charset="0"/>
              </a:rPr>
              <a:t>, çöl ve vahalarda develeriyle birlikte konar-göçer olarak çadırlarda yaşayan Araplara denir.</a:t>
            </a:r>
          </a:p>
          <a:p>
            <a:pPr marL="342900" indent="-342900" algn="just">
              <a:lnSpc>
                <a:spcPct val="115000"/>
              </a:lnSpc>
              <a:buFont typeface="Wingdings" panose="05000000000000000000" pitchFamily="2" charset="2"/>
              <a:buChar char=""/>
            </a:pPr>
            <a:r>
              <a:rPr lang="tr-TR" sz="2400" dirty="0">
                <a:effectLst/>
                <a:latin typeface="Calibri" panose="020F0502020204030204" pitchFamily="34" charset="0"/>
                <a:ea typeface="Times New Roman" panose="02020603050405020304" pitchFamily="18" charset="0"/>
                <a:cs typeface="Calibri" panose="020F0502020204030204" pitchFamily="34" charset="0"/>
              </a:rPr>
              <a:t> </a:t>
            </a:r>
            <a:r>
              <a:rPr lang="tr-TR" sz="2400" b="1" dirty="0" err="1">
                <a:latin typeface="Calibri" panose="020F0502020204030204" pitchFamily="34" charset="0"/>
                <a:ea typeface="Times New Roman" panose="02020603050405020304" pitchFamily="18" charset="0"/>
                <a:cs typeface="Calibri" panose="020F0502020204030204" pitchFamily="34" charset="0"/>
              </a:rPr>
              <a:t>H</a:t>
            </a:r>
            <a:r>
              <a:rPr lang="tr-TR" sz="2400" b="1" dirty="0" err="1">
                <a:effectLst/>
                <a:latin typeface="Calibri" panose="020F0502020204030204" pitchFamily="34" charset="0"/>
                <a:ea typeface="Times New Roman" panose="02020603050405020304" pitchFamily="18" charset="0"/>
                <a:cs typeface="Calibri" panose="020F0502020204030204" pitchFamily="34" charset="0"/>
              </a:rPr>
              <a:t>adarî</a:t>
            </a:r>
            <a:r>
              <a:rPr lang="tr-TR" sz="2400" dirty="0">
                <a:effectLst/>
                <a:latin typeface="Calibri" panose="020F0502020204030204" pitchFamily="34" charset="0"/>
                <a:ea typeface="Times New Roman" panose="02020603050405020304" pitchFamily="18" charset="0"/>
                <a:cs typeface="Calibri" panose="020F0502020204030204" pitchFamily="34" charset="0"/>
              </a:rPr>
              <a:t>, köy, kasaba ve şehirlerde yerleşik hayat yaşayanlara denir.</a:t>
            </a:r>
          </a:p>
          <a:p>
            <a:pPr marL="342900" indent="-342900" algn="just">
              <a:lnSpc>
                <a:spcPct val="115000"/>
              </a:lnSpc>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Sahip olduğu verimli topraklara atfen Yemen’e yeşil toprak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el-</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Arzu'l</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Hadrâ</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denilirdi.</a:t>
            </a:r>
          </a:p>
          <a:p>
            <a:pPr marL="342900" indent="-342900" algn="just">
              <a:lnSpc>
                <a:spcPct val="115000"/>
              </a:lnSpc>
              <a:buFont typeface="Wingdings" panose="05000000000000000000" pitchFamily="2" charset="2"/>
              <a:buChar char=""/>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Kureyşliler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kış ve yaz mevsimlerinde olmak üzere yılda iki kez ticari seyahatlere çıkıyorlardı.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76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785652"/>
          </a:xfrm>
          <a:prstGeom prst="rect">
            <a:avLst/>
          </a:prstGeom>
          <a:noFill/>
        </p:spPr>
        <p:txBody>
          <a:bodyPr wrap="square">
            <a:spAutoFit/>
          </a:bodyPr>
          <a:lstStyle/>
          <a:p>
            <a:pPr indent="450215" algn="just">
              <a:lnSpc>
                <a:spcPct val="115000"/>
              </a:lnSpc>
              <a:spcBef>
                <a:spcPts val="600"/>
              </a:spcBef>
              <a:spcAft>
                <a:spcPts val="1200"/>
              </a:spcAft>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Hicâbe</a:t>
            </a:r>
            <a:r>
              <a:rPr lang="tr-TR" sz="2400" b="1"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Sidâne</a:t>
            </a:r>
            <a:r>
              <a:rPr lang="tr-TR" sz="2400" b="1" dirty="0">
                <a:effectLst/>
                <a:latin typeface="Times New Roman" panose="02020603050405020304" pitchFamily="18" charset="0"/>
                <a:ea typeface="Calibri" panose="020F0502020204030204" pitchFamily="34" charset="0"/>
                <a:cs typeface="Arial" panose="020B0604020202020204" pitchFamily="34" charset="0"/>
              </a:rPr>
              <a:t>):</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Ka'be'nin</a:t>
            </a:r>
            <a:r>
              <a:rPr lang="tr-TR" sz="2400" dirty="0">
                <a:effectLst/>
                <a:latin typeface="Times New Roman" panose="02020603050405020304" pitchFamily="18" charset="0"/>
                <a:ea typeface="Calibri" panose="020F0502020204030204" pitchFamily="34" charset="0"/>
                <a:cs typeface="Arial" panose="020B0604020202020204" pitchFamily="34" charset="0"/>
              </a:rPr>
              <a:t> perdedarlığı, bakımı ve anahtarının muhafazasıdır.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Hâcib</a:t>
            </a:r>
            <a:r>
              <a:rPr lang="tr-TR" sz="2400" dirty="0">
                <a:effectLst/>
                <a:latin typeface="Times New Roman" panose="02020603050405020304" pitchFamily="18" charset="0"/>
                <a:ea typeface="Calibri" panose="020F0502020204030204" pitchFamily="34" charset="0"/>
                <a:cs typeface="Arial" panose="020B0604020202020204" pitchFamily="34" charset="0"/>
              </a:rPr>
              <a:t> adı verilen görevli, Kâbe’nin anahtarlarını korur ve belirli zamanlarda ziyaretçilere açardı. Onun izni olmadan kimse Kâbe’ye giremezdi.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Abdüddâroğullarından</a:t>
            </a:r>
            <a:r>
              <a:rPr lang="tr-TR" sz="2400" dirty="0">
                <a:effectLst/>
                <a:latin typeface="Times New Roman" panose="02020603050405020304" pitchFamily="18" charset="0"/>
                <a:ea typeface="Calibri" panose="020F0502020204030204" pitchFamily="34" charset="0"/>
                <a:cs typeface="Arial" panose="020B0604020202020204" pitchFamily="34" charset="0"/>
              </a:rPr>
              <a:t> Osman b. Talha tarafından yürütülmekteydi.</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Kıyâde</a:t>
            </a:r>
            <a:r>
              <a:rPr lang="tr-TR" sz="2200" b="1"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a:effectLst/>
                <a:latin typeface="Times New Roman" panose="02020603050405020304" pitchFamily="18" charset="0"/>
                <a:ea typeface="Calibri" panose="020F0502020204030204" pitchFamily="34" charset="0"/>
                <a:cs typeface="Arial" panose="020B0604020202020204" pitchFamily="34" charset="0"/>
              </a:rPr>
              <a:t>Cahiliye döneminde Mekke’nin ordu komutanlığı ve kafile başkanlığını ifade ederdi.</a:t>
            </a:r>
            <a:r>
              <a:rPr lang="tr-TR" sz="2200" b="1" dirty="0">
                <a:effectLst/>
                <a:latin typeface="Times New Roman" panose="02020603050405020304" pitchFamily="18" charset="0"/>
                <a:ea typeface="Calibri" panose="020F0502020204030204" pitchFamily="34" charset="0"/>
                <a:cs typeface="Arial" panose="020B0604020202020204" pitchFamily="34" charset="0"/>
              </a:rPr>
              <a:t> </a:t>
            </a:r>
          </a:p>
          <a:p>
            <a:pPr indent="450215" algn="just">
              <a:lnSpc>
                <a:spcPct val="115000"/>
              </a:lnSpc>
              <a:spcBef>
                <a:spcPts val="600"/>
              </a:spcBef>
              <a:spcAft>
                <a:spcPts val="1200"/>
              </a:spcAft>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Livâ</a:t>
            </a:r>
            <a:r>
              <a:rPr lang="tr-TR" sz="2200" b="1" dirty="0">
                <a:effectLst/>
                <a:latin typeface="Times New Roman" panose="02020603050405020304" pitchFamily="18" charset="0"/>
                <a:ea typeface="Calibri" panose="020F0502020204030204" pitchFamily="34" charset="0"/>
                <a:cs typeface="Arial" panose="020B0604020202020204" pitchFamily="34" charset="0"/>
              </a:rPr>
              <a:t>:</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Kureyş'in</a:t>
            </a:r>
            <a:r>
              <a:rPr lang="tr-TR" sz="2200" dirty="0">
                <a:effectLst/>
                <a:latin typeface="Times New Roman" panose="02020603050405020304" pitchFamily="18" charset="0"/>
                <a:ea typeface="Calibri" panose="020F0502020204030204" pitchFamily="34" charset="0"/>
                <a:cs typeface="Arial" panose="020B0604020202020204" pitchFamily="34" charset="0"/>
              </a:rPr>
              <a:t> bayrağını taşıma ayrıcalığıdır.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Abdüddâroğulları</a:t>
            </a:r>
            <a:r>
              <a:rPr lang="tr-TR" sz="2200" dirty="0">
                <a:effectLst/>
                <a:latin typeface="Times New Roman" panose="02020603050405020304" pitchFamily="18" charset="0"/>
                <a:ea typeface="Calibri" panose="020F0502020204030204" pitchFamily="34" charset="0"/>
                <a:cs typeface="Arial" panose="020B0604020202020204" pitchFamily="34" charset="0"/>
              </a:rPr>
              <a:t> bu görevi ifa etmekteydi.</a:t>
            </a:r>
            <a:endParaRPr lang="tr-TR"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790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496872"/>
          </a:xfrm>
          <a:prstGeom prst="rect">
            <a:avLst/>
          </a:prstGeom>
          <a:noFill/>
        </p:spPr>
        <p:txBody>
          <a:bodyPr wrap="square">
            <a:spAutoFit/>
          </a:bodyPr>
          <a:lstStyle/>
          <a:p>
            <a:pPr indent="450215" algn="just">
              <a:lnSpc>
                <a:spcPct val="115000"/>
              </a:lnSpc>
              <a:spcBef>
                <a:spcPts val="600"/>
              </a:spcBef>
              <a:spcAft>
                <a:spcPts val="1200"/>
              </a:spcAft>
            </a:pPr>
            <a:endParaRPr lang="tr-TR" sz="2200" b="1"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Eşnak</a:t>
            </a:r>
            <a:r>
              <a:rPr lang="tr-TR" sz="2200" b="1" dirty="0">
                <a:effectLst/>
                <a:latin typeface="Times New Roman" panose="02020603050405020304" pitchFamily="18" charset="0"/>
                <a:ea typeface="Calibri" panose="020F0502020204030204" pitchFamily="34" charset="0"/>
                <a:cs typeface="Arial" panose="020B0604020202020204" pitchFamily="34" charset="0"/>
              </a:rPr>
              <a:t>:</a:t>
            </a:r>
            <a:r>
              <a:rPr lang="tr-TR" sz="2200" dirty="0">
                <a:effectLst/>
                <a:latin typeface="Times New Roman" panose="02020603050405020304" pitchFamily="18" charset="0"/>
                <a:ea typeface="Calibri" panose="020F0502020204030204" pitchFamily="34" charset="0"/>
                <a:cs typeface="Arial" panose="020B0604020202020204" pitchFamily="34" charset="0"/>
              </a:rPr>
              <a:t> Diyetlerin ödenmesi ve zararların tespiti görevidir.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Teymoğullarının</a:t>
            </a:r>
            <a:r>
              <a:rPr lang="tr-TR" sz="2200" dirty="0">
                <a:effectLst/>
                <a:latin typeface="Times New Roman" panose="02020603050405020304" pitchFamily="18" charset="0"/>
                <a:ea typeface="Calibri" panose="020F0502020204030204" pitchFamily="34" charset="0"/>
                <a:cs typeface="Arial" panose="020B0604020202020204" pitchFamily="34" charset="0"/>
              </a:rPr>
              <a:t> yürüttüğü bu görevi Hz.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Ebû</a:t>
            </a:r>
            <a:r>
              <a:rPr lang="tr-TR" sz="2200" dirty="0">
                <a:effectLst/>
                <a:latin typeface="Times New Roman" panose="02020603050405020304" pitchFamily="18" charset="0"/>
                <a:ea typeface="Calibri" panose="020F0502020204030204" pitchFamily="34" charset="0"/>
                <a:cs typeface="Arial" panose="020B0604020202020204" pitchFamily="34" charset="0"/>
              </a:rPr>
              <a:t> Bekir yerine getiriyordu. </a:t>
            </a:r>
            <a:endParaRPr lang="tr-TR" sz="2200" dirty="0">
              <a:latin typeface="Calibri" panose="020F0502020204030204" pitchFamily="34"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200" b="1" dirty="0" err="1">
                <a:effectLst/>
                <a:latin typeface="Times New Roman" panose="02020603050405020304" pitchFamily="18" charset="0"/>
                <a:ea typeface="Calibri" panose="020F0502020204030204" pitchFamily="34" charset="0"/>
              </a:rPr>
              <a:t>Sifâret</a:t>
            </a:r>
            <a:r>
              <a:rPr lang="tr-TR" sz="2200" b="1" dirty="0">
                <a:effectLst/>
                <a:latin typeface="Times New Roman" panose="02020603050405020304" pitchFamily="18" charset="0"/>
                <a:ea typeface="Calibri" panose="020F0502020204030204" pitchFamily="34" charset="0"/>
              </a:rPr>
              <a:t>:</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Kureyş'in</a:t>
            </a:r>
            <a:r>
              <a:rPr lang="tr-TR" sz="2200" dirty="0">
                <a:effectLst/>
                <a:latin typeface="Times New Roman" panose="02020603050405020304" pitchFamily="18" charset="0"/>
                <a:ea typeface="Calibri" panose="020F0502020204030204" pitchFamily="34" charset="0"/>
              </a:rPr>
              <a:t> temsilciliği görevidir. Bu görevi </a:t>
            </a:r>
            <a:r>
              <a:rPr lang="tr-TR" sz="2200" dirty="0" err="1">
                <a:effectLst/>
                <a:latin typeface="Times New Roman" panose="02020603050405020304" pitchFamily="18" charset="0"/>
                <a:ea typeface="Calibri" panose="020F0502020204030204" pitchFamily="34" charset="0"/>
              </a:rPr>
              <a:t>Adiyy</a:t>
            </a:r>
            <a:r>
              <a:rPr lang="tr-TR" sz="2200" dirty="0">
                <a:effectLst/>
                <a:latin typeface="Times New Roman" panose="02020603050405020304" pitchFamily="18" charset="0"/>
                <a:ea typeface="Calibri" panose="020F0502020204030204" pitchFamily="34" charset="0"/>
              </a:rPr>
              <a:t> kabilesinden Ömer b. </a:t>
            </a:r>
            <a:r>
              <a:rPr lang="tr-TR" sz="2200" dirty="0" err="1">
                <a:effectLst/>
                <a:latin typeface="Times New Roman" panose="02020603050405020304" pitchFamily="18" charset="0"/>
                <a:ea typeface="Calibri" panose="020F0502020204030204" pitchFamily="34" charset="0"/>
              </a:rPr>
              <a:t>Hattab</a:t>
            </a:r>
            <a:r>
              <a:rPr lang="tr-TR" sz="2200" dirty="0">
                <a:effectLst/>
                <a:latin typeface="Times New Roman" panose="02020603050405020304" pitchFamily="18" charset="0"/>
                <a:ea typeface="Calibri" panose="020F0502020204030204" pitchFamily="34" charset="0"/>
              </a:rPr>
              <a:t> yürütüyordu.</a:t>
            </a:r>
          </a:p>
          <a:p>
            <a:pPr indent="450215" algn="just">
              <a:lnSpc>
                <a:spcPct val="115000"/>
              </a:lnSpc>
              <a:spcBef>
                <a:spcPts val="600"/>
              </a:spcBef>
              <a:spcAft>
                <a:spcPts val="1200"/>
              </a:spcAft>
            </a:pP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E'inne</a:t>
            </a:r>
            <a:r>
              <a:rPr lang="tr-TR" sz="2200" b="1" dirty="0">
                <a:effectLst/>
                <a:latin typeface="Calibri" panose="020F0502020204030204" pitchFamily="34" charset="0"/>
                <a:ea typeface="Calibri" panose="020F0502020204030204" pitchFamily="34" charset="0"/>
                <a:cs typeface="Times New Roman" panose="02020603050405020304" pitchFamily="18" charset="0"/>
              </a:rPr>
              <a:t>:</a:t>
            </a:r>
            <a:r>
              <a:rPr lang="tr-TR" sz="2200" dirty="0">
                <a:effectLst/>
                <a:latin typeface="Calibri" panose="020F0502020204030204" pitchFamily="34" charset="0"/>
                <a:ea typeface="Calibri" panose="020F0502020204030204" pitchFamily="34" charset="0"/>
                <a:cs typeface="Times New Roman" panose="02020603050405020304" pitchFamily="18" charset="0"/>
              </a:rPr>
              <a:t> Savaşta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Kureyş</a:t>
            </a:r>
            <a:r>
              <a:rPr lang="tr-TR" sz="2200" dirty="0">
                <a:effectLst/>
                <a:latin typeface="Calibri" panose="020F0502020204030204" pitchFamily="34" charset="0"/>
                <a:ea typeface="Calibri" panose="020F0502020204030204" pitchFamily="34" charset="0"/>
                <a:cs typeface="Times New Roman" panose="02020603050405020304" pitchFamily="18" charset="0"/>
              </a:rPr>
              <a:t> ordusundaki süvari birliğine kumandanlık yapmaktır. Bu ikisi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Mahzumoğullarından</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Halid</a:t>
            </a:r>
            <a:r>
              <a:rPr lang="tr-TR" sz="2200" dirty="0">
                <a:effectLst/>
                <a:latin typeface="Calibri" panose="020F0502020204030204" pitchFamily="34" charset="0"/>
                <a:ea typeface="Calibri" panose="020F0502020204030204" pitchFamily="34" charset="0"/>
                <a:cs typeface="Times New Roman" panose="02020603050405020304" pitchFamily="18" charset="0"/>
              </a:rPr>
              <a:t> b.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Velid'in</a:t>
            </a:r>
            <a:r>
              <a:rPr lang="tr-TR" sz="2200" dirty="0">
                <a:effectLst/>
                <a:latin typeface="Calibri" panose="020F0502020204030204" pitchFamily="34" charset="0"/>
                <a:ea typeface="Calibri" panose="020F0502020204030204" pitchFamily="34" charset="0"/>
                <a:cs typeface="Times New Roman" panose="02020603050405020304" pitchFamily="18" charset="0"/>
              </a:rPr>
              <a:t> uhdesinde idi. </a:t>
            </a:r>
          </a:p>
          <a:p>
            <a:pPr indent="450215" algn="just">
              <a:lnSpc>
                <a:spcPct val="115000"/>
              </a:lnSpc>
              <a:spcBef>
                <a:spcPts val="600"/>
              </a:spcBef>
              <a:spcAft>
                <a:spcPts val="1200"/>
              </a:spcAft>
            </a:pP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Eysâr</a:t>
            </a:r>
            <a:r>
              <a:rPr lang="tr-TR" sz="2200" b="1" dirty="0">
                <a:effectLst/>
                <a:latin typeface="Calibri" panose="020F0502020204030204" pitchFamily="34" charset="0"/>
                <a:ea typeface="Calibri" panose="020F0502020204030204" pitchFamily="34" charset="0"/>
                <a:cs typeface="Times New Roman" panose="02020603050405020304" pitchFamily="18" charset="0"/>
              </a:rPr>
              <a:t>:</a:t>
            </a:r>
            <a:r>
              <a:rPr lang="tr-TR" sz="2200" dirty="0">
                <a:effectLst/>
                <a:latin typeface="Calibri" panose="020F0502020204030204" pitchFamily="34" charset="0"/>
                <a:ea typeface="Calibri" panose="020F0502020204030204" pitchFamily="34" charset="0"/>
                <a:cs typeface="Times New Roman" panose="02020603050405020304" pitchFamily="18" charset="0"/>
              </a:rPr>
              <a:t> Bir işe başlamadan önce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Ezlâm</a:t>
            </a:r>
            <a:r>
              <a:rPr lang="tr-TR" sz="2200" dirty="0">
                <a:effectLst/>
                <a:latin typeface="Calibri" panose="020F0502020204030204" pitchFamily="34" charset="0"/>
                <a:ea typeface="Calibri" panose="020F0502020204030204" pitchFamily="34" charset="0"/>
                <a:cs typeface="Times New Roman" panose="02020603050405020304" pitchFamily="18" charset="0"/>
              </a:rPr>
              <a:t>" adı verilen oklarla bir çeşit kumar oynamak ve fala bakmak demektir.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Cumah'tan</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Safvân</a:t>
            </a:r>
            <a:r>
              <a:rPr lang="tr-TR" sz="2200" dirty="0">
                <a:effectLst/>
                <a:latin typeface="Calibri" panose="020F0502020204030204" pitchFamily="34" charset="0"/>
                <a:ea typeface="Calibri" panose="020F0502020204030204" pitchFamily="34" charset="0"/>
                <a:cs typeface="Times New Roman" panose="02020603050405020304" pitchFamily="18" charset="0"/>
              </a:rPr>
              <a:t> b.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Ümeyye</a:t>
            </a:r>
            <a:r>
              <a:rPr lang="tr-TR" sz="2200" dirty="0">
                <a:effectLst/>
                <a:latin typeface="Calibri" panose="020F0502020204030204" pitchFamily="34" charset="0"/>
                <a:ea typeface="Calibri" panose="020F0502020204030204" pitchFamily="34" charset="0"/>
                <a:cs typeface="Times New Roman" panose="02020603050405020304" pitchFamily="18" charset="0"/>
              </a:rPr>
              <a:t> bu işe bakıyordu. </a:t>
            </a:r>
          </a:p>
        </p:txBody>
      </p:sp>
    </p:spTree>
    <p:extLst>
      <p:ext uri="{BB962C8B-B14F-4D97-AF65-F5344CB8AC3E}">
        <p14:creationId xmlns:p14="http://schemas.microsoft.com/office/powerpoint/2010/main" val="318318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727704"/>
          </a:xfrm>
          <a:prstGeom prst="rect">
            <a:avLst/>
          </a:prstGeom>
          <a:noFill/>
        </p:spPr>
        <p:txBody>
          <a:bodyPr wrap="square">
            <a:spAutoFit/>
          </a:bodyPr>
          <a:lstStyle/>
          <a:p>
            <a:pPr indent="450215" algn="just">
              <a:lnSpc>
                <a:spcPct val="115000"/>
              </a:lnSpc>
              <a:spcBef>
                <a:spcPts val="600"/>
              </a:spcBef>
              <a:spcAft>
                <a:spcPts val="1200"/>
              </a:spcAft>
            </a:pPr>
            <a:endParaRPr lang="tr-TR" sz="2200" b="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endParaRPr lang="tr-TR" sz="2200" b="1"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Meşûra</a:t>
            </a:r>
            <a:r>
              <a:rPr lang="tr-TR" sz="2200" b="1" dirty="0">
                <a:effectLst/>
                <a:latin typeface="Calibri" panose="020F0502020204030204" pitchFamily="34" charset="0"/>
                <a:ea typeface="Calibri" panose="020F0502020204030204" pitchFamily="34" charset="0"/>
                <a:cs typeface="Times New Roman" panose="02020603050405020304" pitchFamily="18" charset="0"/>
              </a:rPr>
              <a:t> veya Meşveret:</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Kureyş</a:t>
            </a:r>
            <a:r>
              <a:rPr lang="tr-TR" sz="2200" dirty="0">
                <a:effectLst/>
                <a:latin typeface="Calibri" panose="020F0502020204030204" pitchFamily="34" charset="0"/>
                <a:ea typeface="Calibri" panose="020F0502020204030204" pitchFamily="34" charset="0"/>
                <a:cs typeface="Times New Roman" panose="02020603050405020304" pitchFamily="18" charset="0"/>
              </a:rPr>
              <a:t> kabile reislerinin bir işe karar vermeden önce bu işe bakan kimseyle istişare etmeleridir.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Esed'den</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Yezîd</a:t>
            </a:r>
            <a:r>
              <a:rPr lang="tr-TR" sz="2200" dirty="0">
                <a:effectLst/>
                <a:latin typeface="Calibri" panose="020F0502020204030204" pitchFamily="34" charset="0"/>
                <a:ea typeface="Calibri" panose="020F0502020204030204" pitchFamily="34" charset="0"/>
                <a:cs typeface="Times New Roman" panose="02020603050405020304" pitchFamily="18" charset="0"/>
              </a:rPr>
              <a:t> b.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Zem'a</a:t>
            </a:r>
            <a:r>
              <a:rPr lang="tr-TR" sz="2200" dirty="0">
                <a:effectLst/>
                <a:latin typeface="Calibri" panose="020F0502020204030204" pitchFamily="34" charset="0"/>
                <a:ea typeface="Calibri" panose="020F0502020204030204" pitchFamily="34" charset="0"/>
                <a:cs typeface="Times New Roman" panose="02020603050405020304" pitchFamily="18" charset="0"/>
              </a:rPr>
              <a:t> bu görevi yürütüyordu.</a:t>
            </a:r>
          </a:p>
          <a:p>
            <a:pPr indent="450215" algn="just">
              <a:lnSpc>
                <a:spcPct val="115000"/>
              </a:lnSpc>
              <a:spcBef>
                <a:spcPts val="600"/>
              </a:spcBef>
              <a:spcAft>
                <a:spcPts val="1200"/>
              </a:spcAft>
            </a:pP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Hukûme</a:t>
            </a:r>
            <a:r>
              <a:rPr lang="tr-TR" sz="2200" b="1" dirty="0">
                <a:effectLst/>
                <a:latin typeface="Calibri" panose="020F0502020204030204" pitchFamily="34" charset="0"/>
                <a:ea typeface="Calibri" panose="020F0502020204030204" pitchFamily="34" charset="0"/>
                <a:cs typeface="Times New Roman" panose="02020603050405020304" pitchFamily="18" charset="0"/>
              </a:rPr>
              <a:t> veya </a:t>
            </a: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Emvâl</a:t>
            </a:r>
            <a:r>
              <a:rPr lang="tr-TR" sz="2200" b="1" dirty="0">
                <a:effectLst/>
                <a:latin typeface="Calibri" panose="020F0502020204030204" pitchFamily="34" charset="0"/>
                <a:ea typeface="Calibri" panose="020F0502020204030204" pitchFamily="34" charset="0"/>
                <a:cs typeface="Times New Roman" panose="02020603050405020304" pitchFamily="18" charset="0"/>
              </a:rPr>
              <a:t>-i </a:t>
            </a: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Muhaccere</a:t>
            </a:r>
            <a:r>
              <a:rPr lang="tr-TR" sz="2200" b="1" dirty="0">
                <a:effectLst/>
                <a:latin typeface="Calibri" panose="020F0502020204030204" pitchFamily="34" charset="0"/>
                <a:ea typeface="Calibri" panose="020F0502020204030204" pitchFamily="34" charset="0"/>
                <a:cs typeface="Times New Roman" panose="02020603050405020304" pitchFamily="18" charset="0"/>
              </a:rPr>
              <a:t>:</a:t>
            </a:r>
            <a:r>
              <a:rPr lang="tr-TR" sz="2200" dirty="0">
                <a:effectLst/>
                <a:latin typeface="Calibri" panose="020F0502020204030204" pitchFamily="34" charset="0"/>
                <a:ea typeface="Calibri" panose="020F0502020204030204" pitchFamily="34" charset="0"/>
                <a:cs typeface="Times New Roman" panose="02020603050405020304" pitchFamily="18" charset="0"/>
              </a:rPr>
              <a:t> Bu görev putlara sunulmuş olan malların saklanmasıdır.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Sehmoğullarından</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Hâris</a:t>
            </a:r>
            <a:r>
              <a:rPr lang="tr-TR" sz="2200" dirty="0">
                <a:effectLst/>
                <a:latin typeface="Calibri" panose="020F0502020204030204" pitchFamily="34" charset="0"/>
                <a:ea typeface="Calibri" panose="020F0502020204030204" pitchFamily="34" charset="0"/>
                <a:cs typeface="Times New Roman" panose="02020603050405020304" pitchFamily="18" charset="0"/>
              </a:rPr>
              <a:t> b.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Kays</a:t>
            </a:r>
            <a:r>
              <a:rPr lang="tr-TR" sz="2200" dirty="0">
                <a:effectLst/>
                <a:latin typeface="Calibri" panose="020F0502020204030204" pitchFamily="34" charset="0"/>
                <a:ea typeface="Calibri" panose="020F0502020204030204" pitchFamily="34" charset="0"/>
                <a:cs typeface="Times New Roman" panose="02020603050405020304" pitchFamily="18" charset="0"/>
              </a:rPr>
              <a:t> buna bakıyordu.</a:t>
            </a:r>
          </a:p>
          <a:p>
            <a:pPr indent="450215" algn="just">
              <a:lnSpc>
                <a:spcPct val="115000"/>
              </a:lnSpc>
              <a:spcBef>
                <a:spcPts val="600"/>
              </a:spcBef>
              <a:spcAft>
                <a:spcPts val="1200"/>
              </a:spcAft>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Ukâb</a:t>
            </a:r>
            <a:r>
              <a:rPr lang="tr-TR" sz="2200" b="1" dirty="0">
                <a:effectLst/>
                <a:latin typeface="Times New Roman" panose="02020603050405020304" pitchFamily="18" charset="0"/>
                <a:ea typeface="Calibri" panose="020F0502020204030204" pitchFamily="34" charset="0"/>
                <a:cs typeface="Arial" panose="020B0604020202020204" pitchFamily="34" charset="0"/>
              </a:rPr>
              <a:t>:</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Kureyş'in</a:t>
            </a:r>
            <a:r>
              <a:rPr lang="tr-TR" sz="2200" dirty="0">
                <a:effectLst/>
                <a:latin typeface="Times New Roman" panose="02020603050405020304" pitchFamily="18" charset="0"/>
                <a:ea typeface="Calibri" panose="020F0502020204030204" pitchFamily="34" charset="0"/>
                <a:cs typeface="Arial" panose="020B0604020202020204" pitchFamily="34" charset="0"/>
              </a:rPr>
              <a:t> sancağıydı. Savaş sırasında açılır ve ordu komutanı tarafından taşınırdı.</a:t>
            </a:r>
          </a:p>
          <a:p>
            <a:pPr indent="450215" algn="just">
              <a:lnSpc>
                <a:spcPct val="115000"/>
              </a:lnSpc>
              <a:spcBef>
                <a:spcPts val="600"/>
              </a:spcBef>
              <a:spcAft>
                <a:spcPts val="1200"/>
              </a:spcAft>
            </a:pPr>
            <a:endParaRPr lang="tr-TR"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722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147371"/>
          </a:xfrm>
          <a:prstGeom prst="rect">
            <a:avLst/>
          </a:prstGeom>
          <a:noFill/>
        </p:spPr>
        <p:txBody>
          <a:bodyPr wrap="square">
            <a:spAutoFit/>
          </a:bodyPr>
          <a:lstStyle/>
          <a:p>
            <a:pPr indent="228600" algn="ctr">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Kan Yalayanlar ve Koku Sürünenler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ölümünden sonra Mekke ve Kâbe ile ilgili hizmetler büyük oğlu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Abdüddâr’a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geçti. Bununla birlikte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Abdümenafoğulları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Abdüşems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Hâşim,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Muttalib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Nevfel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sayıca ve itibar açısından daha üstün olduklarını söyleyerek bu görevlerin kendilerine verilmesi gerektiğini iddia ettiler. Çıkan anlaşmazlık sebebiyle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Kureyşliler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üç gruba ayrıldılar.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Abdümenafoğulları’nın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oluşturduğu gruba, bir kaba konulan güzel kokulu bir sıvıya ellerini batırarak Kabe duvarına sürmeleri sebebiyle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mutayyebîn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(güzel kokulular), yaptıkları anlaşma ve yemine de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hilfü’l-mutayyebin</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adı verildi.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77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357137"/>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Abdüddâroğulları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müttefikleri de birlikte hareket edeceklerine dair yemin etmişlerdi. Bu sebepten dolayı onlara da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ahlaf”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(yeminliler), yaptıkları ittifaka da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hilfü’l</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-ahlaf”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denildi. Ayrıca bu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grupa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kestikleri bir hayvanın kabını bir kapa koyduktan sonra elleri batırıp yalamaları ve bu şekilde yemin etmeleri sebebiyle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leakati’d</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-dem”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(kan yalayıcılar) denilmiştir. Kabileler arasında savaş noktasına gelinmişken araya girenler vasıtasıyla uzlaşma sağlandı.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4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628301"/>
          </a:xfrm>
          <a:prstGeom prst="rect">
            <a:avLst/>
          </a:prstGeom>
          <a:noFill/>
        </p:spPr>
        <p:txBody>
          <a:bodyPr wrap="square">
            <a:spAutoFit/>
          </a:bodyPr>
          <a:lstStyle/>
          <a:p>
            <a:pPr indent="450215" algn="ctr">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Arial" panose="020B0604020202020204" pitchFamily="34" charset="0"/>
              </a:rPr>
              <a:t>Mekke’de </a:t>
            </a:r>
            <a:r>
              <a:rPr lang="es-ES" sz="2200" b="1" dirty="0">
                <a:effectLst/>
                <a:latin typeface="Times New Roman" panose="02020603050405020304" pitchFamily="18" charset="0"/>
                <a:ea typeface="Calibri" panose="020F0502020204030204" pitchFamily="34" charset="0"/>
                <a:cs typeface="Arial" panose="020B0604020202020204" pitchFamily="34" charset="0"/>
              </a:rPr>
              <a:t>Dinî ve Sosyo-Kültürel Hayat</a:t>
            </a:r>
            <a:endParaRPr lang="tr-TR" sz="2200" b="1" dirty="0">
              <a:effectLst/>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Arap yarımadasında genellikle putperestlik hâkimdi. Yarımadanın farklı yerlerinde put evleri olarak nitelendirilebilecek tapınaklar inşa edilmişti. Bunlara genellikle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beyt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kübik olanlarına da </a:t>
            </a:r>
            <a:r>
              <a:rPr lang="tr-TR" sz="2200" dirty="0">
                <a:latin typeface="Times New Roman" panose="02020603050405020304" pitchFamily="18" charset="0"/>
                <a:ea typeface="Calibri" panose="020F0502020204030204" pitchFamily="34" charset="0"/>
                <a:cs typeface="Times New Roman" panose="02020603050405020304" pitchFamily="18" charset="0"/>
              </a:rPr>
              <a:t>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âbe adı verilmekteydi. Cahiliye döneminde kabilelerin kendilerine ait putları bulunmaktaydı. Bu dönemin başlıca ibadetleri arasında tapınaklarda yapılan dua, secde ve tavafın yanı sıra adaklar adamak, kurbanlar kesmek, sadaka vermek gösterilebilir.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91610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3383</Words>
  <Application>Microsoft Office PowerPoint</Application>
  <PresentationFormat>Geniş ekran</PresentationFormat>
  <Paragraphs>143</Paragraphs>
  <Slides>37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xxx</dc:creator>
  <cp:lastModifiedBy>mehmet baylan</cp:lastModifiedBy>
  <cp:revision>5</cp:revision>
  <dcterms:created xsi:type="dcterms:W3CDTF">2020-12-26T20:53:49Z</dcterms:created>
  <dcterms:modified xsi:type="dcterms:W3CDTF">2021-01-24T11:46:40Z</dcterms:modified>
</cp:coreProperties>
</file>