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91" r:id="rId7"/>
    <p:sldId id="260" r:id="rId8"/>
    <p:sldId id="261" r:id="rId9"/>
    <p:sldId id="262" r:id="rId10"/>
    <p:sldId id="263" r:id="rId11"/>
    <p:sldId id="294" r:id="rId12"/>
    <p:sldId id="264" r:id="rId13"/>
    <p:sldId id="292" r:id="rId14"/>
    <p:sldId id="265" r:id="rId15"/>
    <p:sldId id="266" r:id="rId16"/>
    <p:sldId id="267" r:id="rId17"/>
    <p:sldId id="268" r:id="rId18"/>
    <p:sldId id="273" r:id="rId19"/>
    <p:sldId id="269" r:id="rId20"/>
    <p:sldId id="270" r:id="rId21"/>
    <p:sldId id="271" r:id="rId22"/>
    <p:sldId id="279" r:id="rId23"/>
    <p:sldId id="280" r:id="rId24"/>
    <p:sldId id="281" r:id="rId25"/>
    <p:sldId id="283" r:id="rId26"/>
    <p:sldId id="284" r:id="rId27"/>
    <p:sldId id="285" r:id="rId28"/>
    <p:sldId id="286" r:id="rId29"/>
    <p:sldId id="287" r:id="rId30"/>
    <p:sldId id="293" r:id="rId31"/>
    <p:sldId id="288"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9" d="100"/>
          <a:sy n="49" d="100"/>
        </p:scale>
        <p:origin x="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SİYER</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73368"/>
          </a:xfrm>
          <a:prstGeom prst="rect">
            <a:avLst/>
          </a:prstGeom>
          <a:noFill/>
        </p:spPr>
        <p:txBody>
          <a:bodyPr wrap="square">
            <a:spAutoFit/>
          </a:bodyPr>
          <a:lstStyle/>
          <a:p>
            <a:pPr indent="447675" algn="just">
              <a:lnSpc>
                <a:spcPct val="150000"/>
              </a:lnSpc>
              <a:spcAft>
                <a:spcPts val="1000"/>
              </a:spcAft>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Hz. Peygamber’in </a:t>
            </a:r>
            <a:r>
              <a:rPr lang="tr-TR" sz="2300" b="1"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 Yolculuğu (620)</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300" dirty="0" err="1">
                <a:effectLst/>
                <a:latin typeface="Times New Roman" panose="02020603050405020304" pitchFamily="18" charset="0"/>
                <a:ea typeface="Calibri" panose="020F0502020204030204" pitchFamily="34" charset="0"/>
              </a:rPr>
              <a:t>Ebû</a:t>
            </a:r>
            <a:r>
              <a:rPr lang="tr-TR" sz="2300" dirty="0">
                <a:effectLst/>
                <a:latin typeface="Times New Roman" panose="02020603050405020304" pitchFamily="18" charset="0"/>
                <a:ea typeface="Calibri" panose="020F0502020204030204" pitchFamily="34" charset="0"/>
              </a:rPr>
              <a:t> </a:t>
            </a:r>
            <a:r>
              <a:rPr lang="tr-TR" sz="2300" dirty="0" err="1">
                <a:effectLst/>
                <a:latin typeface="Times New Roman" panose="02020603050405020304" pitchFamily="18" charset="0"/>
                <a:ea typeface="Calibri" panose="020F0502020204030204" pitchFamily="34" charset="0"/>
              </a:rPr>
              <a:t>Tâlib’in</a:t>
            </a:r>
            <a:r>
              <a:rPr lang="tr-TR" sz="2300" dirty="0">
                <a:effectLst/>
                <a:latin typeface="Times New Roman" panose="02020603050405020304" pitchFamily="18" charset="0"/>
                <a:ea typeface="Calibri" panose="020F0502020204030204" pitchFamily="34" charset="0"/>
              </a:rPr>
              <a:t> ölümünün ardından </a:t>
            </a:r>
            <a:r>
              <a:rPr lang="tr-TR" sz="2300" dirty="0" err="1">
                <a:effectLst/>
                <a:latin typeface="Times New Roman" panose="02020603050405020304" pitchFamily="18" charset="0"/>
                <a:ea typeface="Calibri" panose="020F0502020204030204" pitchFamily="34" charset="0"/>
              </a:rPr>
              <a:t>Haşimoğulları’nın</a:t>
            </a:r>
            <a:r>
              <a:rPr lang="tr-TR" sz="2300" dirty="0">
                <a:effectLst/>
                <a:latin typeface="Times New Roman" panose="02020603050405020304" pitchFamily="18" charset="0"/>
                <a:ea typeface="Calibri" panose="020F0502020204030204" pitchFamily="34" charset="0"/>
              </a:rPr>
              <a:t> liderliğine </a:t>
            </a:r>
            <a:r>
              <a:rPr lang="tr-TR" sz="2300" dirty="0" err="1">
                <a:effectLst/>
                <a:latin typeface="Times New Roman" panose="02020603050405020304" pitchFamily="18" charset="0"/>
                <a:ea typeface="Calibri" panose="020F0502020204030204" pitchFamily="34" charset="0"/>
              </a:rPr>
              <a:t>Ebû</a:t>
            </a:r>
            <a:r>
              <a:rPr lang="tr-TR" sz="2300" dirty="0">
                <a:effectLst/>
                <a:latin typeface="Times New Roman" panose="02020603050405020304" pitchFamily="18" charset="0"/>
                <a:ea typeface="Calibri" panose="020F0502020204030204" pitchFamily="34" charset="0"/>
              </a:rPr>
              <a:t> </a:t>
            </a:r>
            <a:r>
              <a:rPr lang="tr-TR" sz="2300" dirty="0" err="1">
                <a:effectLst/>
                <a:latin typeface="Times New Roman" panose="02020603050405020304" pitchFamily="18" charset="0"/>
                <a:ea typeface="Calibri" panose="020F0502020204030204" pitchFamily="34" charset="0"/>
              </a:rPr>
              <a:t>Leheb</a:t>
            </a:r>
            <a:r>
              <a:rPr lang="tr-TR" sz="2300" dirty="0">
                <a:effectLst/>
                <a:latin typeface="Times New Roman" panose="02020603050405020304" pitchFamily="18" charset="0"/>
                <a:ea typeface="Calibri" panose="020F0502020204030204" pitchFamily="34" charset="0"/>
              </a:rPr>
              <a:t> geçmiştir. </a:t>
            </a:r>
            <a:r>
              <a:rPr lang="tr-TR" sz="2300" dirty="0" err="1">
                <a:effectLst/>
                <a:latin typeface="Times New Roman" panose="02020603050405020304" pitchFamily="18" charset="0"/>
                <a:ea typeface="Calibri" panose="020F0502020204030204" pitchFamily="34" charset="0"/>
              </a:rPr>
              <a:t>Ebû</a:t>
            </a:r>
            <a:r>
              <a:rPr lang="tr-TR" sz="2300" dirty="0">
                <a:effectLst/>
                <a:latin typeface="Times New Roman" panose="02020603050405020304" pitchFamily="18" charset="0"/>
                <a:ea typeface="Calibri" panose="020F0502020204030204" pitchFamily="34" charset="0"/>
              </a:rPr>
              <a:t> </a:t>
            </a:r>
            <a:r>
              <a:rPr lang="tr-TR" sz="2300" dirty="0" err="1">
                <a:effectLst/>
                <a:latin typeface="Times New Roman" panose="02020603050405020304" pitchFamily="18" charset="0"/>
                <a:ea typeface="Calibri" panose="020F0502020204030204" pitchFamily="34" charset="0"/>
              </a:rPr>
              <a:t>Leheb</a:t>
            </a:r>
            <a:r>
              <a:rPr lang="tr-TR" sz="2300" dirty="0">
                <a:effectLst/>
                <a:latin typeface="Times New Roman" panose="02020603050405020304" pitchFamily="18" charset="0"/>
                <a:ea typeface="Calibri" panose="020F0502020204030204" pitchFamily="34" charset="0"/>
              </a:rPr>
              <a:t>, bir süre Hz. Muhammed’i himaye ettiyse de, sonrasında bundan vazgeçti. Ayrıca Mekkelilere yapılması gereken tebliğ de yapılmıştı. </a:t>
            </a:r>
          </a:p>
          <a:p>
            <a:pPr marL="342900" indent="-342900" algn="just">
              <a:lnSpc>
                <a:spcPct val="150000"/>
              </a:lnSpc>
              <a:buFont typeface="Wingdings" panose="05000000000000000000" pitchFamily="2" charset="2"/>
              <a:buChar char="Ø"/>
            </a:pPr>
            <a:r>
              <a:rPr lang="tr-TR" sz="2300" dirty="0">
                <a:effectLst/>
                <a:latin typeface="Times New Roman" panose="02020603050405020304" pitchFamily="18" charset="0"/>
                <a:ea typeface="Calibri" panose="020F0502020204030204" pitchFamily="34" charset="0"/>
              </a:rPr>
              <a:t>Hz. Muhammed, Peygamberliğin 10. Yılında (620) </a:t>
            </a:r>
            <a:r>
              <a:rPr lang="tr-TR" sz="2300" dirty="0" err="1">
                <a:effectLst/>
                <a:latin typeface="Times New Roman" panose="02020603050405020304" pitchFamily="18" charset="0"/>
                <a:ea typeface="Calibri" panose="020F0502020204030204" pitchFamily="34" charset="0"/>
              </a:rPr>
              <a:t>Sakif</a:t>
            </a:r>
            <a:r>
              <a:rPr lang="tr-TR" sz="2300" dirty="0">
                <a:effectLst/>
                <a:latin typeface="Times New Roman" panose="02020603050405020304" pitchFamily="18" charset="0"/>
                <a:ea typeface="Calibri" panose="020F0502020204030204" pitchFamily="34" charset="0"/>
              </a:rPr>
              <a:t> kabilesine İslam’ı anlatmak için yanında </a:t>
            </a:r>
            <a:r>
              <a:rPr lang="tr-TR" sz="2300" dirty="0" err="1">
                <a:effectLst/>
                <a:latin typeface="Times New Roman" panose="02020603050405020304" pitchFamily="18" charset="0"/>
                <a:ea typeface="Calibri" panose="020F0502020204030204" pitchFamily="34" charset="0"/>
              </a:rPr>
              <a:t>Zeyd</a:t>
            </a:r>
            <a:r>
              <a:rPr lang="tr-TR" sz="2300" dirty="0">
                <a:effectLst/>
                <a:latin typeface="Times New Roman" panose="02020603050405020304" pitchFamily="18" charset="0"/>
                <a:ea typeface="Calibri" panose="020F0502020204030204" pitchFamily="34" charset="0"/>
              </a:rPr>
              <a:t> b. Harise olduğu halde Mekke’nin yaklaşık 120 km. güneydoğusunda bulunan </a:t>
            </a:r>
            <a:r>
              <a:rPr lang="tr-TR" sz="2300" dirty="0" err="1">
                <a:effectLst/>
                <a:latin typeface="Times New Roman" panose="02020603050405020304" pitchFamily="18" charset="0"/>
                <a:ea typeface="Calibri" panose="020F0502020204030204" pitchFamily="34" charset="0"/>
              </a:rPr>
              <a:t>Taif’e</a:t>
            </a:r>
            <a:r>
              <a:rPr lang="tr-TR" sz="2300" dirty="0">
                <a:effectLst/>
                <a:latin typeface="Times New Roman" panose="02020603050405020304" pitchFamily="18" charset="0"/>
                <a:ea typeface="Calibri" panose="020F0502020204030204" pitchFamily="34" charset="0"/>
              </a:rPr>
              <a:t> gitmiş ve şehrin ileri gelenlerinden destek istemiştir. </a:t>
            </a:r>
          </a:p>
        </p:txBody>
      </p:sp>
    </p:spTree>
    <p:extLst>
      <p:ext uri="{BB962C8B-B14F-4D97-AF65-F5344CB8AC3E}">
        <p14:creationId xmlns:p14="http://schemas.microsoft.com/office/powerpoint/2010/main" val="87690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690160"/>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tr-TR" sz="2300" dirty="0">
                <a:effectLst/>
                <a:latin typeface="Times New Roman" panose="02020603050405020304" pitchFamily="18" charset="0"/>
                <a:ea typeface="Calibri" panose="020F0502020204030204" pitchFamily="34" charset="0"/>
              </a:rPr>
              <a:t>Havası Mekke ve Medine’ye göre daha serin olduğu için burada Mekkelilerin yazlıkları pek çok </a:t>
            </a:r>
            <a:r>
              <a:rPr lang="tr-TR" sz="2300" dirty="0" err="1">
                <a:effectLst/>
                <a:latin typeface="Times New Roman" panose="02020603050405020304" pitchFamily="18" charset="0"/>
                <a:ea typeface="Calibri" panose="020F0502020204030204" pitchFamily="34" charset="0"/>
              </a:rPr>
              <a:t>Kureyşlinin</a:t>
            </a:r>
            <a:r>
              <a:rPr lang="tr-TR" sz="2300" dirty="0">
                <a:effectLst/>
                <a:latin typeface="Times New Roman" panose="02020603050405020304" pitchFamily="18" charset="0"/>
                <a:ea typeface="Calibri" panose="020F0502020204030204" pitchFamily="34" charset="0"/>
              </a:rPr>
              <a:t> arazileri ve üzüm bağları vardı. </a:t>
            </a:r>
            <a:r>
              <a:rPr lang="tr-TR" sz="2300" dirty="0" err="1">
                <a:effectLst/>
                <a:latin typeface="Times New Roman" panose="02020603050405020304" pitchFamily="18" charset="0"/>
                <a:ea typeface="Calibri" panose="020F0502020204030204" pitchFamily="34" charset="0"/>
              </a:rPr>
              <a:t>Kureyşlilerle</a:t>
            </a:r>
            <a:r>
              <a:rPr lang="tr-TR" sz="2300" dirty="0">
                <a:effectLst/>
                <a:latin typeface="Times New Roman" panose="02020603050405020304" pitchFamily="18" charset="0"/>
                <a:ea typeface="Calibri" panose="020F0502020204030204" pitchFamily="34" charset="0"/>
              </a:rPr>
              <a:t> ticarî ilişkilerinin bozulmasını istemeyen </a:t>
            </a:r>
            <a:r>
              <a:rPr lang="tr-TR" sz="2300" dirty="0" err="1">
                <a:effectLst/>
                <a:latin typeface="Times New Roman" panose="02020603050405020304" pitchFamily="18" charset="0"/>
                <a:ea typeface="Calibri" panose="020F0502020204030204" pitchFamily="34" charset="0"/>
              </a:rPr>
              <a:t>Taifliler</a:t>
            </a:r>
            <a:r>
              <a:rPr lang="tr-TR" sz="2300" dirty="0">
                <a:effectLst/>
                <a:latin typeface="Times New Roman" panose="02020603050405020304" pitchFamily="18" charset="0"/>
                <a:ea typeface="Calibri" panose="020F0502020204030204" pitchFamily="34" charset="0"/>
              </a:rPr>
              <a:t> de Hz. Muhammed’i davetini kabul etmedi. Hz. Peygamber’i dinlememiş ve ona eziyet etmişlerdir. Hz. Peygamber’in görüşmeyi gizli tutmaları isteğini de reddettiler ve yaşananları Mekkelilere anlattılar.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5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118884"/>
          </a:xfrm>
          <a:prstGeom prst="rect">
            <a:avLst/>
          </a:prstGeom>
          <a:noFill/>
        </p:spPr>
        <p:txBody>
          <a:bodyPr wrap="square">
            <a:spAutoFit/>
          </a:bodyPr>
          <a:lstStyle/>
          <a:p>
            <a:pPr marL="438150" marR="95250" indent="-342900" algn="just">
              <a:lnSpc>
                <a:spcPct val="115000"/>
              </a:lnSpc>
              <a:spcBef>
                <a:spcPts val="600"/>
              </a:spcBef>
              <a:spcAft>
                <a:spcPts val="1200"/>
              </a:spcAft>
              <a:buFont typeface="Wingdings" panose="05000000000000000000" pitchFamily="2" charset="2"/>
              <a:buChar char="Ø"/>
            </a:pPr>
            <a:endParaRPr lang="tr-TR" sz="2400" dirty="0">
              <a:effectLst/>
              <a:latin typeface="Times New Roman" panose="02020603050405020304" pitchFamily="18" charset="0"/>
              <a:ea typeface="Calibri" panose="020F0502020204030204" pitchFamily="34"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rPr>
              <a:t>Dönüş yolunda Hz. Muhammed, </a:t>
            </a:r>
            <a:r>
              <a:rPr lang="tr-TR" sz="2400" dirty="0" err="1">
                <a:effectLst/>
                <a:latin typeface="Times New Roman" panose="02020603050405020304" pitchFamily="18" charset="0"/>
                <a:ea typeface="Calibri" panose="020F0502020204030204" pitchFamily="34" charset="0"/>
              </a:rPr>
              <a:t>Kureyşli</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Rebîa'nın</a:t>
            </a:r>
            <a:r>
              <a:rPr lang="tr-TR" sz="2400" dirty="0">
                <a:effectLst/>
                <a:latin typeface="Times New Roman" panose="02020603050405020304" pitchFamily="18" charset="0"/>
                <a:ea typeface="Calibri" panose="020F0502020204030204" pitchFamily="34" charset="0"/>
              </a:rPr>
              <a:t> oğulları olan </a:t>
            </a:r>
            <a:r>
              <a:rPr lang="tr-TR" sz="2400" dirty="0" err="1">
                <a:effectLst/>
                <a:latin typeface="Times New Roman" panose="02020603050405020304" pitchFamily="18" charset="0"/>
                <a:ea typeface="Calibri" panose="020F0502020204030204" pitchFamily="34" charset="0"/>
              </a:rPr>
              <a:t>Utbe</a:t>
            </a:r>
            <a:r>
              <a:rPr lang="tr-TR" sz="2400" dirty="0">
                <a:effectLst/>
                <a:latin typeface="Times New Roman" panose="02020603050405020304" pitchFamily="18" charset="0"/>
                <a:ea typeface="Calibri" panose="020F0502020204030204" pitchFamily="34" charset="0"/>
              </a:rPr>
              <a:t> ve </a:t>
            </a:r>
            <a:r>
              <a:rPr lang="tr-TR" sz="2400" dirty="0" err="1">
                <a:effectLst/>
                <a:latin typeface="Times New Roman" panose="02020603050405020304" pitchFamily="18" charset="0"/>
                <a:ea typeface="Calibri" panose="020F0502020204030204" pitchFamily="34" charset="0"/>
              </a:rPr>
              <a:t>Şeybe</a:t>
            </a:r>
            <a:r>
              <a:rPr lang="tr-TR" sz="2400" dirty="0">
                <a:effectLst/>
                <a:latin typeface="Times New Roman" panose="02020603050405020304" pitchFamily="18" charset="0"/>
                <a:ea typeface="Calibri" panose="020F0502020204030204" pitchFamily="34" charset="0"/>
              </a:rPr>
              <a:t> isimli iki kardeşin bağında dinlenmiş ve Allah’a dua etmiştir. Bu sırada </a:t>
            </a:r>
            <a:r>
              <a:rPr lang="tr-TR" sz="2400" dirty="0" err="1">
                <a:effectLst/>
                <a:latin typeface="Times New Roman" panose="02020603050405020304" pitchFamily="18" charset="0"/>
                <a:ea typeface="Calibri" panose="020F0502020204030204" pitchFamily="34" charset="0"/>
              </a:rPr>
              <a:t>Utbe</a:t>
            </a:r>
            <a:r>
              <a:rPr lang="tr-TR" sz="2400" dirty="0">
                <a:effectLst/>
                <a:latin typeface="Times New Roman" panose="02020603050405020304" pitchFamily="18" charset="0"/>
                <a:ea typeface="Calibri" panose="020F0502020204030204" pitchFamily="34" charset="0"/>
              </a:rPr>
              <a:t> ve </a:t>
            </a:r>
            <a:r>
              <a:rPr lang="tr-TR" sz="2400" dirty="0" err="1">
                <a:effectLst/>
                <a:latin typeface="Times New Roman" panose="02020603050405020304" pitchFamily="18" charset="0"/>
                <a:ea typeface="Calibri" panose="020F0502020204030204" pitchFamily="34" charset="0"/>
              </a:rPr>
              <a:t>Şeybe’nin</a:t>
            </a:r>
            <a:r>
              <a:rPr lang="tr-TR" sz="2400" dirty="0">
                <a:effectLst/>
                <a:latin typeface="Times New Roman" panose="02020603050405020304" pitchFamily="18" charset="0"/>
                <a:ea typeface="Calibri" panose="020F0502020204030204" pitchFamily="34" charset="0"/>
              </a:rPr>
              <a:t> köleleri </a:t>
            </a:r>
            <a:r>
              <a:rPr lang="tr-TR" sz="2400" dirty="0" err="1">
                <a:effectLst/>
                <a:latin typeface="Times New Roman" panose="02020603050405020304" pitchFamily="18" charset="0"/>
                <a:ea typeface="Calibri" panose="020F0502020204030204" pitchFamily="34" charset="0"/>
              </a:rPr>
              <a:t>Addâs</a:t>
            </a:r>
            <a:r>
              <a:rPr lang="tr-TR" sz="2400" dirty="0">
                <a:effectLst/>
                <a:latin typeface="Times New Roman" panose="02020603050405020304" pitchFamily="18" charset="0"/>
                <a:ea typeface="Calibri" panose="020F0502020204030204" pitchFamily="34" charset="0"/>
              </a:rPr>
              <a:t>, Hz. Peygamber’e üzüm ikram etmiş, bir süre sohbet ettikten sonra da Müslüman olmuştur. Hz. Peygamber kabilesini terk ederek Mekke dışına çıktığından, şehre girebilmek için bir Mekkelinin himayesine ihtiyaç duyuyordu. </a:t>
            </a:r>
            <a:r>
              <a:rPr lang="tr-TR" sz="2400" dirty="0" err="1">
                <a:effectLst/>
                <a:latin typeface="Times New Roman" panose="02020603050405020304" pitchFamily="18" charset="0"/>
                <a:ea typeface="Calibri" panose="020F0502020204030204" pitchFamily="34" charset="0"/>
              </a:rPr>
              <a:t>Nevfeloğullarının</a:t>
            </a:r>
            <a:r>
              <a:rPr lang="tr-TR" sz="2400" dirty="0">
                <a:effectLst/>
                <a:latin typeface="Times New Roman" panose="02020603050405020304" pitchFamily="18" charset="0"/>
                <a:ea typeface="Calibri" panose="020F0502020204030204" pitchFamily="34" charset="0"/>
              </a:rPr>
              <a:t> lideri </a:t>
            </a:r>
            <a:r>
              <a:rPr lang="tr-TR" sz="2400" dirty="0" err="1">
                <a:effectLst/>
                <a:latin typeface="Times New Roman" panose="02020603050405020304" pitchFamily="18" charset="0"/>
                <a:ea typeface="Calibri" panose="020F0502020204030204" pitchFamily="34" charset="0"/>
              </a:rPr>
              <a:t>Mut'im</a:t>
            </a:r>
            <a:r>
              <a:rPr lang="tr-TR" sz="2400" dirty="0">
                <a:effectLst/>
                <a:latin typeface="Times New Roman" panose="02020603050405020304" pitchFamily="18" charset="0"/>
                <a:ea typeface="Calibri" panose="020F0502020204030204" pitchFamily="34" charset="0"/>
              </a:rPr>
              <a:t> b. </a:t>
            </a:r>
            <a:r>
              <a:rPr lang="tr-TR" sz="2400" dirty="0" err="1">
                <a:effectLst/>
                <a:latin typeface="Times New Roman" panose="02020603050405020304" pitchFamily="18" charset="0"/>
                <a:ea typeface="Calibri" panose="020F0502020204030204" pitchFamily="34" charset="0"/>
              </a:rPr>
              <a:t>Adiyy</a:t>
            </a:r>
            <a:r>
              <a:rPr lang="tr-TR" sz="2400" dirty="0">
                <a:effectLst/>
                <a:latin typeface="Times New Roman" panose="02020603050405020304" pitchFamily="18" charset="0"/>
                <a:ea typeface="Calibri" panose="020F0502020204030204" pitchFamily="34" charset="0"/>
              </a:rPr>
              <a:t>, Hz. Muhammed’i himayesine aldı ve Mekke’ye girebilmesini sağladı. Hicret edinceye kadar da onun korumasında Mekke’de ikamet etmiştir.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66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85980"/>
          </a:xfrm>
          <a:prstGeom prst="rect">
            <a:avLst/>
          </a:prstGeom>
          <a:noFill/>
        </p:spPr>
        <p:txBody>
          <a:bodyPr wrap="square">
            <a:spAutoFit/>
          </a:bodyPr>
          <a:lstStyle/>
          <a:p>
            <a:pPr marL="95250" marR="95250" algn="just">
              <a:spcBef>
                <a:spcPts val="600"/>
              </a:spcBef>
              <a:spcAft>
                <a:spcPts val="12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NOT</a:t>
            </a:r>
          </a:p>
          <a:p>
            <a:pPr marL="438150" marR="95250" indent="-342900" algn="just">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"Allah'ım! Gücümün zayıflığını, insanlara karşı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tâkatimin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gücümün azlığını sana arz ediyorum. Ey merhametlilerin merhametlisi! Sen zayıfların Rabbisin. Sen benim Rabbimsin. Sen beni kimin eline bırakıyorsun? Bana kötü muamele yapan yabancıya mı? Yoksa beni eline bıraktığın düşmana mı? Bu, senin bana karşı bir öfkenden ileri gelmiyorsa ben buna aldırış etmem. Fakat senden gelecek bir himaye ve koruyuş her zaman çok daha hoştur. Senin öfkene uğramaktan, karanlıkları aydınlatan, dünya ve ahiret işlerini ıslah eden yüzünün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nûruna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sığınıyorum. Her şey senin hoşnutluğun içindir. Güç ve kuvvet ancak sendendir". </a:t>
            </a:r>
          </a:p>
          <a:p>
            <a:pPr marL="438150" marR="95250" indent="-342900" algn="just">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Peygamber,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Tâif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yolculuğu esnasında karşılaştığı sıkıntının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savaşında karşılaştığından daha şiddetli olduğunu söylemiştir.</a:t>
            </a:r>
          </a:p>
        </p:txBody>
      </p:sp>
    </p:spTree>
    <p:extLst>
      <p:ext uri="{BB962C8B-B14F-4D97-AF65-F5344CB8AC3E}">
        <p14:creationId xmlns:p14="http://schemas.microsoft.com/office/powerpoint/2010/main" val="314497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931380"/>
          </a:xfrm>
          <a:prstGeom prst="rect">
            <a:avLst/>
          </a:prstGeom>
          <a:noFill/>
        </p:spPr>
        <p:txBody>
          <a:bodyPr wrap="square">
            <a:spAutoFit/>
          </a:bodyPr>
          <a:lstStyle/>
          <a:p>
            <a:pPr marL="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Akabe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Biatları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Akabe, Mina hudutlarında çevresi tepelerle çevrili küçük ve kuytu bir vadidir. Hz. Peygamber 620, 621, 622 yıllarında burada Medineliler ile görüşmüştür. İlki mülakat, diğer, ikisi biat şeklinde olmuştur. 620 yılında gerçekleşen Akabe görüşmesine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Hazrec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kabilesinden altı kişi katılmış ve Müslüman olmuşlardır.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65050"/>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Birinci Akabe </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Biatı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Peygamberliğin on ikinci (621) yılında gerçekleşen I. Akabe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biatına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on’u</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Hazreçli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ikisi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Evsli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12 kişi katılmıştır. I. Akabe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Biatında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Medineliler, Allah ortak koşmamak, hırsızlık yapmamak, zina etmemek, çocuklarını öldürmemek, yalan söylememek, iftira etmemek ve iyi olan hiçbir konuda Allah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Resulü’ne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isyan etmemek üzere biat ettiler.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Bu olaydan sonra Hz. Peygamber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Yesriblilere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Kur’an öğretmesi için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Mus’ab</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Umeyr’i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bu şehre göndermiştir.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Mus’ab’ın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faaliyetleri sonucunca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kabilesinin liderlerinden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Muâz</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Üseyd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Hudayr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Müslüman olmuştur. Bu olay İslam’ın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kabilesi arasında yayılmasını hızlandırmıştır.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721614"/>
          </a:xfrm>
          <a:prstGeom prst="rect">
            <a:avLst/>
          </a:prstGeom>
          <a:noFill/>
        </p:spPr>
        <p:txBody>
          <a:bodyPr wrap="square">
            <a:spAutoFit/>
          </a:bodyPr>
          <a:lstStyle/>
          <a:p>
            <a:pPr indent="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İkinci Akabe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Biatı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Ertesi yıl (622), çoğunluğu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Hazrec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kabilesinden ikisi kadın, yetmiş beş kişi Mekke’ye gelmiş ve Akabe de Hz. Peygamber’e kendi hanımlarını ve çocuklarını korudukları gibi Hz. Muhammed’i koruyacaklarına dair biat ederek onu Medine’ye çağırmışlardır.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Birinci Akabe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biatında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daha çok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ahlakî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prensipler ön planda iken, ikinci Akabe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biatında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siyasî hedefler öne çıkarılmıştır. Böylece Hz. Muhammed’in Medine’ye hicretinin ilk adımları atılmıştır.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Biattan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üç ay sonra hicret gerçekleşmiştir.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52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28603"/>
          </a:xfrm>
          <a:prstGeom prst="rect">
            <a:avLst/>
          </a:prstGeom>
          <a:noFill/>
        </p:spPr>
        <p:txBody>
          <a:bodyPr wrap="square">
            <a:spAutoFit/>
          </a:bodyPr>
          <a:lstStyle/>
          <a:p>
            <a:pPr indent="447675" algn="just">
              <a:lnSpc>
                <a:spcPct val="150000"/>
              </a:lnSpc>
              <a:spcAft>
                <a:spcPts val="1000"/>
              </a:spcAft>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İsra</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Mirâc</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Hz. Hatice’nin vefatı, üzerine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Taif’de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yaşadıkları Hz. Muhammed’i son derece üzmüştü. Allah-u Teâlâ hem bir takım dinî emirleri bildirmek, hem de peygamberinin üzüntü ve kederini dindirmek amacıyla ona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İsrâ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Mi'rac’ı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hediye etmiştir. Hz. Peygamber'in bir gece Mekke'den Kudüs’teki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Mescid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Aksâ'ya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yaptığı gece yolculuğa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İsrâ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oradan göğe yükseltilmesine de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Mi'râc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denir. </a:t>
            </a:r>
          </a:p>
          <a:p>
            <a:pPr marL="34290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Bu olay hicretten sekiz ay önce gerçekleşmiştir.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393079"/>
          </a:xfrm>
          <a:prstGeom prst="rect">
            <a:avLst/>
          </a:prstGeom>
          <a:noFill/>
        </p:spPr>
        <p:txBody>
          <a:bodyPr wrap="square">
            <a:spAutoFit/>
          </a:bodyPr>
          <a:lstStyle/>
          <a:p>
            <a:pPr marL="95250" marR="95250" indent="354330" algn="ctr">
              <a:lnSpc>
                <a:spcPct val="115000"/>
              </a:lnSpc>
              <a:spcBef>
                <a:spcPts val="600"/>
              </a:spcBef>
              <a:spcAft>
                <a:spcPts val="12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HİCRET</a:t>
            </a:r>
          </a:p>
          <a:p>
            <a:pPr marL="438150" marR="95250" indent="-342900" algn="just">
              <a:lnSpc>
                <a:spcPct val="115000"/>
              </a:lnSpc>
              <a:spcBef>
                <a:spcPts val="600"/>
              </a:spcBef>
              <a:spcAft>
                <a:spcPts val="1200"/>
              </a:spcAft>
              <a:buFont typeface="Wingdings" panose="05000000000000000000" pitchFamily="2" charset="2"/>
              <a:buChar char="Ø"/>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Hicret,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dar manada Hz. Peygamber'in ve Mekkeli Müslümanların Medine'ye göçünü, geniş anlamda ise, gayr-i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müslim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bir ülkeden İslâm ülkesine göç etmeyi ifade eder. İkinci Akabe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bîatının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ardından Hz. Muhammed, planlı ve düzenli bir şekilde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Yesrib’e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gönderdi. Mekke'de kendisi ile birlikte Hz.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Bekir, Hz. Ali ve çeşitli sebeplerle hicret edemeyen birkaç Müslüman kalmıştı. Gerçekleşen hicretler müşrikleri tedirgin etmişti. Hicret öncesi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Darünnedve’de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toplanan müşrikler durum değerlendirmesi yaptılar. Görüşmede üç görüş üzerinde duruldu. Birincisi, Hz. Peygamber’i hapse atıp zincire vurmak, ikincisi sürgüne göndermek, üçüncüsü ise, her kabileden seçilen birer kişinin Hz. Peygamber’e saldırarak öldürmesiydi. Bu fikir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Cehil’e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aitti. Buna göre, bütün kabilelerle mücadele edemeyecek olan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Haşimoğulları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kan davası güdemeyecekti.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68348"/>
          </a:xfrm>
          <a:prstGeom prst="rect">
            <a:avLst/>
          </a:prstGeom>
          <a:noFill/>
        </p:spPr>
        <p:txBody>
          <a:bodyPr wrap="square">
            <a:spAutoFit/>
          </a:bodyPr>
          <a:lstStyle/>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Muhammed müşriklerin kendisini öldürme planını öğrenir öğrenmez derhal hicret etmeye karar verdi. Yol arkadaşı Hz.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Bekir'di. Hz.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Bekir'in kızları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Esmâ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Âişe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yolculuk için azık hazırladılar. Kılavuz olarak Abdullah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Üreykıt’la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anlaşıldı. Önce hedef şaşırtmak için ters istikametteki Sevr Dağı'ndaki gizlenmeye elverişli mağaraya gittiler. Hz. Muhammed’i evinde bulamayan müşrikler onu aramaya başladılar. Bulamayınca da ölü veya diri getirene yüz deve vereceklerini vaat ettiler.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Üç gün burada saklandıktan sonra Medine'ye doğru yola çıktılar. Tedbiri elden bırakmayan Hz. Muhammed ve yanındakiler, yakalanmama adına herkesin kullandığı güzergâh yerine daha az kullanılan ancak yolculuk için daha güvenli olan alternatif bir yol takip ettiler.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3754874"/>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5:</a:t>
            </a:r>
          </a:p>
          <a:p>
            <a:pPr algn="just"/>
            <a:r>
              <a:rPr lang="tr-TR" sz="2400" b="1" dirty="0">
                <a:solidFill>
                  <a:srgbClr val="C00000"/>
                </a:solidFill>
                <a:latin typeface="Adobe Caslon Pro" panose="0205050205050A020403" pitchFamily="18" charset="-94"/>
                <a:ea typeface="Adobe Myungjo Std M" panose="02020600000000000000" pitchFamily="18" charset="-128"/>
              </a:rPr>
              <a:t>PEYGAMBERLİĞİN MEKKE DÖNEMİ II</a:t>
            </a:r>
          </a:p>
          <a:p>
            <a:pPr marL="342900" indent="-342900" algn="just">
              <a:buFont typeface="Wingdings" panose="05000000000000000000" pitchFamily="2" charset="2"/>
              <a:buChar char="Ø"/>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Habeşistan’a Hicret</a:t>
            </a:r>
          </a:p>
          <a:p>
            <a:pPr marL="342900" indent="-342900" algn="just">
              <a:buFont typeface="Wingdings" panose="05000000000000000000" pitchFamily="2" charset="2"/>
              <a:buChar char="Ø"/>
            </a:pP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Haşimoğullarına</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Uygulanan Ambargo/Boykot (616-619)</a:t>
            </a:r>
          </a:p>
          <a:p>
            <a:pPr marL="342900" indent="-34290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Hüzün Yılı (620)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Hz. Peygamber’in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Yolculuğu (620)</a:t>
            </a:r>
          </a:p>
          <a:p>
            <a:pPr marL="342900" indent="-34290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Akabe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Biatları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Hicret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2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39376"/>
          </a:xfrm>
          <a:prstGeom prst="rect">
            <a:avLst/>
          </a:prstGeom>
          <a:noFill/>
        </p:spPr>
        <p:txBody>
          <a:bodyPr wrap="square">
            <a:spAutoFit/>
          </a:bodyPr>
          <a:lstStyle/>
          <a:p>
            <a:pPr indent="447675" algn="ctr">
              <a:lnSpc>
                <a:spcPct val="150000"/>
              </a:lnSpc>
              <a:spcAft>
                <a:spcPts val="1000"/>
              </a:spcAft>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Sürâka</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 Mâlik’in Hz. Peygamber’i Yakalama Girişimi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Kureyşlilerin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vaat ettiği yüz deveyi duyanlar Hz. Muhammed’i yakalamak için harekete geçmişlerdi. Bunlardan birisi 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Sürâkâ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Mâlik idi.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Sürâka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Hz. Muhammed’e yaklaştığında atının ayakları kuma gömüldü. Atını hareket ettirmeye çalıştıysa da başarılı olamadı. Yaşadıklarının etkisinde kalan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Sürâka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eman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dileyerek Hz. Muhammed’i yakalamaktan vazgeçmiştir. Hatta diğer isimleri şaşırtarak onun hayatını savunmuştur.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42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931380"/>
          </a:xfrm>
          <a:prstGeom prst="rect">
            <a:avLst/>
          </a:prstGeom>
          <a:noFill/>
        </p:spPr>
        <p:txBody>
          <a:bodyPr wrap="square">
            <a:spAutoFit/>
          </a:bodyPr>
          <a:lstStyle/>
          <a:p>
            <a:pPr indent="447675" algn="ctr">
              <a:lnSpc>
                <a:spcPct val="150000"/>
              </a:lnSpc>
              <a:spcAft>
                <a:spcPts val="1000"/>
              </a:spcAft>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Büreyde</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Husayb’ın</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Müslüman Olması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Yol esnasında karşılaşılan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Eslem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Kabilesi’nin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liderlerinden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Büreyde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Husayb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Hz. Muhammed’i yakalamak için yanındakilerle birlikte önünü kesmişti. Ancak Hz. Muhammed’den etkilenerek Müslüman olmuştur. Daha sonra da arazilerinden çıkana kadar ona refakat etmiştir.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48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467890"/>
          </a:xfrm>
          <a:prstGeom prst="rect">
            <a:avLst/>
          </a:prstGeom>
          <a:noFill/>
        </p:spPr>
        <p:txBody>
          <a:bodyPr wrap="square">
            <a:spAutoFit/>
          </a:bodyPr>
          <a:lstStyle/>
          <a:p>
            <a:pPr indent="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Hz. Peygamber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Kubâ’da</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rPr>
              <a:t>Hz. Muhammed 8 </a:t>
            </a:r>
            <a:r>
              <a:rPr lang="tr-TR" sz="2400" dirty="0" err="1">
                <a:effectLst/>
                <a:latin typeface="Times New Roman" panose="02020603050405020304" pitchFamily="18" charset="0"/>
                <a:ea typeface="Calibri" panose="020F0502020204030204" pitchFamily="34" charset="0"/>
              </a:rPr>
              <a:t>Rebiülevvel</a:t>
            </a:r>
            <a:r>
              <a:rPr lang="tr-TR" sz="2400" dirty="0">
                <a:effectLst/>
                <a:latin typeface="Times New Roman" panose="02020603050405020304" pitchFamily="18" charset="0"/>
                <a:ea typeface="Calibri" panose="020F0502020204030204" pitchFamily="34" charset="0"/>
              </a:rPr>
              <a:t> Pazartesi (20 Eylül 622) tarihinde Medine yakınlarındaki </a:t>
            </a:r>
            <a:r>
              <a:rPr lang="tr-TR" sz="2400" dirty="0" err="1">
                <a:effectLst/>
                <a:latin typeface="Times New Roman" panose="02020603050405020304" pitchFamily="18" charset="0"/>
                <a:ea typeface="Calibri" panose="020F0502020204030204" pitchFamily="34" charset="0"/>
              </a:rPr>
              <a:t>Kubâ’ya</a:t>
            </a:r>
            <a:r>
              <a:rPr lang="tr-TR" sz="2400" dirty="0">
                <a:effectLst/>
                <a:latin typeface="Times New Roman" panose="02020603050405020304" pitchFamily="18" charset="0"/>
                <a:ea typeface="Calibri" panose="020F0502020204030204" pitchFamily="34" charset="0"/>
              </a:rPr>
              <a:t> ulaştı. Hz. Peygamber, hicret yurduna varmadan önce </a:t>
            </a:r>
            <a:r>
              <a:rPr lang="tr-TR" sz="2400" dirty="0" err="1">
                <a:effectLst/>
                <a:latin typeface="Times New Roman" panose="02020603050405020304" pitchFamily="18" charset="0"/>
                <a:ea typeface="Calibri" panose="020F0502020204030204" pitchFamily="34" charset="0"/>
              </a:rPr>
              <a:t>Kubâ'da</a:t>
            </a:r>
            <a:r>
              <a:rPr lang="tr-TR" sz="2400" dirty="0">
                <a:effectLst/>
                <a:latin typeface="Times New Roman" panose="02020603050405020304" pitchFamily="18" charset="0"/>
                <a:ea typeface="Calibri" panose="020F0502020204030204" pitchFamily="34" charset="0"/>
              </a:rPr>
              <a:t> dört (bir diğer rivayete göre on dört) gün kaldı. Bu süre zarfında İslam’ın ilk mescidi olan </a:t>
            </a:r>
            <a:r>
              <a:rPr lang="tr-TR" sz="2400" dirty="0" err="1">
                <a:effectLst/>
                <a:latin typeface="Times New Roman" panose="02020603050405020304" pitchFamily="18" charset="0"/>
                <a:ea typeface="Calibri" panose="020F0502020204030204" pitchFamily="34" charset="0"/>
              </a:rPr>
              <a:t>Kubâ</a:t>
            </a:r>
            <a:r>
              <a:rPr lang="tr-TR" sz="2400" dirty="0">
                <a:effectLst/>
                <a:latin typeface="Times New Roman" panose="02020603050405020304" pitchFamily="18" charset="0"/>
                <a:ea typeface="Calibri" panose="020F0502020204030204" pitchFamily="34" charset="0"/>
              </a:rPr>
              <a:t> mescidi inşa edildi. Ayrıca kendisine bırakılan emanetleri sahiplerine iade ettikten sonra yola çıkan Hz. Ali de </a:t>
            </a:r>
            <a:r>
              <a:rPr lang="tr-TR" sz="2400" dirty="0" err="1">
                <a:effectLst/>
                <a:latin typeface="Times New Roman" panose="02020603050405020304" pitchFamily="18" charset="0"/>
                <a:ea typeface="Calibri" panose="020F0502020204030204" pitchFamily="34" charset="0"/>
              </a:rPr>
              <a:t>Kuba'da</a:t>
            </a:r>
            <a:r>
              <a:rPr lang="tr-TR" sz="2400" dirty="0">
                <a:effectLst/>
                <a:latin typeface="Times New Roman" panose="02020603050405020304" pitchFamily="18" charset="0"/>
                <a:ea typeface="Calibri" panose="020F0502020204030204" pitchFamily="34" charset="0"/>
              </a:rPr>
              <a:t> Hz. Peygamber'e yetişmiştir. Hz. Muhammed, Cuma gününe kadar </a:t>
            </a:r>
            <a:r>
              <a:rPr lang="tr-TR" sz="2400" dirty="0" err="1">
                <a:effectLst/>
                <a:latin typeface="Times New Roman" panose="02020603050405020304" pitchFamily="18" charset="0"/>
                <a:ea typeface="Calibri" panose="020F0502020204030204" pitchFamily="34" charset="0"/>
              </a:rPr>
              <a:t>Kubâ’da</a:t>
            </a:r>
            <a:r>
              <a:rPr lang="tr-TR" sz="2400" dirty="0">
                <a:effectLst/>
                <a:latin typeface="Times New Roman" panose="02020603050405020304" pitchFamily="18" charset="0"/>
                <a:ea typeface="Calibri" panose="020F0502020204030204" pitchFamily="34" charset="0"/>
              </a:rPr>
              <a:t> kaldı. Yolculuğuna devam eden Hz. Muhammed, </a:t>
            </a:r>
            <a:r>
              <a:rPr lang="tr-TR" sz="2400" dirty="0" err="1">
                <a:effectLst/>
                <a:latin typeface="Times New Roman" panose="02020603050405020304" pitchFamily="18" charset="0"/>
                <a:ea typeface="Calibri" panose="020F0502020204030204" pitchFamily="34" charset="0"/>
              </a:rPr>
              <a:t>Rânûnâ</a:t>
            </a:r>
            <a:r>
              <a:rPr lang="tr-TR" sz="2400" dirty="0">
                <a:effectLst/>
                <a:latin typeface="Times New Roman" panose="02020603050405020304" pitchFamily="18" charset="0"/>
                <a:ea typeface="Calibri" panose="020F0502020204030204" pitchFamily="34" charset="0"/>
              </a:rPr>
              <a:t> vadisine geldiğinde Medine'deki ilk Cuma namazını kıldırdı. Hz. Muhammed 12 </a:t>
            </a:r>
            <a:r>
              <a:rPr lang="tr-TR" sz="2400" dirty="0" err="1">
                <a:effectLst/>
                <a:latin typeface="Times New Roman" panose="02020603050405020304" pitchFamily="18" charset="0"/>
                <a:ea typeface="Calibri" panose="020F0502020204030204" pitchFamily="34" charset="0"/>
              </a:rPr>
              <a:t>Rebiülevvel</a:t>
            </a:r>
            <a:r>
              <a:rPr lang="tr-TR" sz="2400" dirty="0">
                <a:effectLst/>
                <a:latin typeface="Times New Roman" panose="02020603050405020304" pitchFamily="18" charset="0"/>
                <a:ea typeface="Calibri" panose="020F0502020204030204" pitchFamily="34" charset="0"/>
              </a:rPr>
              <a:t> Cuma (24 Eylül 622) günü Medine’ye ulaşmıştır. Hicretten sonra </a:t>
            </a:r>
            <a:r>
              <a:rPr lang="tr-TR" sz="2400" dirty="0" err="1">
                <a:effectLst/>
                <a:latin typeface="Times New Roman" panose="02020603050405020304" pitchFamily="18" charset="0"/>
                <a:ea typeface="Calibri" panose="020F0502020204030204" pitchFamily="34" charset="0"/>
              </a:rPr>
              <a:t>Yesrib</a:t>
            </a:r>
            <a:r>
              <a:rPr lang="tr-TR" sz="2400" dirty="0">
                <a:effectLst/>
                <a:latin typeface="Times New Roman" panose="02020603050405020304" pitchFamily="18" charset="0"/>
                <a:ea typeface="Calibri" panose="020F0502020204030204" pitchFamily="34" charset="0"/>
              </a:rPr>
              <a:t> şehri "</a:t>
            </a:r>
            <a:r>
              <a:rPr lang="tr-TR" sz="2400" dirty="0" err="1">
                <a:effectLst/>
                <a:latin typeface="Times New Roman" panose="02020603050405020304" pitchFamily="18" charset="0"/>
                <a:ea typeface="Calibri" panose="020F0502020204030204" pitchFamily="34" charset="0"/>
              </a:rPr>
              <a:t>Medinetü'r-Resûl</a:t>
            </a:r>
            <a:r>
              <a:rPr lang="tr-TR" sz="2400" dirty="0">
                <a:effectLst/>
                <a:latin typeface="Times New Roman" panose="02020603050405020304" pitchFamily="18" charset="0"/>
                <a:ea typeface="Calibri" panose="020F0502020204030204" pitchFamily="34" charset="0"/>
              </a:rPr>
              <a:t>" veya "el-</a:t>
            </a:r>
            <a:r>
              <a:rPr lang="tr-TR" sz="2400" dirty="0" err="1">
                <a:effectLst/>
                <a:latin typeface="Times New Roman" panose="02020603050405020304" pitchFamily="18" charset="0"/>
                <a:ea typeface="Calibri" panose="020F0502020204030204" pitchFamily="34" charset="0"/>
              </a:rPr>
              <a:t>Medinetü'l</a:t>
            </a:r>
            <a:r>
              <a:rPr lang="tr-TR" sz="2400" dirty="0">
                <a:effectLst/>
                <a:latin typeface="Times New Roman" panose="02020603050405020304" pitchFamily="18" charset="0"/>
                <a:ea typeface="Calibri" panose="020F0502020204030204" pitchFamily="34" charset="0"/>
              </a:rPr>
              <a:t>- Münevvere" adını aldı.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14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593373"/>
          </a:xfrm>
          <a:prstGeom prst="rect">
            <a:avLst/>
          </a:prstGeom>
          <a:noFill/>
        </p:spPr>
        <p:txBody>
          <a:bodyPr wrap="square">
            <a:spAutoFit/>
          </a:bodyPr>
          <a:lstStyle/>
          <a:p>
            <a:pPr indent="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Hz. Peygamber Medine’de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Peygamber yanında dayıları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Neccaroğulları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Ensâr olduğu halde Medine’ye girdi. Mahallesinden geçtiği bütün kabileler yanlarında kalmasını teklif ettiyseler de o, devesi nereye çökerse orada ikamet edeceğini belirtti. Hz. Muhammed’in devesi,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Neccâroğulları’ndan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Sehl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Süheyl adlı iki yetim kardeşe ait olan bir araziye gelindiğinde çöktü. Hz. Muhammed, devesinin çöktüğü arazinin yakınlarında evi bulunan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Eyyüb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el-</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Ensarî’nin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evinde bir süre misafir oldu.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60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677656"/>
          </a:xfrm>
          <a:prstGeom prst="rect">
            <a:avLst/>
          </a:prstGeom>
          <a:noFill/>
        </p:spPr>
        <p:txBody>
          <a:bodyPr wrap="square">
            <a:spAutoFit/>
          </a:bodyPr>
          <a:lstStyle/>
          <a:p>
            <a:pPr marL="342900" indent="-342900" algn="jus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rPr>
              <a:t>Mescid</a:t>
            </a:r>
            <a:r>
              <a:rPr lang="tr-TR" sz="2400" dirty="0">
                <a:effectLst/>
                <a:latin typeface="Times New Roman" panose="02020603050405020304" pitchFamily="18" charset="0"/>
                <a:ea typeface="Calibri" panose="020F0502020204030204" pitchFamily="34" charset="0"/>
              </a:rPr>
              <a:t>-i </a:t>
            </a:r>
            <a:r>
              <a:rPr lang="tr-TR" sz="2400" dirty="0" err="1">
                <a:effectLst/>
                <a:latin typeface="Times New Roman" panose="02020603050405020304" pitchFamily="18" charset="0"/>
                <a:ea typeface="Calibri" panose="020F0502020204030204" pitchFamily="34" charset="0"/>
              </a:rPr>
              <a:t>Nebevî’nin</a:t>
            </a:r>
            <a:r>
              <a:rPr lang="tr-TR" sz="2400" dirty="0">
                <a:effectLst/>
                <a:latin typeface="Times New Roman" panose="02020603050405020304" pitchFamily="18" charset="0"/>
                <a:ea typeface="Calibri" panose="020F0502020204030204" pitchFamily="34" charset="0"/>
              </a:rPr>
              <a:t> inşasının ardından Hz. Muhammed ailesini Medine’ye getirtti. Hicret </a:t>
            </a:r>
            <a:r>
              <a:rPr lang="tr-TR" sz="2400" dirty="0" err="1">
                <a:effectLst/>
                <a:latin typeface="Times New Roman" panose="02020603050405020304" pitchFamily="18" charset="0"/>
                <a:ea typeface="Calibri" panose="020F0502020204030204" pitchFamily="34" charset="0"/>
              </a:rPr>
              <a:t>Kureyşlileri</a:t>
            </a:r>
            <a:r>
              <a:rPr lang="tr-TR" sz="2400" dirty="0">
                <a:effectLst/>
                <a:latin typeface="Times New Roman" panose="02020603050405020304" pitchFamily="18" charset="0"/>
                <a:ea typeface="Calibri" panose="020F0502020204030204" pitchFamily="34" charset="0"/>
              </a:rPr>
              <a:t> fazlasıyla rahatsız etti. Hz. Muhammed’in Medine’den çıkarılması için girişimlerde bulundular. Medine’nin önemli isimlerinden Abdullah b. </a:t>
            </a:r>
            <a:r>
              <a:rPr lang="tr-TR" sz="2400" dirty="0" err="1">
                <a:effectLst/>
                <a:latin typeface="Times New Roman" panose="02020603050405020304" pitchFamily="18" charset="0"/>
                <a:ea typeface="Calibri" panose="020F0502020204030204" pitchFamily="34" charset="0"/>
              </a:rPr>
              <a:t>Übey’e</a:t>
            </a:r>
            <a:r>
              <a:rPr lang="tr-TR" sz="2400" dirty="0">
                <a:effectLst/>
                <a:latin typeface="Times New Roman" panose="02020603050405020304" pitchFamily="18" charset="0"/>
                <a:ea typeface="Calibri" panose="020F0502020204030204" pitchFamily="34" charset="0"/>
              </a:rPr>
              <a:t> mektup yazarak Hz. Muhammed’i öldürmeleri veya Medine’den çıkarmaları için tehdit ettiler. Durumdan haberdar olan Hz. Peygamber, böyle bir durumun gerçekleşmesi halinde kendilerinin zararlı çıkacağını hatırlatmıştır.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47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205575"/>
          </a:xfrm>
          <a:prstGeom prst="rect">
            <a:avLst/>
          </a:prstGeom>
          <a:noFill/>
        </p:spPr>
        <p:txBody>
          <a:bodyPr wrap="square">
            <a:spAutoFit/>
          </a:bodyPr>
          <a:lstStyle/>
          <a:p>
            <a:pPr indent="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Medine’nin Hicret Yurdu Seçilmesinin Sebepleri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Medine’nin Mekke ile bağlantının kesilmeyeceği bir yer olması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Medine’de yaşanan otorite boşluğu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Peygamber’in Medine ile olan akrabalık bağları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Medine’nin alternatif hicret yurtlarına nazaran Mekke’ye yakın olması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Nüfus açısından Medine’nin Hicaz’daki en önemli yerleşim yerlerinden birisi olması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Medinelilerin göstermiş olduğu destek</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16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947043"/>
          </a:xfrm>
          <a:prstGeom prst="rect">
            <a:avLst/>
          </a:prstGeom>
          <a:noFill/>
        </p:spPr>
        <p:txBody>
          <a:bodyPr wrap="square">
            <a:spAutoFit/>
          </a:bodyPr>
          <a:lstStyle/>
          <a:p>
            <a:pPr marL="447675" algn="just">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Hicretin Sonuçları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Hicret zayıf Müslümanların nefes almasına fırsat vermiştir.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İslam’ın geniş kitlelere ulaşmasının önündeki engeller büyük oranda ortadan kalktı.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Hicret ile birlikte kan bağı yerine inanç birliği temelli bir toplum yapısının temelleri atışmış oldu.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Medine’nin siyasi ve dinî önemi arttı.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Evs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Havrec</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kabileleri arasındaki düşmanlık son buldu.</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283224"/>
          </a:xfrm>
          <a:prstGeom prst="rect">
            <a:avLst/>
          </a:prstGeom>
          <a:noFill/>
        </p:spPr>
        <p:txBody>
          <a:bodyPr wrap="square">
            <a:spAutoFit/>
          </a:bodyPr>
          <a:lstStyle/>
          <a:p>
            <a:pPr lvl="0" algn="just">
              <a:lnSpc>
                <a:spcPct val="150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6. Müslümanlar Mekkeliler ile olan mücadelelerinde onlara ekonomik açıdan zarar verme imkânı buldular.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7. Hz. Muhammed hicret esnasında uyguladığı taktikle insanların işlerinde gereğince davranmaları gerektiği prensibini hayatında göstermiştir.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8. Hicret, Müslümanların fedakârlıklarını gösteren olaylardan birisidir.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10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9. Hicretin ardından muhacir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ensar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kavramları ortaya çıkmıştır.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400" dirty="0">
                <a:effectLst/>
                <a:latin typeface="Times New Roman" panose="02020603050405020304" pitchFamily="18" charset="0"/>
                <a:ea typeface="Calibri" panose="020F0502020204030204" pitchFamily="34" charset="0"/>
              </a:rPr>
              <a:t>10. Hz. Muhammed ile olan mücadelelerinde başarılı olamayan müşrikler hicretin ardından daha zorlu bir süreç ile karşı karşıya kaldılar.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01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607882"/>
          </a:xfrm>
          <a:prstGeom prst="rect">
            <a:avLst/>
          </a:prstGeom>
          <a:noFill/>
        </p:spPr>
        <p:txBody>
          <a:bodyPr wrap="square">
            <a:spAutoFit/>
          </a:bodyPr>
          <a:lstStyle/>
          <a:p>
            <a:pPr lvl="0" algn="ctr">
              <a:lnSpc>
                <a:spcPct val="150000"/>
              </a:lnSpc>
            </a:pPr>
            <a:r>
              <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p>
          <a:p>
            <a:pPr marL="342900" indent="-342900" algn="just">
              <a:lnSpc>
                <a:spcPct val="115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Müslümanların ilk hicret yurdu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Habeşistan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Müslümanlar adil bir hükümdarın olması sebebiyle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Habeşistan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 hicret etmişlerdir.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Hatice ve Ebu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vefat ettikleri yıla İslam tarihinde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Hüzün Yılı”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adı verilmiştir.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Akabe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Biatı’nda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Medineliler Allah’a ortak koşmamak, hırsızlık yapmamak, zina etmemek, çocuklarını öldürmemek, iftira etmemek üzere Hz. Muhammed’e söz vermişlerdi.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pPr>
            <a:endParaRPr lang="tr-T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0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40512"/>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İslâm'ın Mekke döneminde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nâzil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âyetlerde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genel olarak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tevhid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nübüvvet, ahiret gibi temel inanç konuları işlenmiş, ibadet ve ahlakla ilgili esaslar konulmuştur. </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Mekke döneminde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tevhid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inancını kalplere yerleştirilmeye çalışılırken, Allah'a, kitaplara, meleklere ve peygamberlere iman üzerinde durulmuştur.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33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071966"/>
          </a:xfrm>
          <a:prstGeom prst="rect">
            <a:avLst/>
          </a:prstGeom>
          <a:noFill/>
        </p:spPr>
        <p:txBody>
          <a:bodyPr wrap="square">
            <a:spAutoFit/>
          </a:bodyPr>
          <a:lstStyle/>
          <a:p>
            <a:pPr marL="447675" algn="ctr">
              <a:lnSpc>
                <a:spcPct val="150000"/>
              </a:lnSpc>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Habeşistan’a Hicret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Mekkeli Müşriklerin Müslümanlara uyguladığı eziyetlerin dayanılmaz boyutlara ulaşması üzerine nübüvvetin beşinci yılında (615) Hz. Peygamber "Allah çektiğiniz sıkıntılardan kurtulmanız için bir yol gösterinceye kadar Habeşistan'a göç etmeniz sizin için iyi olur. Zira orada, yanındakilerden hiçbirine zulüm yapılmayan adil bir hükümdar var" sözleriyle Habeşistan’a hicret edilmesini tavsiye etti. Bunun üzerine 11 erkek, 4 kadın toplam 15 Müslüman Habeş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Necaşisi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Ashame’nin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ülkesine hicret etti. Hz. Osman ve peygamberimizin kızı Rukiye’de bu kafilenin içerisindeydi. Habeşistan’a hicretin sebepleri arasında Habeş hükümdarının Mekkelilerin siyasi ve ekonomik gücünden etkilenmeyecek bir kişi olması önemli bir etkendir.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54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55066"/>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Muhammed, Peygamberliğin 10. yılında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Sakif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kabilesine İslam’ı anlatmak için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gitmiştir.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Taifliler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ile olan akrabalık bağları ve iki tarafın karşılıklı ticari ilişkilerinin zarar görmesini istememelerinden dolayı Hz. Muhammed’e destek vermemişlerdir.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Muhammed,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dönüşü Mekke’ye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Mut’im</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Adiyy</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himayesinde girmiştir.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İslam Tarihinde ilk Cuma namazı hicret esnasında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Rânûna</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Vadisi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’nde kılınmıştır.</a:t>
            </a:r>
          </a:p>
        </p:txBody>
      </p:sp>
    </p:spTree>
    <p:extLst>
      <p:ext uri="{BB962C8B-B14F-4D97-AF65-F5344CB8AC3E}">
        <p14:creationId xmlns:p14="http://schemas.microsoft.com/office/powerpoint/2010/main" val="66859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88052"/>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Hicret esnasında Hz. Muhammed’e yol arkadaşlığı yapan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Hz.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Bekir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’dir.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Peygamber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Yesriblilere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Kur’an öğretmesi için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Mus’ab</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Umeyr</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göndermiştir.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Hicret esnasında Hz. Muhammed’e kılavuzluk eden kişi Abdullah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Üreykıt’tır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Hz. Muhammed’e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Taif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yolculuğu esnasında eşlik eden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Harise</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891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189125"/>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endParaRPr lang="tr-TR" sz="24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tr-TR" sz="2400">
                <a:effectLst/>
                <a:latin typeface="Times New Roman" panose="02020603050405020304" pitchFamily="18" charset="0"/>
                <a:ea typeface="Calibri" panose="020F0502020204030204" pitchFamily="34" charset="0"/>
                <a:cs typeface="Times New Roman" panose="02020603050405020304" pitchFamily="18" charset="0"/>
              </a:rPr>
              <a:t>Hz</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Muhammed’in Mekke’deki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Mescid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Haram’dan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Kudüs’teki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Mescid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Aksâ’ya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gerçekleştirdiği gece yolculuğuna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İsrâ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adı verilir.</a:t>
            </a:r>
          </a:p>
          <a:p>
            <a:pPr marL="342900" lvl="0" indent="-342900" algn="just">
              <a:lnSpc>
                <a:spcPct val="115000"/>
              </a:lnSpc>
              <a:buFont typeface="Wingdings" panose="05000000000000000000" pitchFamily="2" charset="2"/>
              <a:buChar char=""/>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Medine’ye hicret eden ilk kişi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Seleme</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75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73129"/>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rPr>
              <a:t>Birinci hicretin başarılı olması ve hicret edenlerin huzur içerisinde yaşaması üzerine bir yıl sonra </a:t>
            </a:r>
            <a:r>
              <a:rPr lang="tr-TR" sz="2400" dirty="0" err="1">
                <a:effectLst/>
                <a:latin typeface="Times New Roman" panose="02020603050405020304" pitchFamily="18" charset="0"/>
                <a:ea typeface="Calibri" panose="020F0502020204030204" pitchFamily="34" charset="0"/>
              </a:rPr>
              <a:t>Câfer</a:t>
            </a:r>
            <a:r>
              <a:rPr lang="tr-TR" sz="2400" dirty="0">
                <a:effectLst/>
                <a:latin typeface="Times New Roman" panose="02020603050405020304" pitchFamily="18" charset="0"/>
                <a:ea typeface="Calibri" panose="020F0502020204030204" pitchFamily="34" charset="0"/>
              </a:rPr>
              <a:t> b. </a:t>
            </a:r>
            <a:r>
              <a:rPr lang="tr-TR" sz="2400" dirty="0" err="1">
                <a:effectLst/>
                <a:latin typeface="Times New Roman" panose="02020603050405020304" pitchFamily="18" charset="0"/>
                <a:ea typeface="Calibri" panose="020F0502020204030204" pitchFamily="34" charset="0"/>
              </a:rPr>
              <a:t>Ebû</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Tâlib'in</a:t>
            </a:r>
            <a:r>
              <a:rPr lang="tr-TR" sz="2400" dirty="0">
                <a:effectLst/>
                <a:latin typeface="Times New Roman" panose="02020603050405020304" pitchFamily="18" charset="0"/>
                <a:ea typeface="Calibri" panose="020F0502020204030204" pitchFamily="34" charset="0"/>
              </a:rPr>
              <a:t> önderliğinde 82 erkek ve 18 kadından oluşan ikinci kafile Habeşistan'a hicret etmiştir. Müslümanların Habeşistan’ı sığınılacak bir yurt olarak görmesi üzerine </a:t>
            </a:r>
            <a:r>
              <a:rPr lang="tr-TR" sz="2400" dirty="0" err="1">
                <a:effectLst/>
                <a:latin typeface="Times New Roman" panose="02020603050405020304" pitchFamily="18" charset="0"/>
                <a:ea typeface="Calibri" panose="020F0502020204030204" pitchFamily="34" charset="0"/>
              </a:rPr>
              <a:t>Kureyş</a:t>
            </a:r>
            <a:r>
              <a:rPr lang="tr-TR" sz="2400" dirty="0">
                <a:effectLst/>
                <a:latin typeface="Times New Roman" panose="02020603050405020304" pitchFamily="18" charset="0"/>
                <a:ea typeface="Calibri" panose="020F0502020204030204" pitchFamily="34" charset="0"/>
              </a:rPr>
              <a:t> müşrikleri hicret eden Müslümanları himaye etmemesi ve kendilerine iade etmesi için </a:t>
            </a:r>
            <a:r>
              <a:rPr lang="tr-TR" sz="2400" dirty="0" err="1">
                <a:effectLst/>
                <a:latin typeface="Times New Roman" panose="02020603050405020304" pitchFamily="18" charset="0"/>
                <a:ea typeface="Calibri" panose="020F0502020204030204" pitchFamily="34" charset="0"/>
              </a:rPr>
              <a:t>Amr</a:t>
            </a:r>
            <a:r>
              <a:rPr lang="tr-TR" sz="2400" dirty="0">
                <a:effectLst/>
                <a:latin typeface="Times New Roman" panose="02020603050405020304" pitchFamily="18" charset="0"/>
                <a:ea typeface="Calibri" panose="020F0502020204030204" pitchFamily="34" charset="0"/>
              </a:rPr>
              <a:t> b. </a:t>
            </a:r>
            <a:r>
              <a:rPr lang="tr-TR" sz="2400" dirty="0" err="1">
                <a:effectLst/>
                <a:latin typeface="Times New Roman" panose="02020603050405020304" pitchFamily="18" charset="0"/>
                <a:ea typeface="Calibri" panose="020F0502020204030204" pitchFamily="34" charset="0"/>
              </a:rPr>
              <a:t>Âs</a:t>
            </a:r>
            <a:r>
              <a:rPr lang="tr-TR" sz="2400" dirty="0">
                <a:effectLst/>
                <a:latin typeface="Times New Roman" panose="02020603050405020304" pitchFamily="18" charset="0"/>
                <a:ea typeface="Calibri" panose="020F0502020204030204" pitchFamily="34" charset="0"/>
              </a:rPr>
              <a:t> ve Abdullah b. </a:t>
            </a:r>
            <a:r>
              <a:rPr lang="tr-TR" sz="2400" dirty="0" err="1">
                <a:effectLst/>
                <a:latin typeface="Times New Roman" panose="02020603050405020304" pitchFamily="18" charset="0"/>
                <a:ea typeface="Calibri" panose="020F0502020204030204" pitchFamily="34" charset="0"/>
              </a:rPr>
              <a:t>Ebû</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Rebîa'yı</a:t>
            </a:r>
            <a:r>
              <a:rPr lang="tr-TR" sz="2400" dirty="0">
                <a:effectLst/>
                <a:latin typeface="Times New Roman" panose="02020603050405020304" pitchFamily="18" charset="0"/>
                <a:ea typeface="Calibri" panose="020F0502020204030204" pitchFamily="34" charset="0"/>
              </a:rPr>
              <a:t> birtakım hediyelerle Habeş </a:t>
            </a:r>
            <a:r>
              <a:rPr lang="tr-TR" sz="2400" dirty="0" err="1">
                <a:effectLst/>
                <a:latin typeface="Times New Roman" panose="02020603050405020304" pitchFamily="18" charset="0"/>
                <a:ea typeface="Calibri" panose="020F0502020204030204" pitchFamily="34" charset="0"/>
              </a:rPr>
              <a:t>Necaşisi’ne</a:t>
            </a:r>
            <a:r>
              <a:rPr lang="tr-TR" sz="2400" dirty="0">
                <a:effectLst/>
                <a:latin typeface="Times New Roman" panose="02020603050405020304" pitchFamily="18" charset="0"/>
                <a:ea typeface="Calibri" panose="020F0502020204030204" pitchFamily="34" charset="0"/>
              </a:rPr>
              <a:t> gönderdiler. Ancak </a:t>
            </a:r>
            <a:r>
              <a:rPr lang="tr-TR" sz="2400" dirty="0" err="1">
                <a:effectLst/>
                <a:latin typeface="Times New Roman" panose="02020603050405020304" pitchFamily="18" charset="0"/>
                <a:ea typeface="Calibri" panose="020F0502020204030204" pitchFamily="34" charset="0"/>
              </a:rPr>
              <a:t>Necaşi</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Ashame</a:t>
            </a:r>
            <a:r>
              <a:rPr lang="tr-TR" sz="2400" dirty="0">
                <a:effectLst/>
                <a:latin typeface="Times New Roman" panose="02020603050405020304" pitchFamily="18" charset="0"/>
                <a:ea typeface="Calibri" panose="020F0502020204030204" pitchFamily="34" charset="0"/>
              </a:rPr>
              <a:t>, müşriklerinin talebine olumsuz cevap vermiş ve Müslümanları himaye etmeye devam etmiştir. Habeşistan’a hicret edenler Medine’ye hicretten sonra kafileler halinde geri dönmüşlerdir. Son grup hicretin 7. yılında (628) Hayber'in fethi esnasında dönmüşlerdir.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14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69430"/>
          </a:xfrm>
          <a:prstGeom prst="rect">
            <a:avLst/>
          </a:prstGeom>
          <a:noFill/>
        </p:spPr>
        <p:txBody>
          <a:bodyPr wrap="square">
            <a:spAutoFit/>
          </a:bodyPr>
          <a:lstStyle/>
          <a:p>
            <a:pPr algn="just">
              <a:lnSpc>
                <a:spcPct val="150000"/>
              </a:lnSpc>
              <a:spcAft>
                <a:spcPts val="1000"/>
              </a:spcAft>
            </a:pPr>
            <a:r>
              <a:rPr lang="tr-TR" sz="2000" b="1" dirty="0">
                <a:effectLst/>
                <a:latin typeface="Times New Roman" panose="02020603050405020304" pitchFamily="18" charset="0"/>
                <a:ea typeface="Calibri" panose="020F0502020204030204" pitchFamily="34" charset="0"/>
              </a:rPr>
              <a:t>	NOT</a:t>
            </a:r>
          </a:p>
          <a:p>
            <a:pPr marL="342900" indent="-342900" algn="just">
              <a:lnSpc>
                <a:spcPct val="150000"/>
              </a:lnSpc>
              <a:spcAft>
                <a:spcPts val="1000"/>
              </a:spcAft>
              <a:buFont typeface="Wingdings" panose="05000000000000000000" pitchFamily="2" charset="2"/>
              <a:buChar char="Ø"/>
            </a:pPr>
            <a:r>
              <a:rPr lang="tr-TR" sz="2000" b="1" dirty="0">
                <a:effectLst/>
                <a:latin typeface="Times New Roman" panose="02020603050405020304" pitchFamily="18" charset="0"/>
                <a:ea typeface="Calibri" panose="020F0502020204030204" pitchFamily="34" charset="0"/>
              </a:rPr>
              <a:t>Cafer b. </a:t>
            </a:r>
            <a:r>
              <a:rPr lang="tr-TR" sz="2000" b="1" dirty="0" err="1">
                <a:effectLst/>
                <a:latin typeface="Times New Roman" panose="02020603050405020304" pitchFamily="18" charset="0"/>
                <a:ea typeface="Calibri" panose="020F0502020204030204" pitchFamily="34" charset="0"/>
              </a:rPr>
              <a:t>Ebû</a:t>
            </a:r>
            <a:r>
              <a:rPr lang="tr-TR" sz="2000" b="1" dirty="0">
                <a:effectLst/>
                <a:latin typeface="Times New Roman" panose="02020603050405020304" pitchFamily="18" charset="0"/>
                <a:ea typeface="Calibri" panose="020F0502020204030204" pitchFamily="34" charset="0"/>
              </a:rPr>
              <a:t> </a:t>
            </a:r>
            <a:r>
              <a:rPr lang="tr-TR" sz="2000" b="1" dirty="0" err="1">
                <a:effectLst/>
                <a:latin typeface="Times New Roman" panose="02020603050405020304" pitchFamily="18" charset="0"/>
                <a:ea typeface="Calibri" panose="020F0502020204030204" pitchFamily="34" charset="0"/>
              </a:rPr>
              <a:t>Tâlib</a:t>
            </a:r>
            <a:r>
              <a:rPr lang="tr-TR" sz="2000" b="1" dirty="0" err="1">
                <a:latin typeface="Times New Roman" panose="02020603050405020304" pitchFamily="18" charset="0"/>
                <a:ea typeface="Calibri" panose="020F0502020204030204" pitchFamily="34" charset="0"/>
              </a:rPr>
              <a:t>’in</a:t>
            </a:r>
            <a:r>
              <a:rPr lang="tr-TR" sz="2000" b="1" dirty="0">
                <a:latin typeface="Times New Roman" panose="02020603050405020304" pitchFamily="18" charset="0"/>
                <a:ea typeface="Calibri" panose="020F0502020204030204" pitchFamily="34" charset="0"/>
              </a:rPr>
              <a:t> Konuşması</a:t>
            </a:r>
            <a:endParaRPr lang="tr-TR" sz="2000" b="1" dirty="0">
              <a:effectLst/>
              <a:latin typeface="Times New Roman" panose="02020603050405020304" pitchFamily="18" charset="0"/>
              <a:ea typeface="Calibri" panose="020F0502020204030204" pitchFamily="34"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rPr>
              <a:t>"Ey hükümdar! Biz bilgisizlik ve barbarlık içinde yaşayan </a:t>
            </a:r>
            <a:r>
              <a:rPr lang="tr-TR" sz="2000" dirty="0" err="1">
                <a:effectLst/>
                <a:latin typeface="Times New Roman" panose="02020603050405020304" pitchFamily="18" charset="0"/>
                <a:ea typeface="Calibri" panose="020F0502020204030204" pitchFamily="34" charset="0"/>
              </a:rPr>
              <a:t>câhiliye</a:t>
            </a:r>
            <a:r>
              <a:rPr lang="tr-TR" sz="2000" dirty="0">
                <a:effectLst/>
                <a:latin typeface="Times New Roman" panose="02020603050405020304" pitchFamily="18" charset="0"/>
                <a:ea typeface="Calibri" panose="020F0502020204030204" pitchFamily="34" charset="0"/>
              </a:rPr>
              <a:t> halkı idik. Putlara tapıyor, ölü eti yiyor, ahlaksızlık yapıyor, akrabalık bağlarını çiğniyor ve komşuluk haklarını tanımıyorduk. Güçlülerimiz zayıflarımızı eziyordu. Biz böyle bir yaşantı içinde iken, Allah bize, aramızdan, soyunu, doğruluğunu, güvenilirliğini ve namusluluğunu bildiğimiz bir Peygamber gönderdi.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32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033879"/>
          </a:xfrm>
          <a:prstGeom prst="rect">
            <a:avLst/>
          </a:prstGeom>
          <a:noFill/>
        </p:spPr>
        <p:txBody>
          <a:bodyPr wrap="square">
            <a:spAutoFit/>
          </a:bodyPr>
          <a:lstStyle/>
          <a:p>
            <a:pPr algn="just">
              <a:lnSpc>
                <a:spcPct val="150000"/>
              </a:lnSpc>
              <a:spcAft>
                <a:spcPts val="1000"/>
              </a:spcAft>
            </a:pPr>
            <a:r>
              <a:rPr lang="tr-TR" b="1" dirty="0">
                <a:latin typeface="Times New Roman" panose="02020603050405020304" pitchFamily="18" charset="0"/>
                <a:ea typeface="Calibri" panose="020F0502020204030204" pitchFamily="34" charset="0"/>
              </a:rPr>
              <a:t>	</a:t>
            </a:r>
            <a:r>
              <a:rPr lang="tr-TR" dirty="0">
                <a:effectLst/>
                <a:latin typeface="Times New Roman" panose="02020603050405020304" pitchFamily="18" charset="0"/>
                <a:ea typeface="Calibri" panose="020F0502020204030204" pitchFamily="34" charset="0"/>
              </a:rPr>
              <a:t>Bu Peygamber bizi, Allah'ı bir bilmeye ve ona ibadet etmeye, bizim ve babalarımızın taptığımız taşları ve putları bırakmaya çağırdı. Bize doğru söylemeyi, emaneti sahibine vermeyi, akrabalık bağlarına saygı göstermeyi, komşuluk haklarını tanımayı, cinayetten ve kan dökmekten vazgeçmeyi emretti. Ahlaksızlık yapmayı, yalancı şahitlik etmeyi, öksüzün malını yemeyi ve namuslu kadınlara iftira etmeyi yasakladı. Bundan başka bu Peygamber bize, sadece Allah'a ibadet etmemizi ve O'na hiçbir şeyi ortak koşmamamızı emretti. Bize namazı, zekâtı ve orucu emretti. Biz de onu tasdik ettik ve inandık. Allah tarafından kendisine bildirilenlere uyduk. Yalnız O'na ibadet ettik. O'na hiçbir şeyi ortak koşmadık. Bize yasakladıklarını bıraktık. Helal kıldıklarını helal kabul ettik. Fakat kabilemiz bize saldırdı. Bize işkence yaptılar. Yüce Allah yerine, putlara tapmaya dönmek için bizi dinimizden ayırmaya ve daha önce serbestçe işlediğimiz kötülükleri işlemeye zorladılar. Böylece bize kahır ve zulümle baskı yapıp dinimize inanmaya engel oldukları zaman, senin ülkene göç ettik. Seni başkalarına tercih ettik. Senin koruyuculuğunu istedik. Yanında bize zulüm yapılmayacağını umduk."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47371"/>
          </a:xfrm>
          <a:prstGeom prst="rect">
            <a:avLst/>
          </a:prstGeom>
          <a:noFill/>
        </p:spPr>
        <p:txBody>
          <a:bodyPr wrap="square">
            <a:spAutoFit/>
          </a:bodyPr>
          <a:lstStyle/>
          <a:p>
            <a:pPr marL="447675" algn="just">
              <a:lnSpc>
                <a:spcPct val="150000"/>
              </a:lnSpc>
              <a:spcAft>
                <a:spcPts val="1000"/>
              </a:spcAft>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Haşimoğullarına</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Uygulanan Ambargo/Boykot (616-619)</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Mekkeliler her türlü eziyet ve işkencelerine rağmen İslam’ın yayılışını engelleyemediler. Bunun üzerine Hz. Muhammed’i destekleyenler Peygamberliğin 7. Yılından (616), onuncu yılına (619) kadar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mahallesinde sosyal ve ekonomik boykot altında kalmışlardır. Müşrikler bu süre zarfında Haşim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Muttaliboğullarıyla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kız alıp vermemek, alışveriş yapmamak, oturup kalkmamak ve konuşmamak üzere aralarında anlaştılar ve bu anlaşmanın metnini Kâbe’nin duvarına astılar.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Leheb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oğulları hariç bütün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Haşimoğlulları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Muttaliboğulları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boykot edilmiştir.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05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737515"/>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Yaklaşık üç yıl süren boykot sırasında Müslümanlar büyük sıkıntılar yaşamışlardır. Hz. Hatice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bu süreçte mallarını Müslümanlar için harcamışlardır. Müslümanların yaşadıkları sıkıntılar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Haşimoğullarının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akrabası olan bazı isimleri rahatsız etmiş ve gizli bir şekilde ambargoya maruz kalan insanlara yardım etmişlerdir. Ancak yardımlar yetersiz kalmış ve büyük sıkıntılar yaşanmıştır. Bir seferinde ambargo altındaki kadınlardan birisi kurumuş deve derisini saatlerce suda kaynattıktan sonra çocuklarına yemek olarak yedirmiştir. Yaşananlara tepki gösteren özellikle anneleri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Haşimoğulları’ndan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olan bazı kişilerin devreye girmesi ve gösterilen tepkiler neticesinde boykot kaldırılmıştır.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Hişâm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Mut’im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Adiyy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Ebu’l-Bahterî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Hişâm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Zem’a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Esved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ambargonun kaldırılmasında etkili olmuştur.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005281"/>
          </a:xfrm>
          <a:prstGeom prst="rect">
            <a:avLst/>
          </a:prstGeom>
          <a:noFill/>
        </p:spPr>
        <p:txBody>
          <a:bodyPr wrap="square">
            <a:spAutoFit/>
          </a:bodyPr>
          <a:lstStyle/>
          <a:p>
            <a:pPr indent="449580" algn="just">
              <a:lnSpc>
                <a:spcPct val="115000"/>
              </a:lnSpc>
              <a:spcBef>
                <a:spcPts val="600"/>
              </a:spcBef>
              <a:spcAft>
                <a:spcPts val="12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Hüzün Yılı (620)</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Peygamberliğin 10. yılında Hz. Muhammed en büyük iki destekçisini kaybetmiştir. Bu senede önce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ardından da Hz. Hatice vefat etmiştir.  Hz. Peygamber, çok sevdiği iki ismin kaybına çok üzülmüştür. Bu sebeple Müslümanlar tarafından bu yıla hüzün yılı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senetü’l-hüzn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Âmü'l-Hüzn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denilmiştir.</a:t>
            </a:r>
          </a:p>
          <a:p>
            <a:pPr marL="342900" indent="-342900" algn="just">
              <a:lnSpc>
                <a:spcPct val="115000"/>
              </a:lnSpc>
              <a:spcBef>
                <a:spcPts val="600"/>
              </a:spcBef>
              <a:spcAft>
                <a:spcPts val="1200"/>
              </a:spcAft>
              <a:buFont typeface="Wingdings" panose="05000000000000000000" pitchFamily="2" charset="2"/>
              <a:buChar char="Ø"/>
            </a:pP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rPr>
              <a:t>Ebû</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Talib’in</a:t>
            </a:r>
            <a:r>
              <a:rPr lang="tr-TR" sz="2400" dirty="0">
                <a:effectLst/>
                <a:latin typeface="Times New Roman" panose="02020603050405020304" pitchFamily="18" charset="0"/>
                <a:ea typeface="Calibri" panose="020F0502020204030204" pitchFamily="34" charset="0"/>
              </a:rPr>
              <a:t> vefatından sonra </a:t>
            </a:r>
            <a:r>
              <a:rPr lang="tr-TR" sz="2400" dirty="0" err="1">
                <a:effectLst/>
                <a:latin typeface="Times New Roman" panose="02020603050405020304" pitchFamily="18" charset="0"/>
                <a:ea typeface="Calibri" panose="020F0502020204030204" pitchFamily="34" charset="0"/>
              </a:rPr>
              <a:t>Haşimoğullarının</a:t>
            </a:r>
            <a:r>
              <a:rPr lang="tr-TR" sz="2400" dirty="0">
                <a:effectLst/>
                <a:latin typeface="Times New Roman" panose="02020603050405020304" pitchFamily="18" charset="0"/>
                <a:ea typeface="Calibri" panose="020F0502020204030204" pitchFamily="34" charset="0"/>
              </a:rPr>
              <a:t> başına </a:t>
            </a:r>
            <a:r>
              <a:rPr lang="tr-TR" sz="2400" dirty="0" err="1">
                <a:effectLst/>
                <a:latin typeface="Times New Roman" panose="02020603050405020304" pitchFamily="18" charset="0"/>
                <a:ea typeface="Calibri" panose="020F0502020204030204" pitchFamily="34" charset="0"/>
              </a:rPr>
              <a:t>Ebû</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Leheb</a:t>
            </a:r>
            <a:r>
              <a:rPr lang="tr-TR" sz="2400" dirty="0">
                <a:effectLst/>
                <a:latin typeface="Times New Roman" panose="02020603050405020304" pitchFamily="18" charset="0"/>
                <a:ea typeface="Calibri" panose="020F0502020204030204" pitchFamily="34" charset="0"/>
              </a:rPr>
              <a:t> geçmiş, akrabalık duygusundan dolayı başlangıçta Hz. Muhammed’i himaye etmiş, ancak daha sonra </a:t>
            </a:r>
            <a:r>
              <a:rPr lang="tr-TR" sz="2400" dirty="0" err="1">
                <a:effectLst/>
                <a:latin typeface="Times New Roman" panose="02020603050405020304" pitchFamily="18" charset="0"/>
                <a:ea typeface="Calibri" panose="020F0502020204030204" pitchFamily="34" charset="0"/>
              </a:rPr>
              <a:t>Ebû</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Cehil’in</a:t>
            </a:r>
            <a:r>
              <a:rPr lang="tr-TR" sz="2400" dirty="0">
                <a:effectLst/>
                <a:latin typeface="Times New Roman" panose="02020603050405020304" pitchFamily="18" charset="0"/>
                <a:ea typeface="Calibri" panose="020F0502020204030204" pitchFamily="34" charset="0"/>
              </a:rPr>
              <a:t> tahrikiyle bu kararından vazgeçmiştir.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086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2527</Words>
  <Application>Microsoft Office PowerPoint</Application>
  <PresentationFormat>Geniş ekran</PresentationFormat>
  <Paragraphs>101</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46</cp:revision>
  <dcterms:created xsi:type="dcterms:W3CDTF">2020-11-30T19:20:16Z</dcterms:created>
  <dcterms:modified xsi:type="dcterms:W3CDTF">2021-01-24T11:48:36Z</dcterms:modified>
</cp:coreProperties>
</file>