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0" r:id="rId6"/>
    <p:sldId id="291" r:id="rId7"/>
    <p:sldId id="260" r:id="rId8"/>
    <p:sldId id="296" r:id="rId9"/>
    <p:sldId id="261" r:id="rId10"/>
    <p:sldId id="294" r:id="rId11"/>
    <p:sldId id="295" r:id="rId12"/>
    <p:sldId id="262" r:id="rId13"/>
    <p:sldId id="263" r:id="rId14"/>
    <p:sldId id="264" r:id="rId15"/>
    <p:sldId id="297" r:id="rId16"/>
    <p:sldId id="292" r:id="rId17"/>
    <p:sldId id="265" r:id="rId18"/>
    <p:sldId id="266" r:id="rId19"/>
    <p:sldId id="268" r:id="rId20"/>
    <p:sldId id="273" r:id="rId21"/>
    <p:sldId id="269" r:id="rId22"/>
    <p:sldId id="270" r:id="rId23"/>
    <p:sldId id="271" r:id="rId24"/>
    <p:sldId id="279" r:id="rId25"/>
    <p:sldId id="280" r:id="rId26"/>
    <p:sldId id="281" r:id="rId27"/>
    <p:sldId id="283" r:id="rId28"/>
    <p:sldId id="284" r:id="rId29"/>
    <p:sldId id="285" r:id="rId30"/>
    <p:sldId id="286" r:id="rId31"/>
    <p:sldId id="287" r:id="rId32"/>
    <p:sldId id="293"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9" d="100"/>
          <a:sy n="49" d="100"/>
        </p:scale>
        <p:origin x="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24.01.2021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24.01.2021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SİYER</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120808"/>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NOT 1</a:t>
            </a:r>
          </a:p>
          <a:p>
            <a:pPr marL="95250" marR="95250" indent="450215" algn="just">
              <a:lnSpc>
                <a:spcPct val="115000"/>
              </a:lnSpc>
              <a:spcBef>
                <a:spcPts val="600"/>
              </a:spcBef>
              <a:spcAft>
                <a:spcPts val="1200"/>
              </a:spcAft>
            </a:pP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-i Nebevî ibadet mahalli olmanın yanında, Hz. Peygamber'in sohbet ve vaaz yaptığı, askerî işlerin müzakere edildiği, elçilerin kabul edildiği, bazen duruşmaların yapıldığı, folklor gösterilerinin tertiplendiği bir mekândı.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-i Nebevî, aynı zamanda bir eğitim-öğretim yeri olarak kullanılmaktaydı. Namazlardan sonra Hz. Peygamber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mescidde</a:t>
            </a:r>
            <a:r>
              <a:rPr lang="tr-TR" sz="2400" dirty="0">
                <a:effectLst/>
                <a:latin typeface="Calibri" panose="020F0502020204030204" pitchFamily="34" charset="0"/>
                <a:ea typeface="Calibri" panose="020F0502020204030204" pitchFamily="34" charset="0"/>
                <a:cs typeface="Times New Roman" panose="02020603050405020304" pitchFamily="18" charset="0"/>
              </a:rPr>
              <a:t> oturduğu zaman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sahabîler</a:t>
            </a:r>
            <a:r>
              <a:rPr lang="tr-TR" sz="2400" dirty="0">
                <a:effectLst/>
                <a:latin typeface="Calibri" panose="020F0502020204030204" pitchFamily="34" charset="0"/>
                <a:ea typeface="Calibri" panose="020F0502020204030204" pitchFamily="34" charset="0"/>
                <a:cs typeface="Times New Roman" panose="02020603050405020304" pitchFamily="18" charset="0"/>
              </a:rPr>
              <a:t> hemen onun etrafında halka oluştururlardı. Hz. Peygamber onlara vaaz eder,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nasihatta</a:t>
            </a:r>
            <a:r>
              <a:rPr lang="tr-TR" sz="2400" dirty="0">
                <a:effectLst/>
                <a:latin typeface="Calibri" panose="020F0502020204030204" pitchFamily="34" charset="0"/>
                <a:ea typeface="Calibri" panose="020F0502020204030204" pitchFamily="34" charset="0"/>
                <a:cs typeface="Times New Roman" panose="02020603050405020304" pitchFamily="18" charset="0"/>
              </a:rPr>
              <a:t> bulunur, Allah'a itaate davet ederdi. Bunun yanında günlük hayatla ilgili tavsiyelerde bulunur, kendileriyle sohbet ederdi.</a:t>
            </a:r>
          </a:p>
        </p:txBody>
      </p:sp>
    </p:spTree>
    <p:extLst>
      <p:ext uri="{BB962C8B-B14F-4D97-AF65-F5344CB8AC3E}">
        <p14:creationId xmlns:p14="http://schemas.microsoft.com/office/powerpoint/2010/main" val="117105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813305"/>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NOT 2</a:t>
            </a:r>
          </a:p>
          <a:p>
            <a:pPr marL="438150" marR="95250" indent="-342900" algn="just">
              <a:lnSpc>
                <a:spcPct val="115000"/>
              </a:lnSpc>
              <a:spcBef>
                <a:spcPts val="600"/>
              </a:spcBef>
              <a:spcAft>
                <a:spcPts val="1200"/>
              </a:spcAft>
              <a:buFont typeface="Wingdings" panose="05000000000000000000" pitchFamily="2" charset="2"/>
              <a:buChar char="Ø"/>
            </a:pPr>
            <a:r>
              <a:rPr lang="tr-TR" sz="2400" dirty="0">
                <a:effectLst/>
                <a:latin typeface="Calibri" panose="020F0502020204030204" pitchFamily="34" charset="0"/>
                <a:ea typeface="Calibri" panose="020F0502020204030204" pitchFamily="34" charset="0"/>
                <a:cs typeface="Times New Roman" panose="02020603050405020304" pitchFamily="18" charset="0"/>
              </a:rPr>
              <a:t>Savaşta yaralanan askerler,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mescidde</a:t>
            </a:r>
            <a:r>
              <a:rPr lang="tr-TR" sz="2400" dirty="0">
                <a:effectLst/>
                <a:latin typeface="Calibri" panose="020F0502020204030204" pitchFamily="34" charset="0"/>
                <a:ea typeface="Calibri" panose="020F0502020204030204" pitchFamily="34" charset="0"/>
                <a:cs typeface="Times New Roman" panose="02020603050405020304" pitchFamily="18" charset="0"/>
              </a:rPr>
              <a:t> kurulan bir çadırda tedavi edilirdi.</a:t>
            </a:r>
          </a:p>
          <a:p>
            <a:pPr marL="438150" marR="95250" indent="-342900" algn="just">
              <a:lnSpc>
                <a:spcPct val="115000"/>
              </a:lnSpc>
              <a:spcBef>
                <a:spcPts val="600"/>
              </a:spcBef>
              <a:spcAft>
                <a:spcPts val="1200"/>
              </a:spcAft>
              <a:buFont typeface="Wingdings" panose="05000000000000000000" pitchFamily="2" charset="2"/>
              <a:buChar char="Ø"/>
            </a:pPr>
            <a:r>
              <a:rPr lang="tr-TR" sz="2400" dirty="0">
                <a:effectLst/>
                <a:latin typeface="Calibri" panose="020F0502020204030204" pitchFamily="34" charset="0"/>
                <a:ea typeface="Calibri" panose="020F0502020204030204" pitchFamily="34" charset="0"/>
                <a:cs typeface="Times New Roman" panose="02020603050405020304" pitchFamily="18" charset="0"/>
              </a:rPr>
              <a:t>Peygamberimiz elçileri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Mescid'de</a:t>
            </a:r>
            <a:r>
              <a:rPr lang="tr-TR" sz="2400" dirty="0">
                <a:effectLst/>
                <a:latin typeface="Calibri" panose="020F0502020204030204" pitchFamily="34" charset="0"/>
                <a:ea typeface="Calibri" panose="020F0502020204030204" pitchFamily="34" charset="0"/>
                <a:cs typeface="Times New Roman" panose="02020603050405020304" pitchFamily="18" charset="0"/>
              </a:rPr>
              <a:t> "Elçiler Sütunu"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Üstüvânetü'l-Vüfûd</a:t>
            </a:r>
            <a:r>
              <a:rPr lang="tr-TR" sz="2400" dirty="0">
                <a:effectLst/>
                <a:latin typeface="Calibri" panose="020F0502020204030204" pitchFamily="34" charset="0"/>
                <a:ea typeface="Calibri" panose="020F0502020204030204" pitchFamily="34" charset="0"/>
                <a:cs typeface="Times New Roman" panose="02020603050405020304" pitchFamily="18" charset="0"/>
              </a:rPr>
              <a:t>) adını taşıyan bir direğin önünde kabul ederdi. </a:t>
            </a:r>
          </a:p>
          <a:p>
            <a:pPr marL="438150" marR="95250" indent="-342900" algn="just">
              <a:lnSpc>
                <a:spcPct val="115000"/>
              </a:lnSpc>
              <a:spcBef>
                <a:spcPts val="600"/>
              </a:spcBef>
              <a:spcAft>
                <a:spcPts val="1200"/>
              </a:spcAft>
              <a:buFont typeface="Wingdings" panose="05000000000000000000" pitchFamily="2" charset="2"/>
              <a:buChar char="Ø"/>
            </a:pP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 Hz. Peygamber devrinde mahkeme ve duruşma salonu olarak kullanılmıştır. </a:t>
            </a:r>
          </a:p>
          <a:p>
            <a:pPr marL="438150" marR="95250" indent="-342900" algn="just">
              <a:lnSpc>
                <a:spcPct val="115000"/>
              </a:lnSpc>
              <a:spcBef>
                <a:spcPts val="600"/>
              </a:spcBef>
              <a:spcAft>
                <a:spcPts val="1200"/>
              </a:spcAft>
              <a:buFont typeface="Wingdings" panose="05000000000000000000" pitchFamily="2" charset="2"/>
              <a:buChar char="Ø"/>
            </a:pP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-i Nebevî zaman zaman savaş oyunlarına da sahne olurdu. Bir defasında Peygamberimiz Habeşlilerin burada sergiledikleri bir oyunu hanımı Hz.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Âişe</a:t>
            </a:r>
            <a:r>
              <a:rPr lang="tr-TR" sz="2400" dirty="0">
                <a:effectLst/>
                <a:latin typeface="Calibri" panose="020F0502020204030204" pitchFamily="34" charset="0"/>
                <a:ea typeface="Calibri" panose="020F0502020204030204" pitchFamily="34" charset="0"/>
                <a:cs typeface="Times New Roman" panose="02020603050405020304" pitchFamily="18" charset="0"/>
              </a:rPr>
              <a:t> ile birlikte seyretmiştir.</a:t>
            </a:r>
          </a:p>
        </p:txBody>
      </p:sp>
    </p:spTree>
    <p:extLst>
      <p:ext uri="{BB962C8B-B14F-4D97-AF65-F5344CB8AC3E}">
        <p14:creationId xmlns:p14="http://schemas.microsoft.com/office/powerpoint/2010/main" val="156577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075796"/>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Medine Belgesi/Vesikası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Hz. Muhammed Müslümanlar arasındaki birlikteliği tesis ettikten sonra, şehirde huzur ve güven ortamını tesis etmek ve farklı etnik ve inanç gruplarının bir arada yaşamasını sağlamak adına bir yapı geliştirdi. Medine Sözleşmesi, Medine Anayasası, Medine Belgesi ve Medine Vesikası adı verilen bu metin ile birlikte, Medine’ye saldırmak için fırsat arayan Mekkelilere karşı içeride bir birlik kuruluyordu.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Bu amaç doğrultusunda Hz. Muhammed, Yahudiler ve müşrik Araplarla antlaşma yapmak için harekete geçti. Medine Sözleşmesi, Medine Anayasası, Medine Belgesi veya Medine Vesikası adı verilen anlaşma ile Medine içerisinde birlik kuruluyordu. Anlaşmaya göre, Hz. Muhammed en yüksek hakemdir. Ayrıca bu anlaşma ile İslâm dininin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hukûkî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sosyal varlığı diğer gruplar tarafından tanınıyordu. Medine Sözleşmesi Hendek Savaşı sırasında Müslümanlara ihanet eden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Kurayzaoğulları'nın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cezalandırılmasıyla yürürlükten kalkmış oldu.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08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585038"/>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Medine Dönemi Başlarında Diğer Bazı Önemli Gelişmeler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Hicretin ardından Müslümanlar için bazı önemli gelişmeler yaşanmıştır. Hicretin birinci yılında Cuma namazı farz kılınmıştır. Hz. Peygamber, Medine’ye hicret ettiği sırada her biri iki rekât olmak üzere beş vakit namaz kılıyordu. Hicretten bir ay sonra öğle, ikindi ve yatsı namazları dört rekâta çıkarıldı. Hicretin ikinci yılını şaban ayında ramazan orucu farz kılındı. Aynı yılın ramazan bayramından birkaç gün önce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fıtır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sadakası ile ilgili hükümler Hz. Muhammed tarafından açıklandı. Hicretin ikinci yılında Ramazan ayından sonra zekât farz kılındı. Yine hicretin birinci veya ikinci yılında namaz için ezan tespit edilmiştir. Abdullah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Sa’lebe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adlı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sahabîye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rüyasında ezan öğretilmiş, o da peygamberimizin yönlendirmesiyle ezan metnini Bilal-i Habeşî’ye öğretmiştir.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Bilal’ın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okuduğu ilk ezan sabah ezanıdır.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90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76868"/>
          </a:xfrm>
          <a:prstGeom prst="rect">
            <a:avLst/>
          </a:prstGeom>
          <a:noFill/>
        </p:spPr>
        <p:txBody>
          <a:bodyPr wrap="square">
            <a:spAutoFit/>
          </a:bodyPr>
          <a:lstStyle/>
          <a:p>
            <a:pPr marL="285750" indent="-285750" algn="just">
              <a:lnSpc>
                <a:spcPct val="115000"/>
              </a:lnSpc>
              <a:spcBef>
                <a:spcPts val="600"/>
              </a:spcBef>
              <a:spcAft>
                <a:spcPts val="12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Hicretin ilk yılında Hz. Muhammed’in emriyle Medine’de bir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nüfus sayımı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yapılmıştır. Bu sayımda Müslümanların sayısı 1500 kişi olarak kaydedilmiştir. </a:t>
            </a:r>
          </a:p>
          <a:p>
            <a:pPr marL="285750" indent="-285750" algn="just">
              <a:lnSpc>
                <a:spcPct val="115000"/>
              </a:lnSpc>
              <a:spcBef>
                <a:spcPts val="600"/>
              </a:spcBef>
              <a:spcAft>
                <a:spcPts val="12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Hicretin </a:t>
            </a:r>
            <a:r>
              <a:rPr lang="tr-TR" dirty="0">
                <a:latin typeface="Times New Roman" panose="02020603050405020304" pitchFamily="18" charset="0"/>
                <a:ea typeface="Calibri" panose="020F0502020204030204" pitchFamily="34" charset="0"/>
                <a:cs typeface="Times New Roman" panose="02020603050405020304" pitchFamily="18" charset="0"/>
              </a:rPr>
              <a:t>birinci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yılında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Cuma namazı,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ikinci yılı şaban ayında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ramazan orucu</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yine ikinci yılın ramazan ayında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zekât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farz kılınmıştır. Aynı yılın Ramazan bayramından bir iki gün önce Hz. Peygamber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fıtır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sadakası ile ilgili hükümleri Müslümanlara bildirmiştir. </a:t>
            </a:r>
          </a:p>
          <a:p>
            <a:pPr marL="285750" indent="-285750" algn="just">
              <a:lnSpc>
                <a:spcPct val="115000"/>
              </a:lnSpc>
              <a:spcBef>
                <a:spcPts val="600"/>
              </a:spcBef>
              <a:spcAft>
                <a:spcPts val="12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Şevval ayının girmesiyle birlikte Ramazan bayram namazı, Zilhicce ayının onuncu gününde de kurban bayramı namazı kılınmıştır. İlaveten Cuma Namazı farz kılınmış, önceleri ikişer rekât kılınana öğle, ikindi ve yatsı namazları dört rekâta çıkarılmıştır.</a:t>
            </a:r>
          </a:p>
        </p:txBody>
      </p:sp>
    </p:spTree>
    <p:extLst>
      <p:ext uri="{BB962C8B-B14F-4D97-AF65-F5344CB8AC3E}">
        <p14:creationId xmlns:p14="http://schemas.microsoft.com/office/powerpoint/2010/main" val="289066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90359"/>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dirty="0">
                <a:latin typeface="Times New Roman" panose="02020603050405020304" pitchFamily="18" charset="0"/>
                <a:ea typeface="Calibri" panose="020F0502020204030204" pitchFamily="34" charset="0"/>
                <a:cs typeface="Times New Roman" panose="02020603050405020304" pitchFamily="18" charset="0"/>
              </a:rPr>
              <a: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icretin birinci veya ikinci yılında Müslümanları namaza çağırmak için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ezan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belirlenmiştir. Ezan belirlenmeden önce Müslümanların namaza çağırılması için </a:t>
            </a:r>
            <a:r>
              <a:rPr lang="tr-TR" dirty="0">
                <a:latin typeface="Times New Roman" panose="02020603050405020304" pitchFamily="18" charset="0"/>
                <a:ea typeface="Calibri" panose="020F0502020204030204" pitchFamily="34" charset="0"/>
                <a:cs typeface="Times New Roman" panose="02020603050405020304" pitchFamily="18" charset="0"/>
              </a:rPr>
              <a:t>üzerine bir çomakla vurularak ses çıkaran bir tahta parçası (</a:t>
            </a:r>
            <a:r>
              <a:rPr lang="tr-TR" dirty="0" err="1">
                <a:latin typeface="Times New Roman" panose="02020603050405020304" pitchFamily="18" charset="0"/>
                <a:ea typeface="Calibri" panose="020F0502020204030204" pitchFamily="34" charset="0"/>
                <a:cs typeface="Times New Roman" panose="02020603050405020304" pitchFamily="18" charset="0"/>
              </a:rPr>
              <a:t>nâkûs</a:t>
            </a:r>
            <a:r>
              <a:rPr lang="tr-TR" dirty="0">
                <a:latin typeface="Times New Roman" panose="02020603050405020304" pitchFamily="18" charset="0"/>
                <a:ea typeface="Calibri" panose="020F0502020204030204" pitchFamily="34" charset="0"/>
                <a:cs typeface="Times New Roman" panose="02020603050405020304" pitchFamily="18" charset="0"/>
              </a:rPr>
              <a:t>) çalınması, boru öttürülmesi, ateş yakılması veya bayrak dikilmesi şeklinde çeşitli fikirler ileri sürüldü. Ancak boru Yahudilerin, </a:t>
            </a:r>
            <a:r>
              <a:rPr lang="tr-TR" dirty="0" err="1">
                <a:latin typeface="Times New Roman" panose="02020603050405020304" pitchFamily="18" charset="0"/>
                <a:ea typeface="Calibri" panose="020F0502020204030204" pitchFamily="34" charset="0"/>
                <a:cs typeface="Times New Roman" panose="02020603050405020304" pitchFamily="18" charset="0"/>
              </a:rPr>
              <a:t>nâkûs</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hristiyanların</a:t>
            </a:r>
            <a:r>
              <a:rPr lang="tr-TR" dirty="0">
                <a:latin typeface="Times New Roman" panose="02020603050405020304" pitchFamily="18" charset="0"/>
                <a:ea typeface="Calibri" panose="020F0502020204030204" pitchFamily="34" charset="0"/>
                <a:cs typeface="Times New Roman" panose="02020603050405020304" pitchFamily="18" charset="0"/>
              </a:rPr>
              <a:t>, ateş de Mecusîlerin adeti olduğu için </a:t>
            </a:r>
            <a:r>
              <a:rPr lang="tr-TR" dirty="0" err="1">
                <a:latin typeface="Times New Roman" panose="02020603050405020304" pitchFamily="18" charset="0"/>
                <a:ea typeface="Calibri" panose="020F0502020204030204" pitchFamily="34" charset="0"/>
                <a:cs typeface="Times New Roman" panose="02020603050405020304" pitchFamily="18" charset="0"/>
              </a:rPr>
              <a:t>Resûl</a:t>
            </a:r>
            <a:r>
              <a:rPr lang="tr-TR" dirty="0">
                <a:latin typeface="Times New Roman" panose="02020603050405020304" pitchFamily="18" charset="0"/>
                <a:ea typeface="Calibri" panose="020F0502020204030204" pitchFamily="34" charset="0"/>
                <a:cs typeface="Times New Roman" panose="02020603050405020304" pitchFamily="18" charset="0"/>
              </a:rPr>
              <a:t>-i Ekrem hiçbirini beğenmedi.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Abdullah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Sa’lebe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adlı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sahabîye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rüyasında ezan öğretilmiş, o da peygamberimizin yönlendirmesiyle ezan metnini Bila-i Habeşî’ye öğretmiştir.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Bilal’ın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okuduğu ilk ezan sabah ezanıdır. Ayrıca Medine’nin sınırları belirlenmiş ve Müslümanların ticaret yapmasına olanak sağlamak adına bir pazar yeri belirlenmiştir.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Hicretten sonra Hz. Muhammed’in isteğiyle Medine’de nüfus sayımı yapılmış ve Müslümanların sayısı 1500 olarak belirlenmiştir. Hicret sonrası yapılan işlerden birisi de Medine’nin sınırlarının belirlenmesidir. Müslümanların ticaret yapmasına olanak sağlamak adına bir pazar yeri belirlenmiştir.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40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500125"/>
          </a:xfrm>
          <a:prstGeom prst="rect">
            <a:avLst/>
          </a:prstGeom>
          <a:noFill/>
        </p:spPr>
        <p:txBody>
          <a:bodyPr wrap="square">
            <a:spAutoFit/>
          </a:bodyPr>
          <a:lstStyle/>
          <a:p>
            <a:pPr marL="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Savaşa İzin Verilmesi, İlk Seriye ve Gazveler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Mekkeli müşrikler hicret eden Müslümanların geride bıraktığı mallarını gasp etmekten çekinmiyorlardı. Ayrıca Medine’de de Müslümanları rahat bırakmıyorlardı. Ensar’a mektup yazan Mekke liderlerinden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Süfyan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Übey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Halef, Hz. Muhammed’in kendilerine iade edilmesini talep ettiler. Ancak talepleri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ensar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tarafından geri çevrildi. Ensar’dan umduklarını bulamayan Mekkeli müşrikler, bu sefer de Medine’de bulunan müşrikler ile irtibata geçtiler. Durumdan haberdar olan Hz. Peygamber, Medinelileri yazılan mektuba cevap verilmemesi gerektiğine ikna etmiştir. Medineli Araplardan istediği cevabı alamayan Mekkeli müşrikler Yahudiler ile ittifak kurma çabasına girmişlerdir.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97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187219"/>
          </a:xfrm>
          <a:prstGeom prst="rect">
            <a:avLst/>
          </a:prstGeom>
          <a:noFill/>
        </p:spPr>
        <p:txBody>
          <a:bodyPr wrap="square">
            <a:spAutoFit/>
          </a:bodyPr>
          <a:lstStyle/>
          <a:p>
            <a:pPr marL="381000" marR="95250" indent="-285750" algn="just">
              <a:lnSpc>
                <a:spcPct val="150000"/>
              </a:lnSpc>
              <a:spcBef>
                <a:spcPts val="600"/>
              </a:spcBef>
              <a:spcAft>
                <a:spcPts val="12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Hz. Peygamber'in katıldığı bütün askerî seferlere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gazve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denir. Onun bizzat katılmadığı, bir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sahâbînin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kumandası altında gönderdiği askerî birliklere ise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adı verilir. Hz. Peygamber’in emir ve kumandasında 27 gazve gerçekleşmiştir. Bunlarda dokuzunda çarpışma meydana gelmiştir.</a:t>
            </a:r>
          </a:p>
          <a:p>
            <a:pPr marL="381000" marR="95250" indent="-285750" algn="just">
              <a:lnSpc>
                <a:spcPct val="150000"/>
              </a:lnSpc>
              <a:spcBef>
                <a:spcPts val="600"/>
              </a:spcBef>
              <a:spcAft>
                <a:spcPts val="12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Bedir Gazvesi öncesinde dört gazve ve dört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düzenlenmiştir. İlk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hicretin birinci yılı ramazan ayında (Mart 623) meydana gelen Hz. Hamza’nın kumandasındaki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Sifülbahr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seferidir. İkinci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Ubeyde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Haris’in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komutasında gerçekleştirilen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Râbiğ</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seferidir. Üçüncü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Vakkas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komutasında gerçekleştirilen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Harrâr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seferidir.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83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687583"/>
          </a:xfrm>
          <a:prstGeom prst="rect">
            <a:avLst/>
          </a:prstGeom>
          <a:noFill/>
        </p:spPr>
        <p:txBody>
          <a:bodyPr wrap="square">
            <a:spAutoFit/>
          </a:bodyPr>
          <a:lstStyle/>
          <a:p>
            <a:pPr marL="381000" marR="95250" indent="-285750" algn="just">
              <a:lnSpc>
                <a:spcPct val="150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Çarpışma meydana gelen ilk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hicretin 2. yılında Abdullah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Cahş</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komutasında meydana gelen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Batn</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-ı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Nahle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seriyyesidir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Müslümanlar,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Nahle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vadisinde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Hadramî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başkanlığındaki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kervanıyla karşılaştılar. Müslümanlar o günün Recep ayının son günü mü yoksa Şaban ayının ilk günü mü olduğunu tartıştıktan sonra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Hadramî’yi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öldürüp iki kişiyi esir aldılar ve daha sonra Medine’ye döndüler. İki kişi hapsedildi. Haram ayda kan döküldüğü söylentisi müşrikler tarafından yayıldı. Bu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seriyyeden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bir buçuk ay sonra Bedir Savaşı meydana gelmiştir.</a:t>
            </a:r>
          </a:p>
          <a:p>
            <a:pPr marL="381000" marR="95250" indent="-285750" algn="just">
              <a:lnSpc>
                <a:spcPct val="150000"/>
              </a:lnSpc>
              <a:spcBef>
                <a:spcPts val="600"/>
              </a:spcBef>
              <a:spcAft>
                <a:spcPts val="12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Bedir savaşından önce gerçekleştirilen gazveler,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Ebvâ</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Buvât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Bedru’l-Ûlâ</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Zu’l-Uşeyre’dir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81000" marR="95250" indent="-285750" algn="just">
              <a:lnSpc>
                <a:spcPct val="150000"/>
              </a:lnSpc>
              <a:spcBef>
                <a:spcPts val="600"/>
              </a:spcBef>
              <a:spcAft>
                <a:spcPts val="1200"/>
              </a:spcAft>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65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18599"/>
          </a:xfrm>
          <a:prstGeom prst="rect">
            <a:avLst/>
          </a:prstGeom>
          <a:noFill/>
        </p:spPr>
        <p:txBody>
          <a:bodyPr wrap="square">
            <a:spAutoFit/>
          </a:bodyPr>
          <a:lstStyle/>
          <a:p>
            <a:pPr marL="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Bedir Savaşı ve Sonuçları (2/624)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Müşrikler ile Müslüman arasındaki ilk savaş Bedir Savaşı’dır.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Hicretin ikinci yılında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Süfyan’a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ait olan ve Suriye’ye giden 1000 develik ve elli bin dinar sermayeye hazırlanan kervanından Müslümanlar haberdar olmuştu. Müslümanlar ile yapılan istişarenin ardından Hz. Peygamber, 12 Ramazan 2/ 9 Mart 624’te harekete geçti. Sancaktar olarak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Mus’ab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Umeyr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Hz. Ali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Muaz</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tayin edildi. Orduda 74’ü muhacir, kalanı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ensar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olmak üzere 305 kişi bulunuyordu. Ayrıca 70 deve ve iki at vardı.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İslam ordusundan haberdar olan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Süfyan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kervanını kurtarmak üzere Mekke’den yardım istedi. Kendisi de kervanı Bedir’e uğratmadan az kullanılan sahil yolunu takip ederek Mekke’ye ulaştırdı.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Kureyşliler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kervanı kurtarmak için 1000 kişilik ordu hazırladılar. Orduda 700 deve, 100 de zırhlı süvari buluyordu. Yolda kervanın kurtulduğunu haber almalarına rağmen Hz. Ömer’in kabilesi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Adiyyoğulları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Hz. Muhammed’in annesinin kabilesi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Zühreoğulları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hariç diğer kabileleri geri dönmediler.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54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37398" y="2564007"/>
            <a:ext cx="10515600" cy="3908762"/>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6:</a:t>
            </a:r>
          </a:p>
          <a:p>
            <a:pPr algn="just"/>
            <a:r>
              <a:rPr lang="tr-TR" sz="2400" b="1" dirty="0">
                <a:solidFill>
                  <a:srgbClr val="C00000"/>
                </a:solidFill>
                <a:latin typeface="Adobe Caslon Pro" panose="0205050205050A020403" pitchFamily="18" charset="-94"/>
                <a:ea typeface="Adobe Myungjo Std M" panose="02020600000000000000" pitchFamily="18" charset="-128"/>
              </a:rPr>
              <a:t>PEYGAMBERLİĞİN MEDİNE DÖNEMİ I</a:t>
            </a:r>
          </a:p>
          <a:p>
            <a:pPr marL="285750" indent="-28575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Medine’nin Sosyal ve Siyasî Yapısı</a:t>
            </a:r>
          </a:p>
          <a:p>
            <a:pPr marL="285750" indent="-28575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Muhacirlerle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Ensarın</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Kardeş Yapılması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Muâhât</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Ø"/>
            </a:pPr>
            <a:r>
              <a:rPr lang="tr-TR" sz="2000" b="1"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000" b="1" dirty="0">
                <a:effectLst/>
                <a:latin typeface="Calibri" panose="020F0502020204030204" pitchFamily="34" charset="0"/>
                <a:ea typeface="Calibri" panose="020F0502020204030204" pitchFamily="34" charset="0"/>
                <a:cs typeface="Times New Roman" panose="02020603050405020304" pitchFamily="18" charset="0"/>
              </a:rPr>
              <a:t>-i </a:t>
            </a:r>
            <a:r>
              <a:rPr lang="tr-TR" sz="2000" b="1" dirty="0" err="1">
                <a:effectLst/>
                <a:latin typeface="Calibri" panose="020F0502020204030204" pitchFamily="34" charset="0"/>
                <a:ea typeface="Calibri" panose="020F0502020204030204" pitchFamily="34" charset="0"/>
                <a:cs typeface="Times New Roman" panose="02020603050405020304" pitchFamily="18" charset="0"/>
              </a:rPr>
              <a:t>Nebevî’nin</a:t>
            </a:r>
            <a:r>
              <a:rPr lang="tr-TR" sz="2000" b="1" dirty="0">
                <a:effectLst/>
                <a:latin typeface="Calibri" panose="020F0502020204030204" pitchFamily="34" charset="0"/>
                <a:ea typeface="Calibri" panose="020F0502020204030204" pitchFamily="34" charset="0"/>
                <a:cs typeface="Times New Roman" panose="02020603050405020304" pitchFamily="18" charset="0"/>
              </a:rPr>
              <a:t> Yapımı</a:t>
            </a:r>
          </a:p>
          <a:p>
            <a:pPr marL="285750" indent="-28575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Medine Belgesi/Vesikası</a:t>
            </a:r>
          </a:p>
          <a:p>
            <a:pPr marL="285750" indent="-28575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İlk Seriye ve Gazveler</a:t>
            </a:r>
          </a:p>
          <a:p>
            <a:pPr marL="285750" indent="-28575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Bedir Savaşı ve Sonuçları (2/624)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Kaynukâoğulları'nın</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Medine'den Çıkarılması (2/624)</a:t>
            </a:r>
          </a:p>
          <a:p>
            <a:pPr marL="285750" indent="-285750" algn="just">
              <a:buFont typeface="Wingdings" panose="05000000000000000000" pitchFamily="2" charset="2"/>
              <a:buChar char="Ø"/>
            </a:pP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Sevik</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Gazvesi</a:t>
            </a:r>
          </a:p>
          <a:p>
            <a:pPr marL="285750" indent="-285750" algn="just">
              <a:buFont typeface="Wingdings" panose="05000000000000000000" pitchFamily="2" charset="2"/>
              <a:buChar char="Ø"/>
            </a:pP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Savaşı ve Sonuçları (3/625)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592907"/>
          </a:xfrm>
          <a:prstGeom prst="rect">
            <a:avLst/>
          </a:prstGeom>
          <a:noFill/>
        </p:spPr>
        <p:txBody>
          <a:bodyPr wrap="square">
            <a:spAutoFit/>
          </a:bodyPr>
          <a:lstStyle/>
          <a:p>
            <a:pPr marL="285750" indent="-285750" algn="just">
              <a:lnSpc>
                <a:spcPct val="150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İslam ordusu Bedir’e müşriklerden önce vardı ve su kuyularını tuttu. Peygamberimiz orduyu ilk önce Medine’ye en yakın ve düşmandan en uzak kuyunun çevresine yerleştirdi. Sahabeden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Hubâb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Münzir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bu uygulamanın vahye dayanıp dayanmadığı sordu. Vahye dayanmadığını öğrenince düşmana en yakın kuyunun yanına konuşlanılmasını ve diğer kuyuların kapatılmasını teklif etti. Hz. Muhammed bu görüşü benimseyerek orduyu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Hubâb’ın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önerisine göre yerleştirdi ve müşriklerin su alması engellendi. Ancak daha sonra müşriklerin su almalarına izin verildi.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7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16401"/>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Savaş mübareze (teke tek vuruşma) usulü ile başladı. Müşrik ordusundan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Utbe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Rebîa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kardeşi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Şeybe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Velîd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Utbe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Müslüman ordusundan da Hz. Muhammed’in emriyle Hz. Hamza, Hz. Ali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Ubeyde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Hâris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ortaya çıktı. Hz. Hamza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Utbe’yi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Hz. Ali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Velîd’i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Ubeyde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Şeybe’yi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öldürdü. Müslümanların galibiyeti ile sonuçlanan savaşta aralarında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Ümeyye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Halef,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Cehil,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Utbe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Rebia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Şeybe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Rebia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Hanzala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Süfyan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gibi önde gelen İslam düşmanlarının da olduğu 70 kişi öldürüldü. İslam ordusu altısı muhacirlerden, sekizi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ensardan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on dört şehit verdi. Savaş sonunda müşriklerden 70 esir alındı. Bin ila dört bin dirhem fidye ödemeleri şart koşuldu. Esirler arasında Hz. Peygamber’in damadı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Ebu’l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-As,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Süfyan’ın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oğlu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da bulunuyordu. Müslümanların bu galibiyeti bütün gözlerin onlara çevrilmesine yol açtı.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1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60414"/>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Bedir Savaşı ile birlikte İslâm tarihi literatürüne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Bedir (Bedir Ehli)" kavramı girmiştir. Kur'an-ı Kerim'de ve Hz. Peygamber'in hadislerinde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Bedir'den övgü ile söz edilmiştir. Hadislerde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 Bedir'in Müslümanların en faziletlileri oldukları zikredilmiştir.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Bedir Savaşı'nın en önemli sonuçlarından birisi 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savaşına sebep olmasıdır. Mekke müşrikleri yenilgi haberini alınca büyük üzüntüye kapıldılar.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Cehil'in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yerine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Süfyan'ı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başkanlığa getirerek, hep birlikte Müslümanlardan intikam almak için yemin ettiler ve derhal faaliyete başladılar.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Bedir Savaşı’nın ardından Müslümanların elde ettiği zaferden rahatsız olan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Kaynukâ</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Yahudileri, Müslümanlara meydan okudular. Bunun üzerine kuşatma altına alınan yaklaşık 700 kişilik Yahudi grubu, Medine’den ayrılmak zorunda kaldı.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3429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645182"/>
          </a:xfrm>
          <a:prstGeom prst="rect">
            <a:avLst/>
          </a:prstGeom>
          <a:noFill/>
        </p:spPr>
        <p:txBody>
          <a:bodyPr wrap="square">
            <a:spAutoFit/>
          </a:bodyPr>
          <a:lstStyle/>
          <a:p>
            <a:pPr marR="95250" indent="449580" algn="just">
              <a:lnSpc>
                <a:spcPct val="115000"/>
              </a:lnSpc>
              <a:spcBef>
                <a:spcPts val="600"/>
              </a:spcBef>
              <a:spcAft>
                <a:spcPts val="12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Kaynukâoğulları'nın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Medine'den Çıkarılması (2/624)</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Medine Sözleşmesini ilk bozan Yahudi kabilesi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Kaynukâoğullarıdır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Kaynuka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Yahudileri kuyumculukla uğraşmakta ve Yahudilerin en cesuru olarak kabul ediliyordu. Bedir Savaşı’nın ardından Müslümanların elde ettiği zaferden rahatsız olan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Kaynukâ</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Yahudileri, Müslümanların galip gelmesini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 tekniğini bilmeyişine bağladılar ve Müslümanlara meydan okudular.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Kaynuka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çarşısında bir Yahudi’nin ticaretle meşgul olan Müslüman bir kadına saldırısı ve hakaret etmesi anlaşmanın bozulması anlamına geliyordu.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R="95250"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Yahudilerden biri, Pazarda alışveriş yapan Müslüman bir kadının eteğini bir yere takar. Ayağa kalkan kadının elbisesi yırtılır. Kadının feryadını işiten bir Müslüman kadına bu hareketi yapan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Yahudiyi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öldürür. Yahudiler de Müslümanı şehit ederler. Hz. Muhammed, on beş gün süreyle kuşattığı Yahudilerin Medine'yi terk etmelerini emretti.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487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23905"/>
          </a:xfrm>
          <a:prstGeom prst="rect">
            <a:avLst/>
          </a:prstGeom>
          <a:noFill/>
        </p:spPr>
        <p:txBody>
          <a:bodyPr wrap="square">
            <a:spAutoFit/>
          </a:bodyPr>
          <a:lstStyle/>
          <a:p>
            <a:pPr marL="28575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Diğer Yahudi kabileleri ve münafıklardan bekledikleri yardımı alamayan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Kaynuka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oğulları teslim olmak zorunda kaldılar. </a:t>
            </a:r>
          </a:p>
          <a:p>
            <a:pPr marL="285750" marR="952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Yaklaşık 700 kişilik Yahudi grubu, Medine’den ayrılmak zorunda kaldı.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Kaynukâoğulları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önce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Vâdilkurâ'ya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gittiler. Burada binek ve yiyecek ikmali yaptıktan sonra Suriye tarafına gittiler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Ezriat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şehrine yerleştiler. Geride bıraktığı mallardan beşte biri devlet hazinesine ayrıldı, geri kalanlar ise gaziler arasında pay edildi.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Kaynukalara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ait topraklar ise toprağı olmayan Müslümanlara dağıtıldı.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144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972515"/>
          </a:xfrm>
          <a:prstGeom prst="rect">
            <a:avLst/>
          </a:prstGeom>
          <a:noFill/>
        </p:spPr>
        <p:txBody>
          <a:bodyPr wrap="square">
            <a:spAutoFit/>
          </a:bodyPr>
          <a:lstStyle/>
          <a:p>
            <a:pPr marL="447675" algn="just">
              <a:lnSpc>
                <a:spcPct val="150000"/>
              </a:lnSpc>
              <a:spcAft>
                <a:spcPts val="1000"/>
              </a:spcAft>
            </a:pP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Sevik</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Gazvesi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Bedir Savaşı’ndan iki buçuk ay sonra meydana gelmiştir. Bedir mağlubiyeti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Süfyan’a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ağır geldi.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Süfyan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Hz. Muhammed’le savaşıncaya ve öldürülen yakınlarının intikamını alıncaya kadar yıkanmayacağı, koku sürünmeyeceği ve hanımına yaklaşmayacağına dair yemin etti. Bedir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Gazvesi’nden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yaklaşık iki buçuk ay sonra 200 kişilik silahlı bir birlikle Medine’ye doğru yola çıktı. Ancak Medine’ye saldırmaya cesaret edemedi. Medine’nin dış mahallerinde tarlada çalışmakta olan iki Müslüman’ı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öldürdüküp</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tarlalarını ateşe verdikten sonra Mekke’ye geri döndü. Hz. Muhammed yaşananlardan haberdar olunca 30 süvari, 120 yayadan oluşan bir askerî birlikle peşine düştü. Ancak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Süfyan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 göze alamayarak kaçtı.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Süfyan’ın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yanına erzak olarak aldığı kavrulmuş una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nisbetle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bu sefere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Sevîk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Gazvesi" denilmiştir.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Bedir Savaşı ile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 arasında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Karkaratülküdr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Zû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Emer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Bahrân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gazveleri ile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Karade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Seriyyesi</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gerçekleşmiştir.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60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84627"/>
          </a:xfrm>
          <a:prstGeom prst="rect">
            <a:avLst/>
          </a:prstGeom>
          <a:noFill/>
        </p:spPr>
        <p:txBody>
          <a:bodyPr wrap="square">
            <a:spAutoFit/>
          </a:bodyPr>
          <a:lstStyle/>
          <a:p>
            <a:pPr marL="447675" algn="just">
              <a:lnSpc>
                <a:spcPct val="150000"/>
              </a:lnSpc>
              <a:spcAft>
                <a:spcPts val="10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Savaşı ve Sonuçları (3/625)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Geçimlerini ticaretle sağlayan Mekkeli Müşrikler, Bedir Savaşı’nda aldıkları beklenmedik mağlubiyetin ardından, hem intikam almak hem de Suriye kervan yolunun güvenliğini tekrar tesis etmek için harekete geçtiler.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Süfyan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Bedir’in sebebi olan kervandan elde ettiği geliri Müslümanlarla mücadele için kullandı. Kurulan orduda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Mustalik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Gatafan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Sakif</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Kinane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kabilelerinden 2000 ücretli asker ve Mekkeli 1000 asker olmak üzere toplam 3000 asker toplandı. Orduda ayrıca 3000 deve, 200 at bulunuyordu. Ordunun komutanı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Süfyan'dı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47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608569"/>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Mekkelilerin savaş hazırlığından haberdar olunca Hz. Muhammed, Müslümanları toplayarak nasıl bir strateji geliştireceklerine dair istişarede bulundu. Tartışma iki fikir etrafında yoğunlaştı. Müslümanlar ya savunma savaşı yapacaklar ya da şehir dışına çıkarak meydan savaşı yapacaklardı. Hz. Muhammed’in oyu şehirde kalma yönündeydi. Ancak özellikle Bedir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Gazvesi'ne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katılamamış olan gençlerle Hz. Hamza gibi bazı kahramanlar meydan savaşı yapılmasını istediler. Çoğunluğun talebinin meydan savaşı olması üzerine savaş hazırlıkları başladı. Bir müddet sonra peygamberin talebine muhalif görüş bildirdikleri için pişman oldular ve Hz. Muhammed’e istediğini yapabileceğini söylediler.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16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802579"/>
          </a:xfrm>
          <a:prstGeom prst="rect">
            <a:avLst/>
          </a:prstGeom>
          <a:noFill/>
        </p:spPr>
        <p:txBody>
          <a:bodyPr wrap="square">
            <a:spAutoFit/>
          </a:bodyPr>
          <a:lstStyle/>
          <a:p>
            <a:pPr marL="2857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Peygamber ise "Bir Peygamber giydiği zırhını savaşmadan çıkarmaz. Eğer sabrederseniz, her biriniz görevinizi yaparsanız Allah zaferi bize ihsan edecektir" diyerek yola çıkılmasını istedi. </a:t>
            </a:r>
          </a:p>
          <a:p>
            <a:pPr marL="285750" indent="-28575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Peygamber Medine'de Abdullah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Ümmü</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Mektûm'u</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vekil bırakarak bin kişilik bir kuvvetle ordusu 7 Şevval 3 / 23 Mart 625 tarihinde Medine’den yola çıktı. Yolda meşhur münafık Abdullah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Übey</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"Ben meydan savaşına taraftar değildim. Medine'den çıkılmamasını istedim. Muhammed çoluk çocuğun sözüne uydu da bizim sözümüze itibar etmedi" diyerek üç yüz adamı ile birlikte Medine'ye döndü. Böylelikle Müslümanların sayısı 700 kişiye düşmüş oldu. Orduda yüz zırh vardı.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88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416722"/>
          </a:xfrm>
          <a:prstGeom prst="rect">
            <a:avLst/>
          </a:prstGeom>
          <a:noFill/>
        </p:spPr>
        <p:txBody>
          <a:bodyPr wrap="square">
            <a:spAutoFit/>
          </a:bodyPr>
          <a:lstStyle/>
          <a:p>
            <a:pPr marL="342900" indent="-342900" algn="just">
              <a:lnSpc>
                <a:spcPct val="115000"/>
              </a:lnSpc>
              <a:spcBef>
                <a:spcPts val="600"/>
              </a:spcBef>
              <a:spcAft>
                <a:spcPts val="1200"/>
              </a:spcAft>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Savaşı 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mübâreze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usulüyle başladı. İslâm ordusu düşmanın ordu merkezine kadar ilerledi. Savaşın ilk safhasında düşman yirmiden fazla ölü verdi. Sancaktarlar birer birer öldüğünden, yere düşen sancağı kaldıracak kimse bulunamadı. Sancak yere düşünce müşrikler dağılmaya başladılar.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Savaşın başlangıcında Müslümanların üstünlük kurması ve Mekke ordusunun geri çekilmeye başlaması okçuların önemli bir kısmının tepeden ayrılmasına yol açtı. Bu durum üzerine Müslümanları arkadan vurmak için aradığı fırsatı bulan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Halid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Velîd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harekete geçti.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01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1838132"/>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Giriş</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 ile birlikte İslamiyet’in serüveni yeni bir boyut kazanmış oluyordu. Hz. Muhammed, ömrünün son on senesini Medine’de geçirmiştir. O’nun hicretinin ardından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Yesrib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şehri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Medinetü’n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-Nebî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Mekke’den gelenler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Muhacir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onlara Medine’de kucak açanlar ise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Ensar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olarak isimlendirilmiştir.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549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925516"/>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Savaşa girmek için fırsat bekleyen müşrik ordusu süvarilerinin komutanı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Halid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Velid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derhal harekete geçti ve Müslümanlara arkadan saldırdı.</a:t>
            </a:r>
          </a:p>
          <a:p>
            <a:pPr marL="285750" indent="-285750" algn="just">
              <a:lnSpc>
                <a:spcPct val="115000"/>
              </a:lnSpc>
              <a:spcBef>
                <a:spcPts val="600"/>
              </a:spcBef>
              <a:spcAft>
                <a:spcPts val="12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Kaçan müşriklerin de geri dönmesiyle Müslümanlar iki ateş arasında kaldılar. Bu sırada Hz. Muhammed yaralandı, aralarında Hz. Hamza’nın da olduğu birçok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sahabî</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şehit oldu.  </a:t>
            </a:r>
          </a:p>
          <a:p>
            <a:pPr indent="447675" algn="just">
              <a:lnSpc>
                <a:spcPct val="150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İki ateş arasında kalan Müslümanlar bozguna uğradı. Bu sırada Hz. Muhammed yaralandı, aralarında Hz. Hamza’nın da olduğu birçok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sahabî</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 şehit oldu. Savaş esnasında aralarında Hz. Fatıma ve Hz.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Âişe’nin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 olduğu on dört Müslüman kadın savaş alanına yiyecek ve su getirerek fiilen savaşın içerisinde yer almışlardır. </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Savaş sonucunda Mekkelilerden 22 kişi öldürülürken, Müslümanlar 70 şehit verdi. Bu savaşın galibi yoktur. Çünkü savaş sonucunda ortada ne esir, ne de ganimet vardır.</a:t>
            </a:r>
          </a:p>
        </p:txBody>
      </p:sp>
    </p:spTree>
    <p:extLst>
      <p:ext uri="{BB962C8B-B14F-4D97-AF65-F5344CB8AC3E}">
        <p14:creationId xmlns:p14="http://schemas.microsoft.com/office/powerpoint/2010/main" val="40570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479525"/>
          </a:xfrm>
          <a:prstGeom prst="rect">
            <a:avLst/>
          </a:prstGeom>
          <a:noFill/>
        </p:spPr>
        <p:txBody>
          <a:bodyPr wrap="square">
            <a:spAutoFit/>
          </a:bodyPr>
          <a:lstStyle/>
          <a:p>
            <a:pPr indent="447675" algn="just">
              <a:lnSpc>
                <a:spcPct val="150000"/>
              </a:lnSpc>
              <a:spcAft>
                <a:spcPts val="1000"/>
              </a:spcAft>
            </a:pP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Hamrâülesed</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Gazvesi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savaşının ertesi günü Hz. Peygamber Medine’ye yapılabilecek bir baskının önüne geçmek ve Müslümanların zayıf düşmediğini göstermek için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Savaşı’na katılmış beş yüz kişilik bir ordu ile Medine’ye sekiz mil uzaklıktaki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Hamrâülesed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gelmiş ve burada beş gün konaklamıştır. Geri dönmeye cesaret edemeyen müşrik ordusu Mekke’ye dönmüştür.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338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721147"/>
          </a:xfrm>
          <a:prstGeom prst="rect">
            <a:avLst/>
          </a:prstGeom>
          <a:noFill/>
        </p:spPr>
        <p:txBody>
          <a:bodyPr wrap="square">
            <a:spAutoFit/>
          </a:bodyPr>
          <a:lstStyle/>
          <a:p>
            <a:pPr indent="447675" algn="just">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Katan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Seriyyesi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Medine’nin kuzeyinde ikamet eden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Esed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kabilesi,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Savaşı’nda zayıfladıklarını düşündükleri Müslümanlara karşı ani bir baskın yapmayı ve Medine’yi yağmalamayı kararlaştırdı. Durumdan haberdar olan Hz. Peygamber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Seleme komutasında 150 kişilik bir kuvveti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Esed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kabilesi üzerine gönderdi. İleride peygamberlik iddiasında bulunacak olan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Tuleyha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Huveylid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ile kardeşi Seleme tarafından kışkırtılan bu grup kısa sürede etkisiz hale getirildi.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59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6385531"/>
          </a:xfrm>
          <a:prstGeom prst="rect">
            <a:avLst/>
          </a:prstGeom>
          <a:noFill/>
        </p:spPr>
        <p:txBody>
          <a:bodyPr wrap="square">
            <a:spAutoFit/>
          </a:bodyPr>
          <a:lstStyle/>
          <a:p>
            <a:pPr indent="447675" algn="just">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Medine’nin Sosyal ve Siyasî Yapısı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Yesrib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kelimesi fesat anlamına gelen bir kökten geldiği için hicretin ardından Hz. Muhammed buraya hoş ve güzel anlamına gelen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Tâbe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veya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Taybe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isimlerini vermiştir.</a:t>
            </a:r>
          </a:p>
          <a:p>
            <a:pPr indent="447675" algn="just">
              <a:lnSpc>
                <a:spcPct val="150000"/>
              </a:lnSpc>
              <a:spcAft>
                <a:spcPts val="10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Hicretten önce Medine’de Benî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Kureyza</a:t>
            </a:r>
            <a:r>
              <a:rPr lang="tr-TR" sz="2400" dirty="0">
                <a:effectLst/>
                <a:latin typeface="Calibri" panose="020F0502020204030204" pitchFamily="34" charset="0"/>
                <a:ea typeface="Calibri" panose="020F0502020204030204" pitchFamily="34" charset="0"/>
                <a:cs typeface="Times New Roman" panose="02020603050405020304" pitchFamily="18" charset="0"/>
              </a:rPr>
              <a:t>, Benî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Kaynukâ</a:t>
            </a:r>
            <a:r>
              <a:rPr lang="tr-TR" sz="2400" dirty="0">
                <a:effectLst/>
                <a:latin typeface="Calibri" panose="020F0502020204030204" pitchFamily="34" charset="0"/>
                <a:ea typeface="Calibri" panose="020F0502020204030204" pitchFamily="34" charset="0"/>
                <a:cs typeface="Times New Roman" panose="02020603050405020304" pitchFamily="18" charset="0"/>
              </a:rPr>
              <a:t> ve Benî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Nadîr</a:t>
            </a:r>
            <a:r>
              <a:rPr lang="tr-TR" sz="2400" dirty="0">
                <a:effectLst/>
                <a:latin typeface="Calibri" panose="020F0502020204030204" pitchFamily="34" charset="0"/>
                <a:ea typeface="Calibri" panose="020F0502020204030204" pitchFamily="34" charset="0"/>
                <a:cs typeface="Times New Roman" panose="02020603050405020304" pitchFamily="18" charset="0"/>
              </a:rPr>
              <a:t> kabileleri Yahudi toplumunu, Güney Arabistan kökenli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Evs</a:t>
            </a:r>
            <a:r>
              <a:rPr lang="tr-TR" sz="2400" dirty="0">
                <a:effectLst/>
                <a:latin typeface="Calibri" panose="020F0502020204030204" pitchFamily="34" charset="0"/>
                <a:ea typeface="Calibri" panose="020F0502020204030204" pitchFamily="34" charset="0"/>
                <a:cs typeface="Times New Roman" panose="02020603050405020304" pitchFamily="18" charset="0"/>
              </a:rPr>
              <a:t> ve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Hazrec</a:t>
            </a:r>
            <a:r>
              <a:rPr lang="tr-TR" sz="2400" dirty="0">
                <a:effectLst/>
                <a:latin typeface="Calibri" panose="020F0502020204030204" pitchFamily="34" charset="0"/>
                <a:ea typeface="Calibri" panose="020F0502020204030204" pitchFamily="34" charset="0"/>
                <a:cs typeface="Times New Roman" panose="02020603050405020304" pitchFamily="18" charset="0"/>
              </a:rPr>
              <a:t> kabileleri Arap toplumunu oluşturuyordu. Medine’de merkezî bir otorite mevcut değildi.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Evs</a:t>
            </a:r>
            <a:r>
              <a:rPr lang="tr-TR" sz="2400" dirty="0">
                <a:effectLst/>
                <a:latin typeface="Calibri" panose="020F0502020204030204" pitchFamily="34" charset="0"/>
                <a:ea typeface="Calibri" panose="020F0502020204030204" pitchFamily="34" charset="0"/>
                <a:cs typeface="Times New Roman" panose="02020603050405020304" pitchFamily="18" charset="0"/>
              </a:rPr>
              <a:t> ve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Hazrec</a:t>
            </a:r>
            <a:r>
              <a:rPr lang="tr-TR" sz="2400" dirty="0">
                <a:effectLst/>
                <a:latin typeface="Calibri" panose="020F0502020204030204" pitchFamily="34" charset="0"/>
                <a:ea typeface="Calibri" panose="020F0502020204030204" pitchFamily="34" charset="0"/>
                <a:cs typeface="Times New Roman" panose="02020603050405020304" pitchFamily="18" charset="0"/>
              </a:rPr>
              <a:t> kabilelerinin Abdullah b.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Übey’i</a:t>
            </a:r>
            <a:r>
              <a:rPr lang="tr-TR" sz="2400" dirty="0">
                <a:effectLst/>
                <a:latin typeface="Calibri" panose="020F0502020204030204" pitchFamily="34" charset="0"/>
                <a:ea typeface="Calibri" panose="020F0502020204030204" pitchFamily="34" charset="0"/>
                <a:cs typeface="Times New Roman" panose="02020603050405020304" pitchFamily="18" charset="0"/>
              </a:rPr>
              <a:t> Medine’nin lideri olarak belirleme girişimleri hicret ile birlikte başarısızlıkla sonuçlanmıştır. Medine’de kabile anlayışı hâkimdi. Kan davaları yaygındı. Arap ve Yahudi kabileleri dağınık halde kendi mahallelerinde yaşıyorlardı.</a:t>
            </a:r>
          </a:p>
        </p:txBody>
      </p:sp>
    </p:spTree>
    <p:extLst>
      <p:ext uri="{BB962C8B-B14F-4D97-AF65-F5344CB8AC3E}">
        <p14:creationId xmlns:p14="http://schemas.microsoft.com/office/powerpoint/2010/main" val="376914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1891287"/>
          </a:xfrm>
          <a:prstGeom prst="rect">
            <a:avLst/>
          </a:prstGeom>
          <a:noFill/>
        </p:spPr>
        <p:txBody>
          <a:bodyPr wrap="square">
            <a:spAutoFit/>
          </a:bodyPr>
          <a:lstStyle/>
          <a:p>
            <a:pPr algn="just">
              <a:lnSpc>
                <a:spcPct val="150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Medine’nin dinî yapısına baktığımızda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Yahudilik’in</a:t>
            </a:r>
            <a:r>
              <a:rPr lang="tr-TR" sz="2000" dirty="0">
                <a:effectLst/>
                <a:latin typeface="Calibri" panose="020F0502020204030204" pitchFamily="34" charset="0"/>
                <a:ea typeface="Calibri" panose="020F0502020204030204" pitchFamily="34" charset="0"/>
                <a:cs typeface="Times New Roman" panose="02020603050405020304" pitchFamily="18" charset="0"/>
              </a:rPr>
              <a:t> dışında putperestliğin yaygın olduğunu görmekteyiz.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Müşellel’de</a:t>
            </a:r>
            <a:r>
              <a:rPr lang="tr-TR" sz="2000" dirty="0">
                <a:effectLst/>
                <a:latin typeface="Calibri" panose="020F0502020204030204" pitchFamily="34" charset="0"/>
                <a:ea typeface="Calibri" panose="020F0502020204030204" pitchFamily="34" charset="0"/>
                <a:cs typeface="Times New Roman" panose="02020603050405020304" pitchFamily="18" charset="0"/>
              </a:rPr>
              <a:t> bulunan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Menât</a:t>
            </a:r>
            <a:r>
              <a:rPr lang="tr-TR" sz="2000" dirty="0">
                <a:effectLst/>
                <a:latin typeface="Calibri" panose="020F0502020204030204" pitchFamily="34" charset="0"/>
                <a:ea typeface="Calibri" panose="020F0502020204030204" pitchFamily="34" charset="0"/>
                <a:cs typeface="Times New Roman" panose="02020603050405020304" pitchFamily="18" charset="0"/>
              </a:rPr>
              <a:t> adlı put en önemli putlardan birisiydi. Medineliler hac yaptıktan sonra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Menât’ın</a:t>
            </a:r>
            <a:r>
              <a:rPr lang="tr-TR" sz="2000" dirty="0">
                <a:effectLst/>
                <a:latin typeface="Calibri" panose="020F0502020204030204" pitchFamily="34" charset="0"/>
                <a:ea typeface="Calibri" panose="020F0502020204030204" pitchFamily="34" charset="0"/>
                <a:cs typeface="Times New Roman" panose="02020603050405020304" pitchFamily="18" charset="0"/>
              </a:rPr>
              <a:t> yanına gelip onun önünde saçlarını tıraş ediyorlar ve böylece hac ibadetinin tamamlandığına inanıyorlardı.</a:t>
            </a:r>
          </a:p>
        </p:txBody>
      </p:sp>
    </p:spTree>
    <p:extLst>
      <p:ext uri="{BB962C8B-B14F-4D97-AF65-F5344CB8AC3E}">
        <p14:creationId xmlns:p14="http://schemas.microsoft.com/office/powerpoint/2010/main" val="319232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6251070"/>
          </a:xfrm>
          <a:prstGeom prst="rect">
            <a:avLst/>
          </a:prstGeom>
          <a:noFill/>
        </p:spPr>
        <p:txBody>
          <a:bodyPr wrap="square">
            <a:spAutoFit/>
          </a:bodyPr>
          <a:lstStyle/>
          <a:p>
            <a:pPr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Bilindiği üzere eski adı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Yesrib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olan Medine, İslam'ın doğduğu ve Hz. Peygamber'in hicret ettiği sıralarda Hicaz bölgesinin önemli yerleşim merkezlerinden biriydi. Şehirde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Evs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Hazrec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kabileleri Arap toplumunu; Benî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Kureyza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Benî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Kaynukâ</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Benî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Nadîr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kabileleri Yahudi toplumunu oluşturuyordu. Merkezî bir otoritenin olmadığı şehirde her kabile kendi başkanının etrafında toplanırdı. Arap ve Yahudi kabileleri dağınık halde kendi mahallelerinde yaşıyorlardı. Şehirde kan davaları yaygındı.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Evs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Hazrec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 arasındaki düşmanlık çok eskilere dayanmaktaydı. Hicretten beş yıl önce gerçekleşen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Buâs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Evs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kabilesinin üstünlüğüyle sonuçlanmıştı.</a:t>
            </a:r>
          </a:p>
          <a:p>
            <a:pPr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Vefat eden bir adamın sadece hanımı ve kızı değil, küçük çocukları da miras alamıyordu. Miras sadece savaş durumunda eli silah tutabilecek olan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büluğa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ermiş erkek çocukların hakkıydı. Şehrin ekonomisi ticarete dayalıydı. Yahudiler ziraat, ticaret, kuyumculuk, demircilik, dokumacılık, silah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zirâî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alet imalatı ile meşgul oluyorlardı. Arap kabileleri çoğunlukla çiftçilik ile uğraşıyorlardı. İklimi güzel, toprağı verimli, fazla derin olmayan tatlı yeraltı sularına sahiptir.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68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548314"/>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Toplumun Teşkilatlandırılması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Muhacirlerle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Ensarın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Kardeş Yapılması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Muâhât</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t>
            </a: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Medine’ye hicret ile birlikte İslam toplumu Mekke’den hicret eden muhacirler ve onlara Medine’de kucak açan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ensar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olmak üzere iki grup haline geldi. Peygamberliğinin ilk gününden itibaren ırk ve kabile ayrımını yok sayan ve İslam kardeşliği çatısı altında herkese eşit mesafede olan Hz. Peygamber, ayrışma vesilesi olabilecek bu durumun önüne geçmek için muhacirler ile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ensarı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kardeş ilan etmiştir. Hz. Muhammed’in bu uygulaması iki grubu birbirine yaklaştırmış ve ortak iş yapmalarına imkân sağlamıştır. Hz. Muhammed, Müslümanları birbiriyle kardeş ilan ederken birbiriyle ortak özellikleri olan isimleri bir araya getirmeye özen göstermiştir.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Kardeşlik ahdinin ardından, iki kardeşten biri orduya alındığında diğeri her iki ailenin de işleri ile ilgileniyordu. Kardeşlerden birisi çalışmaya gittiğinde diğeri Hz. Muhammed’i takip ediyor ve olup biteni kardeşine anlatıyordu.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05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1561581"/>
          </a:xfrm>
          <a:prstGeom prst="rect">
            <a:avLst/>
          </a:prstGeom>
          <a:noFill/>
        </p:spPr>
        <p:txBody>
          <a:bodyPr wrap="square">
            <a:spAutoFit/>
          </a:bodyPr>
          <a:lstStyle/>
          <a:p>
            <a:pPr indent="447675" algn="just">
              <a:lnSpc>
                <a:spcPct val="150000"/>
              </a:lnSpc>
              <a:spcAft>
                <a:spcPts val="1000"/>
              </a:spcAft>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Kardeşleştirme, altı ayı aşkın bir süre boyunca Hz. Peygamber'in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müslümanları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iyice tanıması ve durumlarını incelemesinin ardından her çift arasında ortak vasıflar bulunmasına özen gösterilerek gerçekleştirilmiştir.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01104"/>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b="1" dirty="0">
                <a:effectLst/>
                <a:latin typeface="Calibri" panose="020F0502020204030204" pitchFamily="34" charset="0"/>
                <a:ea typeface="Calibri" panose="020F0502020204030204" pitchFamily="34" charset="0"/>
                <a:cs typeface="Times New Roman" panose="02020603050405020304" pitchFamily="18" charset="0"/>
              </a:rPr>
              <a:t>-i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Nebevî’nin</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Yapımı</a:t>
            </a:r>
          </a:p>
          <a:p>
            <a:pPr marL="95250" marR="95250" indent="450215" algn="just">
              <a:lnSpc>
                <a:spcPct val="115000"/>
              </a:lnSpc>
              <a:spcBef>
                <a:spcPts val="600"/>
              </a:spcBef>
              <a:spcAft>
                <a:spcPts val="12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Hicretin ardından Medine’de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-i Nebevî adı verilen bir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 inşa edilmiştir. Mescidin temeli taştan, daha yukarıları kerpiçten inşa edilmiştir.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Mescidde</a:t>
            </a:r>
            <a:r>
              <a:rPr lang="tr-TR" sz="2400" dirty="0">
                <a:effectLst/>
                <a:latin typeface="Calibri" panose="020F0502020204030204" pitchFamily="34" charset="0"/>
                <a:ea typeface="Calibri" panose="020F0502020204030204" pitchFamily="34" charset="0"/>
                <a:cs typeface="Times New Roman" panose="02020603050405020304" pitchFamily="18" charset="0"/>
              </a:rPr>
              <a:t> Müslümanlar ibadetlerini topluca gerçekleştirirken aynı zamanda bu mekânda askerî kararların alınıyor, elçileri kabul ediliyor, duruşmalar yapılıyor, savaşta yaralanan askerler tedavi ediliyor, folklor gösterilerin organize ediliyordu. Yine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-i Nebevî, hapishane olarak da kullanılıyordu. Kimsesiz Müslümanlarla ilim tahsil etmek isteyen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sahabilerin</a:t>
            </a:r>
            <a:r>
              <a:rPr lang="tr-TR" sz="2400" dirty="0">
                <a:effectLst/>
                <a:latin typeface="Calibri" panose="020F0502020204030204" pitchFamily="34" charset="0"/>
                <a:ea typeface="Calibri" panose="020F0502020204030204" pitchFamily="34" charset="0"/>
                <a:cs typeface="Times New Roman" panose="02020603050405020304" pitchFamily="18" charset="0"/>
              </a:rPr>
              <a:t> barınması için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a:t>
            </a:r>
            <a:r>
              <a:rPr lang="tr-TR" sz="2400" dirty="0">
                <a:effectLst/>
                <a:latin typeface="Calibri" panose="020F0502020204030204" pitchFamily="34" charset="0"/>
                <a:ea typeface="Calibri" panose="020F0502020204030204" pitchFamily="34" charset="0"/>
                <a:cs typeface="Times New Roman" panose="02020603050405020304" pitchFamily="18" charset="0"/>
              </a:rPr>
              <a:t>-i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Nebevî’nin</a:t>
            </a:r>
            <a:r>
              <a:rPr lang="tr-TR" sz="2400" dirty="0">
                <a:effectLst/>
                <a:latin typeface="Calibri" panose="020F0502020204030204" pitchFamily="34" charset="0"/>
                <a:ea typeface="Calibri" panose="020F0502020204030204" pitchFamily="34" charset="0"/>
                <a:cs typeface="Times New Roman" panose="02020603050405020304" pitchFamily="18" charset="0"/>
              </a:rPr>
              <a:t> yan tarafında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Suffe</a:t>
            </a:r>
            <a:r>
              <a:rPr lang="tr-TR" sz="2400" dirty="0">
                <a:effectLst/>
                <a:latin typeface="Calibri" panose="020F0502020204030204" pitchFamily="34" charset="0"/>
                <a:ea typeface="Calibri" panose="020F0502020204030204" pitchFamily="34" charset="0"/>
                <a:cs typeface="Times New Roman" panose="02020603050405020304" pitchFamily="18" charset="0"/>
              </a:rPr>
              <a:t> yapılmıştır.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Mescid’in</a:t>
            </a:r>
            <a:r>
              <a:rPr lang="tr-TR" sz="2400" dirty="0">
                <a:effectLst/>
                <a:latin typeface="Calibri" panose="020F0502020204030204" pitchFamily="34" charset="0"/>
                <a:ea typeface="Calibri" panose="020F0502020204030204" pitchFamily="34" charset="0"/>
                <a:cs typeface="Times New Roman" panose="02020603050405020304" pitchFamily="18" charset="0"/>
              </a:rPr>
              <a:t> inşasının ardında Hz. Peygamber’de mescide bitişik olarak inşa edilen evine taşınmıştır.</a:t>
            </a:r>
          </a:p>
          <a:p>
            <a:pPr marL="95250" marR="95250" indent="450215" algn="just">
              <a:lnSpc>
                <a:spcPct val="115000"/>
              </a:lnSpc>
              <a:spcBef>
                <a:spcPts val="600"/>
              </a:spcBef>
              <a:spcAft>
                <a:spcPts val="12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9040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3144</Words>
  <Application>Microsoft Office PowerPoint</Application>
  <PresentationFormat>Geniş ekran</PresentationFormat>
  <Paragraphs>86</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Adobe Caslon Pro</vt:lpstr>
      <vt:lpstr>Arial</vt:lpstr>
      <vt:lpstr>Calibri</vt:lpstr>
      <vt:lpstr>Calibri Light</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mehmet baylan</cp:lastModifiedBy>
  <cp:revision>50</cp:revision>
  <dcterms:created xsi:type="dcterms:W3CDTF">2020-11-30T19:20:16Z</dcterms:created>
  <dcterms:modified xsi:type="dcterms:W3CDTF">2021-01-24T11:48:59Z</dcterms:modified>
</cp:coreProperties>
</file>