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0" r:id="rId6"/>
    <p:sldId id="291" r:id="rId7"/>
    <p:sldId id="260" r:id="rId8"/>
    <p:sldId id="293" r:id="rId9"/>
    <p:sldId id="261" r:id="rId10"/>
    <p:sldId id="262" r:id="rId11"/>
    <p:sldId id="263" r:id="rId12"/>
    <p:sldId id="264" r:id="rId13"/>
    <p:sldId id="292" r:id="rId14"/>
    <p:sldId id="265" r:id="rId15"/>
    <p:sldId id="266" r:id="rId16"/>
    <p:sldId id="267" r:id="rId17"/>
    <p:sldId id="268" r:id="rId18"/>
    <p:sldId id="273" r:id="rId19"/>
    <p:sldId id="269" r:id="rId20"/>
    <p:sldId id="270" r:id="rId21"/>
    <p:sldId id="271" r:id="rId22"/>
    <p:sldId id="279" r:id="rId23"/>
    <p:sldId id="280" r:id="rId24"/>
    <p:sldId id="281" r:id="rId25"/>
    <p:sldId id="283" r:id="rId26"/>
    <p:sldId id="284" r:id="rId27"/>
    <p:sldId id="285"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9" d="100"/>
          <a:sy n="49" d="100"/>
        </p:scale>
        <p:origin x="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24.01.2021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24.01.2021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SİYER</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924618"/>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Kuşatmadan herhangi bir sonuç alınamaması üzerine Müşrikler Medine’de bulunan Yahudi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Kurayza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 ile anlaşma arayışına girdiler.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Kureyza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 Hz Muhammed ile yaptıkları anlaşmayı bozdular. Bu sırada düşman safında yer alan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Eşca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 lideri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Nuaym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Mesud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İslamiyeti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kabul ederek gizlice Hz. Peygamber’in yanına geldi.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Nuaym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giriştiği faaliyet sonucu Müşrikler ile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Kureyza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Yahudileri arasındaki ittifakı çatlattı. Bu sırada Zilkade ayının gelmesiyle haram aylarda girmiş bulunuyordu. 1 ay muhasaranın sonucunda müşrikler hedeflerine ulaşamadan geri dönmek zorunda kaldılar. Muhasara sırasında Müslümanlar 6 şehit verirken, müşriklerden 8 kişi öldürüldü.</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rPr>
              <a:t>Savaşta toplam 10000 müşrik yer alırken, Müslümanların saflarında 3000 asker savaşa katıldı. Düşman safında yer alan </a:t>
            </a:r>
            <a:r>
              <a:rPr lang="tr-TR" sz="1800" dirty="0" err="1">
                <a:effectLst/>
                <a:latin typeface="Times New Roman" panose="02020603050405020304" pitchFamily="18" charset="0"/>
                <a:ea typeface="Calibri" panose="020F0502020204030204" pitchFamily="34" charset="0"/>
              </a:rPr>
              <a:t>Eşca</a:t>
            </a:r>
            <a:r>
              <a:rPr lang="tr-TR" sz="1800" dirty="0">
                <a:effectLst/>
                <a:latin typeface="Times New Roman" panose="02020603050405020304" pitchFamily="18" charset="0"/>
                <a:ea typeface="Calibri" panose="020F0502020204030204" pitchFamily="34" charset="0"/>
              </a:rPr>
              <a:t> kabilesi lideri </a:t>
            </a:r>
            <a:r>
              <a:rPr lang="tr-TR" sz="1800" dirty="0" err="1">
                <a:effectLst/>
                <a:latin typeface="Times New Roman" panose="02020603050405020304" pitchFamily="18" charset="0"/>
                <a:ea typeface="Calibri" panose="020F0502020204030204" pitchFamily="34" charset="0"/>
              </a:rPr>
              <a:t>Nuaym</a:t>
            </a:r>
            <a:r>
              <a:rPr lang="tr-TR" sz="1800" dirty="0">
                <a:effectLst/>
                <a:latin typeface="Times New Roman" panose="02020603050405020304" pitchFamily="18" charset="0"/>
                <a:ea typeface="Calibri" panose="020F0502020204030204" pitchFamily="34" charset="0"/>
              </a:rPr>
              <a:t> b. </a:t>
            </a:r>
            <a:r>
              <a:rPr lang="tr-TR" sz="1800" dirty="0" err="1">
                <a:effectLst/>
                <a:latin typeface="Times New Roman" panose="02020603050405020304" pitchFamily="18" charset="0"/>
                <a:ea typeface="Calibri" panose="020F0502020204030204" pitchFamily="34" charset="0"/>
              </a:rPr>
              <a:t>Mesud</a:t>
            </a:r>
            <a:r>
              <a:rPr lang="tr-TR" sz="1800" dirty="0">
                <a:effectLst/>
                <a:latin typeface="Times New Roman" panose="02020603050405020304" pitchFamily="18" charset="0"/>
                <a:ea typeface="Calibri" panose="020F0502020204030204" pitchFamily="34" charset="0"/>
              </a:rPr>
              <a:t>, </a:t>
            </a:r>
            <a:r>
              <a:rPr lang="tr-TR" sz="1800" dirty="0" err="1">
                <a:effectLst/>
                <a:latin typeface="Times New Roman" panose="02020603050405020304" pitchFamily="18" charset="0"/>
                <a:ea typeface="Calibri" panose="020F0502020204030204" pitchFamily="34" charset="0"/>
              </a:rPr>
              <a:t>İslamiyeti</a:t>
            </a:r>
            <a:r>
              <a:rPr lang="tr-TR" sz="1800" dirty="0">
                <a:effectLst/>
                <a:latin typeface="Times New Roman" panose="02020603050405020304" pitchFamily="18" charset="0"/>
                <a:ea typeface="Calibri" panose="020F0502020204030204" pitchFamily="34" charset="0"/>
              </a:rPr>
              <a:t> kabul ederek gizlice Hz. Peygamber’in yanına geldi. </a:t>
            </a:r>
            <a:r>
              <a:rPr lang="tr-TR" sz="1800" dirty="0" err="1">
                <a:effectLst/>
                <a:latin typeface="Times New Roman" panose="02020603050405020304" pitchFamily="18" charset="0"/>
                <a:ea typeface="Calibri" panose="020F0502020204030204" pitchFamily="34" charset="0"/>
              </a:rPr>
              <a:t>Nuaym</a:t>
            </a:r>
            <a:r>
              <a:rPr lang="tr-TR" sz="1800" dirty="0">
                <a:effectLst/>
                <a:latin typeface="Times New Roman" panose="02020603050405020304" pitchFamily="18" charset="0"/>
                <a:ea typeface="Calibri" panose="020F0502020204030204" pitchFamily="34" charset="0"/>
              </a:rPr>
              <a:t>, giriştiği faaliyet sonucu Müşrikler ile </a:t>
            </a:r>
            <a:r>
              <a:rPr lang="tr-TR" sz="1800" dirty="0" err="1">
                <a:effectLst/>
                <a:latin typeface="Times New Roman" panose="02020603050405020304" pitchFamily="18" charset="0"/>
                <a:ea typeface="Calibri" panose="020F0502020204030204" pitchFamily="34" charset="0"/>
              </a:rPr>
              <a:t>Kureyza</a:t>
            </a:r>
            <a:r>
              <a:rPr lang="tr-TR" sz="1800" dirty="0">
                <a:effectLst/>
                <a:latin typeface="Times New Roman" panose="02020603050405020304" pitchFamily="18" charset="0"/>
                <a:ea typeface="Calibri" panose="020F0502020204030204" pitchFamily="34" charset="0"/>
              </a:rPr>
              <a:t> Yahudileri arasındaki ittifakı çatlattı. Bu sırada Zilkade ayının gelmesiyle haram aylarda girmiş bulunuyordu. 1 ay muhasaranın sonucunda müşrikler hedeflerine ulaşamadan geri dönmek zorunda kaldılar. Muhasara sırasında Müslümanlar 6 şehit verirken, müşriklerden 8 kişi öldürüldü.</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08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84627"/>
          </a:xfrm>
          <a:prstGeom prst="rect">
            <a:avLst/>
          </a:prstGeom>
          <a:noFill/>
        </p:spPr>
        <p:txBody>
          <a:bodyPr wrap="square">
            <a:spAutoFit/>
          </a:bodyPr>
          <a:lstStyle/>
          <a:p>
            <a:pPr indent="447675" algn="just">
              <a:lnSpc>
                <a:spcPct val="150000"/>
              </a:lnSpc>
              <a:spcAft>
                <a:spcPts val="10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Kureyza</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Gazvesi</a:t>
            </a:r>
          </a:p>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Hendek Savaşı sırasında müşriklere yardım eden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Kureyzaoğulları’na</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karşı Zilkade 5 /Nisan 627 tarihinde bir gazve gerçekleştirilmiştir.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Kureyzaoğulları</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mensupları kalelerine çekilmiş, taşkınlık yaparak Hz.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Peygember</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ve hanımlara hakaret etmeye başladılar. Bununla birlikte kuşatmanın uzamasıyla zor durumda kaldılar. Neticede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Muaz’ın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hakemliği neticesinde buluğ çağına girmiş erkeklerin idam edilmesine, kadınların ve çocukların esir edilmesine ve bu kabileye ait malların ganimet kabul edilmesine karar verilmiştir.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90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285562"/>
          </a:xfrm>
          <a:prstGeom prst="rect">
            <a:avLst/>
          </a:prstGeom>
          <a:noFill/>
        </p:spPr>
        <p:txBody>
          <a:bodyPr wrap="square">
            <a:spAutoFit/>
          </a:bodyPr>
          <a:lstStyle/>
          <a:p>
            <a:pPr marL="447675" algn="just">
              <a:lnSpc>
                <a:spcPct val="150000"/>
              </a:lnSpc>
              <a:spcAft>
                <a:spcPts val="10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Musalahası</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(6/628)</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Hicretin 6. Yılı Zilkade ayının başında, rüyasında Kâbe'yi tavaf ettiğini gören Hz. Peygamber, umreye gitmeye karar verdi. Kendisi ile birlikte gelmek isteyenlerin de hazırlanmasını istedi. Yerine Abdullah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Ümmü</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Mektum'u</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vekil bırakan Hz. Peygamber, 1.500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sahâbîyle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Medine'den hareket etti. Müslümanların yanında sadece sefer kılıçları vardı. Hz. Peygamber yanına kurbanlık olarak 70 deve almıştı.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kuyusuna gelindiğinde Mekkeliler Müslümanların yolunu kestiler ve ilerleyişlerine izin vermediler.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66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257623"/>
          </a:xfrm>
          <a:prstGeom prst="rect">
            <a:avLst/>
          </a:prstGeom>
          <a:noFill/>
        </p:spPr>
        <p:txBody>
          <a:bodyPr wrap="square">
            <a:spAutoFit/>
          </a:bodyPr>
          <a:lstStyle/>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Mekkeli müşrikler Hz. Peygamber’in bu girişimine engel olmak için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komutasında bir süvari birliği gönderdiler. Hz. Peygamber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Mekkeye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17 km. uzaklıktaki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kuyusunda konakladı. Hz. Muhammed amaçlarının sadece umre yapmak olduğunu, kimseyle savaşmak istemediklerini bildirmek üzere önce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Hıraş</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Ümeyye’yi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Mekke’ye gönderdi. Ancak müşrikler elçiye kötü gönderdi. Bunun ardından Hz. Ömer’i elçi olarak göndermek istedi. Ancak Hz. Ömer, Mekke’de kendisini koruyacak kimsenin olmadığını söyleyerek Hz. Osman’ın gitmesinin daha iyi olacağını söyledi. Bunun üzerine Osman b. Affan, Mekke’ye gönderildi. Hz. Osman’ın öldürüldüğüne dair bir haber ulaşınca, bir rivayete göre ölüm üzerine, bir rivayete göre savaştan kaçmamak üzere biat aldı. Bu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biata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Bey’atürrıdvan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adı verilir. Müslümanların ciddiyetini anlayan müşrikler uzlaşma arayışına girdiler ve sonuçta iki taraf arasında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Anlaşması olarak isimlendirilen anlaşma imzalandı. Anlaşma maddelerine göre;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97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624536"/>
          </a:xfrm>
          <a:prstGeom prst="rect">
            <a:avLst/>
          </a:prstGeom>
          <a:noFill/>
        </p:spPr>
        <p:txBody>
          <a:bodyPr wrap="square">
            <a:spAutoFit/>
          </a:bodyPr>
          <a:lstStyle/>
          <a:p>
            <a:pPr marL="342900" lvl="0" indent="-342900" algn="just">
              <a:lnSpc>
                <a:spcPct val="150000"/>
              </a:lnSpc>
              <a:spcAft>
                <a:spcPts val="1000"/>
              </a:spcAft>
              <a:buFont typeface="Symbol" panose="05050102010706020507" pitchFamily="18" charset="2"/>
              <a:buChar char=""/>
              <a:tabLst>
                <a:tab pos="676275"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Müslümanlar bu yıl umre yapmadan geri dönecekler. Ertesi yıl sadece üç gün Mekke’de kalabilecekler, bu zaman diliminde hiçbir Mekkeli ile irtibata geçmeyecekler. Mekke’ye gelirken yanlarında yolcu kılıcı haricinde bir silah bulundurmayacaklar. Mekke’den ayrılırken kendileriyle birlikte Medine’ye gelmek isteyenleri yanlarına alamayacaklar, Mekke’de kalmak isteyenlere engel olmayacaklardı.</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tabLst>
                <a:tab pos="676275"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İsteyen Arap kabilesi iki taraftan birisiyle birliktelik kurabilecekti.</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tabLst>
                <a:tab pos="676275"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Anlaşma süresince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Kureyş’ten</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birisi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İslamiyeti</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kabul eder ve Müslümanlara sığınırsa, Mekke’ye iade edilecek, bununla birlikte Mekke’ye iltica eden hiçbir Müslüman iade edilmeyecekti.</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1200"/>
              </a:spcAft>
              <a:buFont typeface="Symbol" panose="05050102010706020507" pitchFamily="18" charset="2"/>
              <a:buChar char=""/>
              <a:tabLst>
                <a:tab pos="676275"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Hac ve umre amacıyla Mekke'ye gelen veya Yemen ve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Tâif'e</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gitmek üzere buradan geçenlerle, Suriye'ye veya doğuya gitmek üzere Medine'ye gelenler emniyet içinde olacaklardır.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tabLst>
                <a:tab pos="676275" algn="l"/>
              </a:tabLs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Anlaşmanın süresi on yıldır. Bu süre içerisinde iki tarafta birbirine saldırmayacaktı.</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83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540888"/>
          </a:xfrm>
          <a:prstGeom prst="rect">
            <a:avLst/>
          </a:prstGeom>
          <a:noFill/>
        </p:spPr>
        <p:txBody>
          <a:bodyPr wrap="square">
            <a:spAutoFit/>
          </a:bodyPr>
          <a:lstStyle/>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İlk bakışta Müslümanların aleyhine gözüken anlaşma,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islamiyet’İn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dönüm noktalarından birisi olmuştur.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anlaşması ile Mekkeliler, Medine İslam Devleti’ni resmen tanımış oluyorlardı. Anlaşma sonrasındaki iki yılda Müslüman olanların sayısı, ilk on dokuz yılda Müslüman olanların sayısından daha çoktur.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Âs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Osman b. Talha gibi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önemli isimleri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sonrası Müslüman olmuştur. Sağlanan barış ortamında komşu ülkelerin başkanlarına İslam’a davet mektupları gönderilmiştir. Bu anlaşma Hayber ve Mekke’nin fethinin önünü açacaktır.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65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774688"/>
          </a:xfrm>
          <a:prstGeom prst="rect">
            <a:avLst/>
          </a:prstGeom>
          <a:noFill/>
        </p:spPr>
        <p:txBody>
          <a:bodyPr wrap="square">
            <a:spAutoFit/>
          </a:bodyPr>
          <a:lstStyle/>
          <a:p>
            <a:pPr marR="95250" algn="just">
              <a:lnSpc>
                <a:spcPct val="115000"/>
              </a:lnSpc>
              <a:spcBef>
                <a:spcPts val="600"/>
              </a:spcBef>
              <a:spcAft>
                <a:spcPts val="12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Anlaşması;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1200"/>
              </a:spcAft>
              <a:buFont typeface="Calibri" panose="020F0502020204030204" pitchFamily="34" charset="0"/>
              <a:buChar char="-"/>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İslâm'ın hızla yayılması sebep olmuştur.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1200"/>
              </a:spcAft>
              <a:buFont typeface="Calibri" panose="020F0502020204030204" pitchFamily="34" charset="0"/>
              <a:buChar char="-"/>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Hicaz bölgesinin iki önemli yerleşim merkezi olan Hayber ve Mekke'nin fethine zemin hazırlamıştır.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1200"/>
              </a:spcAft>
              <a:buFont typeface="Calibri" panose="020F0502020204030204" pitchFamily="34" charset="0"/>
              <a:buChar char="-"/>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Müslümanların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Kureyş</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tarafından resmen tanınmasını sağlamıştır.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1200"/>
              </a:spcAft>
              <a:buFont typeface="Calibri" panose="020F0502020204030204" pitchFamily="34" charset="0"/>
              <a:buChar char="-"/>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Daha önce Müslümanlarla ilişki kurmak isteyen ancak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Kureyş'ten</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çekinen bazı Arap kabileleri Medine’ye gelmiş ve İslâm hakkında bilgi sahibi olma imkânı bulmuşlardır.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1200"/>
              </a:spcAft>
              <a:buFont typeface="Calibri" panose="020F0502020204030204" pitchFamily="34" charset="0"/>
              <a:buChar char="-"/>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Hz. Peygamber, barış ortamından yararlanarak komşu ülkelerin devlet başkanlarına İslâm'a davet mektupları göndermiştir.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52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1838132"/>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Hükümdarları İslam’a Davet (7/628)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anlaşması, İslamiyet için önemli bir fırsat oldu. Hz. Peygamber sağlanan barış ortamından istifade ederek başta devrin iki büyük devleti olan Bizans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Sasânîler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olmak üzere komşu ülkelerin hükümdar ve devlet başkanlarına mektuplar yazarak onları İslamiyet’e davet etti.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54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84627"/>
          </a:xfrm>
          <a:prstGeom prst="rect">
            <a:avLst/>
          </a:prstGeom>
          <a:noFill/>
        </p:spPr>
        <p:txBody>
          <a:bodyPr wrap="square">
            <a:spAutoFit/>
          </a:bodyPr>
          <a:lstStyle/>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Dıhye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Halife el-</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Kelbî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Bizans hükümdarına gönderildi. Mektubu Kudüs’te olduğu sırada okutan Bizans hükümdarı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Herakleios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 sırada Kudüs’te bulunan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Süfyan’dan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Hz. Muhammed hakkında bilgi aldı. İslamiyet’i kabul etmemekle birlikte elçiyi iyi bir şekilde ağırladı ve hediyeler ile birlikte geri gönderdi.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Huzafe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Abdullah, İran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Kisrası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II. Hüsrev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Perviz’e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gönderilmişti. Mektuba sinirlenen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Kisra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Yemen Valisi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Bâzân’a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Hz. Muhammed’i yakalayıp kendisine göndermesini emretti.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Bâzân’ın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iki adamı Medine’ye ulaştığında Hz. Peygamber onlara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Kisra’nın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öldürüldüğünü söyledi. Haber, Yemen’e ulaşınca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Bâzân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İslamiyet’i kabul etmiş ve görevine devam etmiştir.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589077"/>
          </a:xfrm>
          <a:prstGeom prst="rect">
            <a:avLst/>
          </a:prstGeom>
          <a:noFill/>
        </p:spPr>
        <p:txBody>
          <a:bodyPr wrap="square">
            <a:spAutoFit/>
          </a:bodyPr>
          <a:lstStyle/>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Ümeyye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ed-Damrî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Habeşistan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Necaşisi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Ashame’ye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gönderilmişti.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Necaşi’nin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Müslüman olduğu aktarılmaktadır. Hz. Muhammed,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Necaşi’nin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ölüm haberini aldığında gıyabî cenaze namazı kıldırmıştır.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Mısır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Mukavkısı’na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elçi olarak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Hâtıb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Beltea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gönderildi.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Mukavkıs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İslamiyet’i kabul etmemekle beraber elçiyi iyi karşılamış,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Mariye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Sirîn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adlı iki cariyeyi değerli hediyeler ile Medine’ye göndermiştir.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Mariye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Hz. Peygamber’in son çocuğu İbrahim’in annesidir.</a:t>
            </a: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Hz. Muhammed’in İslam’a davet ettiği Bahreyn ve Uman emirleri İslam’ı kabul ettiler.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Gassanî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Kralı Haris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Şemir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Mektuba sinirlendi ve Müslümanlara karşı saldırmak için hazırlık yaptı. Ancak Bizans hükümdarının izin vermemesi üzerine bundan vazgeçmek zorunda kaldı.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Busrâ</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emirine gönderilen elçi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Gassanîlerin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valisi tarafından öldürüldü. Bu olay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Savaşı’nın sebebi oldu.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515600" cy="1508105"/>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3:</a:t>
            </a:r>
          </a:p>
          <a:p>
            <a:pPr algn="just"/>
            <a:r>
              <a:rPr lang="tr-TR" sz="2400" b="1" dirty="0">
                <a:solidFill>
                  <a:srgbClr val="C00000"/>
                </a:solidFill>
                <a:latin typeface="Adobe Caslon Pro" panose="0205050205050A020403" pitchFamily="18" charset="-94"/>
                <a:ea typeface="Adobe Myungjo Std M" panose="02020600000000000000" pitchFamily="18" charset="-128"/>
              </a:rPr>
              <a:t>PEYGAMBERLİĞİN MEDİNE DÖNEMİ II</a:t>
            </a:r>
          </a:p>
          <a:p>
            <a:pPr algn="just"/>
            <a:endParaRPr lang="tr-TR" sz="2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922660"/>
          </a:xfrm>
          <a:prstGeom prst="rect">
            <a:avLst/>
          </a:prstGeom>
          <a:noFill/>
        </p:spPr>
        <p:txBody>
          <a:bodyPr wrap="square">
            <a:spAutoFit/>
          </a:bodyPr>
          <a:lstStyle/>
          <a:p>
            <a:pPr marL="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Hayber’in Fethi (7/628)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95250" marR="95250" indent="354330"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Hayber, Medine’ye 150 km. uzaklıkta, sağlam kaleleri, verimli hurmalıkları bulunan bir yerdi.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Kaynukâoğulları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Nadîroğullarının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Medine’den çıkarılmasıyla Yahudilerin Medine’deki etkileri azalmış olsa da, Hayber Yahudileri Medine için tehlike arz etmeye devam ediyorlardı. Öncelikli olarak Hayber Yahudileri Suriye ticaret yolunun güvenliğini tehlikeye sokuyorlardı. Ayrıca Hayber Yahudileri şehrin bir yıllık hurma mahsulü karşılığında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Gatafanlıları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Hz. Peygamber'e karşı kendileriyle birlikte savaşmaya davet etmişlerdi. Burada ikamet eden Yahudiler müşriklere lojistik destek sağlıyorlardı.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barışı Hayber tehlikesini bertaraf etme fırsatı verdi.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342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956387"/>
          </a:xfrm>
          <a:prstGeom prst="rect">
            <a:avLst/>
          </a:prstGeom>
          <a:noFill/>
        </p:spPr>
        <p:txBody>
          <a:bodyPr wrap="square">
            <a:spAutoFit/>
          </a:bodyPr>
          <a:lstStyle/>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İslam ordusunda 1400 piyade, 200 süvari bulunuyordu. Ayrıca Habeşistan’dan gelen muhacirler,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Eş’ariler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Devsliler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de bulunuyordu. Yaralıları tedavi etmek, yemek yapmak vs. için de 20 kadın orduya dâhil edilmişti. 20 gün süren kuşatma sonucunda Müslümanlar 15 şehit verdi, Yahudilerden 93 kişi öldürüldü.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Hayberliler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ziraat işlerinden iyi anladıklarını söyleyerek topraklarında yarıcı olarak kalmayı teklif ettiler. Hz. Muhammed bu teklifi gerekli gördüğünde onları topraklarından çıkarma hakkını saklı tutarak kabul etti. Yahudiler, yıllık tarım mahsulünün yarısını Müslümanlara vermeyi kabul etti. Elde edilen ganimetin dörtte biri gaziler arasında pay edildi, beşte biri Hz. Peygamber ve ganimet ayetinde belirtilenler arasında pay edilmek üzere beytülmale ayrıldı.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48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540888"/>
          </a:xfrm>
          <a:prstGeom prst="rect">
            <a:avLst/>
          </a:prstGeom>
          <a:noFill/>
        </p:spPr>
        <p:txBody>
          <a:bodyPr wrap="square">
            <a:spAutoFit/>
          </a:bodyPr>
          <a:lstStyle/>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Fethin ardından Hz. Peygamber, Yahudi liderlerinden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Haris’in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kızı Zeynep tarafından zehirlenmeye çalışıldı. Ancak Hz. Peygamber ağzına aldığı lokmanın zehirli olduğunu fark ederek yutmadı ve bu suikast girişiminin kurtuldu. Hayber kuşatması devam ederken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Ca’fer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Talib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başkanlığındaki son grup da Habeşistan’dan döndü. Hayber’in fethinin ardından Hz. Peygamber esirler arasında yer alan Yahudi liderlerinden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Huyeyy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Ahtab’ın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kızı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Safiyye’ye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İslâm'ı kabul edip kendisine eş olma veya dininde kalıp akrabalarının yanına dönme alternatiflerini sundu. Safiye İslâm'ı tercih ederek Hz. Peygamber ile evlendi.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14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669129"/>
          </a:xfrm>
          <a:prstGeom prst="rect">
            <a:avLst/>
          </a:prstGeom>
          <a:noFill/>
        </p:spPr>
        <p:txBody>
          <a:bodyPr wrap="square">
            <a:spAutoFit/>
          </a:bodyPr>
          <a:lstStyle/>
          <a:p>
            <a:pPr indent="447675" algn="just">
              <a:lnSpc>
                <a:spcPct val="150000"/>
              </a:lnSpc>
              <a:spcAft>
                <a:spcPts val="10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Umretü’l-Kazâ</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Hudeybiye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anlaşmasından bir yıl sonra Hz. Muhammed 2000 kişilik Müslüman grubuyla Mekke’ye doğru hareket etti. Müslümanların gelmesi üzerine Mekkeliler üç günlüğüne şehri terk ederek tepe ve yamaçlara çekildiler. Umre sırasındaki gözlemleri neticesinde Müslümanların kazandığı değerlerin farkına varan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Hâlid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As ve Osman b. Talha bu ziyaretin ardından Medine’ye gelerek Müslüman olmuşlardır.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Umretü’l-Kazâ</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sırasında Hz. Muhammed, amcası Abbas’ın baldızı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Meymûne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ile son evliliğini yapmıştır.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60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915624"/>
          </a:xfrm>
          <a:prstGeom prst="rect">
            <a:avLst/>
          </a:prstGeom>
          <a:noFill/>
        </p:spPr>
        <p:txBody>
          <a:bodyPr wrap="square">
            <a:spAutoFit/>
          </a:bodyPr>
          <a:lstStyle/>
          <a:p>
            <a:pPr indent="447675" algn="just">
              <a:lnSpc>
                <a:spcPct val="150000"/>
              </a:lnSpc>
              <a:spcAft>
                <a:spcPts val="10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Mûte</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Savaşı (8/629)</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Müslümanlar ile Bizans arasında yapılan ilk savaştır. Hz. Muhammed tarafından elçi olarak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Busrâ</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emirine gönderilen Haris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Umeyr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el-</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Ezdî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Gassanîlerin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valisi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Şurahbil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tarafından öldürüldü. Bu olay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Savaşı’nın sebebi oldu. Hz. Muhammed, Suriye bölgesinde yaşananların kontrolü ve bölge halkının İslam’a davet edilmesi için 3.000 kişilik bir ordu oluşturdu. Ordunun kumandanı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Harise’dir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Hz. Peygamber,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Zeyd’in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şehit düşmesi halinde Cafer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Talib’in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Cafer’in şehit düşmesi halinde Abdullah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Revâha’nın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Abdullah’ın şehit düşmesi halinde de askerlerin seçeceği kişinin orduyu yönetmesini emretti. Hz. Peygamber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Şurahbil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halkın önce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islam’a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davet edilmesini, Kadın, çocuk, yaşlı ve manastırlar çekilmişlerin öldürülmemesini, evlerin tahrip edilmemesini, ağaçların kesilmemesini emretti.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47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301977"/>
          </a:xfrm>
          <a:prstGeom prst="rect">
            <a:avLst/>
          </a:prstGeom>
          <a:noFill/>
        </p:spPr>
        <p:txBody>
          <a:bodyPr wrap="square">
            <a:spAutoFit/>
          </a:bodyPr>
          <a:lstStyle/>
          <a:p>
            <a:pPr indent="450215" algn="just">
              <a:lnSpc>
                <a:spcPct val="115000"/>
              </a:lnSpc>
              <a:spcBef>
                <a:spcPts val="600"/>
              </a:spcBef>
              <a:spcAft>
                <a:spcPts val="12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Mûte’ye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gelindiğinde İslam ordusu 100.000 kişilik düşman ordusuyla karşılaştı. Savaş esnasında Hz. Muhammed’in belirlediği bütün isimler şehit oldu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orduyu komuta etmeye başladı.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Halid’in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uyguladığı taktikler sayesinde ordu ağır zayiat vermeden Medine’ye getirmeyi başardı. Bununla birlikte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ashabtan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bazıları onlara, firar edenler anlamına gelen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ferrâr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(veya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fürrâr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diyerek soğuk davrandılar. Ancak Hz. Peygamber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Mûte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gazilerine döne döne hamle yapan savaşçı anlamında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kerrâr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(veya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kürrâr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denilmesini emretti. Bu savaşın ardından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Halid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Velid’e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Seyfullah</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(Allah’ın Kılıcı)” lakabı verilmiştir. Müslümanlar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Mûte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Savaşıyla, Bizans ordusunun uyguladığı savaş taktikleri ve kullandığı silahlar hakkında bilgi sahibi olmuşlardır.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16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1664879"/>
          </a:xfrm>
          <a:prstGeom prst="rect">
            <a:avLst/>
          </a:prstGeom>
          <a:noFill/>
        </p:spPr>
        <p:txBody>
          <a:bodyPr wrap="square">
            <a:spAutoFit/>
          </a:bodyPr>
          <a:lstStyle/>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Hz. Peygamber Medine'de Abdullah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Ümmü</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Mektûm'u</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vekil bırakarak bin kişilik bir kuvvetle ordusu 7 Şevval 3 / 23 Mart 625 tarihinde Medine’den yola çıktı. Yolda meşhur münafık Abdullah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Übey</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"Ben meydan savaşına taraftar değildim. Medine'den çıkılmamasını istedim. Muhammed çoluk çocuğun sözüne uydu da bizim sözümüze itibar etmedi" diyerek üç yüz adamı ile birlikte Medine'ye döndü. Böylelikle Müslümanların sayısı 700 kişiye düşmüş oldu. Orduda yüz zırh vardı.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28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84627"/>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Bazı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Seriyyeler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Mekke-Medine arasında ikamet eden Arap kabileleri, Medine çevresindeki korulukları yağmalıyorlardı. Bu durumun önüne geçmek isteyen Hz. Muhammed bir takım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seriyyeler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tertip etti. Hicretin sekizinci yılında gönderilen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seriyyelerden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en önemlisi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Zâtü’s-selasil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vakası” denilen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As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seriyyesidir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sırasında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havanın soğuk olmasına rağmen ateş yakılmasına izin vermemiş, bozguna uğrayan düşmanın takip edilmesine izin vermemiş, gusletmek zorunda olanların yıkanmasına izin vermemiştir. Aldığı tedbirler Hz. Peygamber’e şikâyet edilince sebeplerini açıklamış ve haklı bulunmuştur.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01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500125"/>
          </a:xfrm>
          <a:prstGeom prst="rect">
            <a:avLst/>
          </a:prstGeom>
          <a:noFill/>
        </p:spPr>
        <p:txBody>
          <a:bodyPr wrap="square">
            <a:spAutoFit/>
          </a:bodyPr>
          <a:lstStyle/>
          <a:p>
            <a:pPr indent="447675" algn="just">
              <a:lnSpc>
                <a:spcPct val="150000"/>
              </a:lnSpc>
              <a:spcAft>
                <a:spcPts val="10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Bi’r</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Maûne</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Faciası ve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Recî</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Vak’ası</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(4/625)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Uhud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Savaşı’ndan 4 ay sonra Safer 4 / Temmuz 625 tarihinde Âmir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Sa’saa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kabilesinin reisi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Berâ</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Medine’ye gelerek kabilesine İslam’ı anlatmak üzere bir heyet gönderilmesi istedi. Bunun üzerine Hz. Muhammed,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suffe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ehlinden 70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kurra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sahabîyi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Âmir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Sa'saa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kabilesine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İslâmiyeti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tanıtmak ve Kur'an-ı Kerim öğretmek üzere görevlendirdi.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Maûne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adı verilen kuyuya gelindiğinde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Berâ’nın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yeğeni Âmir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Tufeyl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Süleym</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kabilesinin kollarından topladığı askerlerle Müslümanlara saldırdı ve ikisi hariç hepsini şehit etti. Kendisine yapılan her türlü haksızlık karşısında beddua etmeyi düşünmeyen Hz. Peygamber,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Maûne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faciasında Müslümanları öldüren kabilelere otuz veya kırk gün süre ile sabah namazlarında beddua etmiştir.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54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032194"/>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Aynı yılın Safer ayında,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Adal</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Kâre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kabilelerine İslam’ı öğretmek için görevlendirilen on kişilik heyet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Recî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suyuna vardıklarında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Lihyânoğulları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kabilesine mensup 100 kişilik silahlı bir gücün saldırısına uğramıştır. Yedi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sahabî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çıkan çatışmada şehit edilmiştir.</a:t>
            </a:r>
          </a:p>
          <a:p>
            <a:pPr marL="342900" indent="-34290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Mekkelilere satılmak istenen 3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sahabîden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biri yolda iplerinden kurtulmuş ve müşriklerle çarpışarak şehit olmuştur. Diğer iki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sahabî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ise Mekkeli müşriklerce işkence edilerek şehit edilmişlerdir.</a:t>
            </a:r>
          </a:p>
        </p:txBody>
      </p:sp>
    </p:spTree>
    <p:extLst>
      <p:ext uri="{BB962C8B-B14F-4D97-AF65-F5344CB8AC3E}">
        <p14:creationId xmlns:p14="http://schemas.microsoft.com/office/powerpoint/2010/main" val="376914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003101"/>
          </a:xfrm>
          <a:prstGeom prst="rect">
            <a:avLst/>
          </a:prstGeom>
          <a:noFill/>
        </p:spPr>
        <p:txBody>
          <a:bodyPr wrap="square">
            <a:spAutoFit/>
          </a:bodyPr>
          <a:lstStyle/>
          <a:p>
            <a:pPr indent="447675" algn="just">
              <a:lnSpc>
                <a:spcPct val="150000"/>
              </a:lnSpc>
              <a:spcAft>
                <a:spcPts val="1000"/>
              </a:spcAft>
              <a:tabLst>
                <a:tab pos="2030730" algn="l"/>
              </a:tabLs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Benî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Nadîr</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Gazvesi (4/625)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Bu yılın bir diğer olayı da Hz. Muhammed’e suikast girişiminde bulunan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Nadîroğulları’nın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Medine’den çıkarılmasıdır.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Nadiroğullarından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Eşref, Bedir savaşı sonrasında yazdığı şiirlerle müşrikleri Müslümanlara karşı kışkırtmıştır. Sonrasında da Müslüman hanımlara aşk şiirleri okumuştur. Bunun üzerine Müslümanlar tarafından öldürülmüştür.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Bi’r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Maûne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faciasından sağ kurtulan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Ümeyye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ed-Damrî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adlı sahabe, yanlışlıkla Hz. Muhammed’in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eman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verdiği iki kişiyi öldürmüştü. Medine sözleşmesi gereği öldürülen kişilerin diyeti Medine’de yaşayan herkes tarafından ortaklaşa ödenmek zorundaydı.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Nadiroğulları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kabilesi başlangıçta Hz. Muhammed’e iyi davransalar da, sonrasında öldürmek için plan yapmışlardı. Kendisine karşı planlanan suikast girişimini sezen Hz. Muhammed, bir ihtiyacı için ayrılıyormuş gibi yapıp bulunduğu yerden ayrıldı.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232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085379"/>
          </a:xfrm>
          <a:prstGeom prst="rect">
            <a:avLst/>
          </a:prstGeom>
          <a:noFill/>
        </p:spPr>
        <p:txBody>
          <a:bodyPr wrap="square">
            <a:spAutoFit/>
          </a:bodyPr>
          <a:lstStyle/>
          <a:p>
            <a:pPr marL="95250" marR="95250" indent="450215" algn="just">
              <a:lnSpc>
                <a:spcPct val="115000"/>
              </a:lnSpc>
              <a:spcBef>
                <a:spcPts val="600"/>
              </a:spcBef>
              <a:spcAft>
                <a:spcPts val="1200"/>
              </a:spcAft>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Nadîroğullarının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on gün içinde Medine'yi terk etmelerini istedi. Ancak Yahudiler, "Biz yurdumuzdan çıkmıyoruz, istediğini yap" şeklinde cevap verdi. Bunun üzerine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Nadîroğulları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kuşatma altına alındı.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Sonuç itibariyle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Nadîroğulları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 malzemeleri hariç develere yükleyebildikleri taşınabilir mallarını alarak Medine'den ayrıldılar. On beş gün süren kuşatmanın ardından müttefiklerinden bekledikleri desteği bulamayan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Nadiroğulları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Medine’yi terk etmek zorunda kaldı.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68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743350"/>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Benî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Müstalik</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Gazvesi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marR="9525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Savaşın ne zaman geçekleştiğine dair farklı rivayetler vardır. Bazı kaynaklarda,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Mustalikoğulları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gazvesinin Hendek savaşından önce yapıldığı, bazı kaynaklarda ise Hendek savaşından sonra meydana geldiğini kaydedilmektedir.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rPr>
              <a:t>Hz. Peygamber, </a:t>
            </a:r>
            <a:r>
              <a:rPr lang="tr-TR" sz="2200" dirty="0" err="1">
                <a:effectLst/>
                <a:latin typeface="Times New Roman" panose="02020603050405020304" pitchFamily="18" charset="0"/>
                <a:ea typeface="Calibri" panose="020F0502020204030204" pitchFamily="34" charset="0"/>
              </a:rPr>
              <a:t>Huzâa</a:t>
            </a:r>
            <a:r>
              <a:rPr lang="tr-TR" sz="2200" dirty="0">
                <a:effectLst/>
                <a:latin typeface="Times New Roman" panose="02020603050405020304" pitchFamily="18" charset="0"/>
                <a:ea typeface="Calibri" panose="020F0502020204030204" pitchFamily="34" charset="0"/>
              </a:rPr>
              <a:t> kabilesinin bir kolu olan </a:t>
            </a:r>
            <a:r>
              <a:rPr lang="tr-TR" sz="2200" dirty="0" err="1">
                <a:effectLst/>
                <a:latin typeface="Times New Roman" panose="02020603050405020304" pitchFamily="18" charset="0"/>
                <a:ea typeface="Calibri" panose="020F0502020204030204" pitchFamily="34" charset="0"/>
              </a:rPr>
              <a:t>Mustalik</a:t>
            </a:r>
            <a:r>
              <a:rPr lang="tr-TR" sz="2200" dirty="0">
                <a:effectLst/>
                <a:latin typeface="Times New Roman" panose="02020603050405020304" pitchFamily="18" charset="0"/>
                <a:ea typeface="Calibri" panose="020F0502020204030204" pitchFamily="34" charset="0"/>
              </a:rPr>
              <a:t> kabilesinin lideri </a:t>
            </a:r>
            <a:r>
              <a:rPr lang="tr-TR" sz="2200" dirty="0" err="1">
                <a:effectLst/>
                <a:latin typeface="Times New Roman" panose="02020603050405020304" pitchFamily="18" charset="0"/>
                <a:ea typeface="Calibri" panose="020F0502020204030204" pitchFamily="34" charset="0"/>
              </a:rPr>
              <a:t>Hâris</a:t>
            </a:r>
            <a:r>
              <a:rPr lang="tr-TR" sz="2200" dirty="0">
                <a:effectLst/>
                <a:latin typeface="Times New Roman" panose="02020603050405020304" pitchFamily="18" charset="0"/>
                <a:ea typeface="Calibri" panose="020F0502020204030204" pitchFamily="34" charset="0"/>
              </a:rPr>
              <a:t> b. </a:t>
            </a:r>
            <a:r>
              <a:rPr lang="tr-TR" sz="2200" dirty="0" err="1">
                <a:effectLst/>
                <a:latin typeface="Times New Roman" panose="02020603050405020304" pitchFamily="18" charset="0"/>
                <a:ea typeface="Calibri" panose="020F0502020204030204" pitchFamily="34" charset="0"/>
              </a:rPr>
              <a:t>Ebû</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Dırâr'ın</a:t>
            </a:r>
            <a:r>
              <a:rPr lang="tr-TR" sz="2200" dirty="0">
                <a:effectLst/>
                <a:latin typeface="Times New Roman" panose="02020603050405020304" pitchFamily="18" charset="0"/>
                <a:ea typeface="Calibri" panose="020F0502020204030204" pitchFamily="34" charset="0"/>
              </a:rPr>
              <a:t> at ve silah satın alarak Medine’ye saldıracağını öğrenince 1000 kişilik bir orduyla düşman üzerine harekete geçti. </a:t>
            </a:r>
            <a:r>
              <a:rPr lang="tr-TR" sz="2200" dirty="0" err="1">
                <a:effectLst/>
                <a:latin typeface="Times New Roman" panose="02020603050405020304" pitchFamily="18" charset="0"/>
                <a:ea typeface="Calibri" panose="020F0502020204030204" pitchFamily="34" charset="0"/>
              </a:rPr>
              <a:t>Müreysî</a:t>
            </a:r>
            <a:r>
              <a:rPr lang="tr-TR" sz="2200" dirty="0">
                <a:effectLst/>
                <a:latin typeface="Times New Roman" panose="02020603050405020304" pitchFamily="18" charset="0"/>
                <a:ea typeface="Calibri" panose="020F0502020204030204" pitchFamily="34" charset="0"/>
              </a:rPr>
              <a:t>' kuyusunun yakınlarında gerçekleşen savaşta İslam ordusu düşmanı bozguna uğrattı. Bu savaşta Müslümanlar altı yüz veya yedi yüz esir, beş bin koyun ve iki bin kadar deve ganimet elde ettiler. Hz. Muhammed’in Benî </a:t>
            </a:r>
            <a:r>
              <a:rPr lang="tr-TR" sz="2200" dirty="0" err="1">
                <a:effectLst/>
                <a:latin typeface="Times New Roman" panose="02020603050405020304" pitchFamily="18" charset="0"/>
                <a:ea typeface="Calibri" panose="020F0502020204030204" pitchFamily="34" charset="0"/>
              </a:rPr>
              <a:t>Mustalik</a:t>
            </a:r>
            <a:r>
              <a:rPr lang="tr-TR" sz="2200" dirty="0">
                <a:effectLst/>
                <a:latin typeface="Times New Roman" panose="02020603050405020304" pitchFamily="18" charset="0"/>
                <a:ea typeface="Calibri" panose="020F0502020204030204" pitchFamily="34" charset="0"/>
              </a:rPr>
              <a:t> kabilesi lideri </a:t>
            </a:r>
            <a:r>
              <a:rPr lang="tr-TR" sz="2200" dirty="0" err="1">
                <a:effectLst/>
                <a:latin typeface="Times New Roman" panose="02020603050405020304" pitchFamily="18" charset="0"/>
                <a:ea typeface="Calibri" panose="020F0502020204030204" pitchFamily="34" charset="0"/>
              </a:rPr>
              <a:t>Hâris'in</a:t>
            </a:r>
            <a:r>
              <a:rPr lang="tr-TR" sz="2200" dirty="0">
                <a:effectLst/>
                <a:latin typeface="Times New Roman" panose="02020603050405020304" pitchFamily="18" charset="0"/>
                <a:ea typeface="Calibri" panose="020F0502020204030204" pitchFamily="34" charset="0"/>
              </a:rPr>
              <a:t> kızı </a:t>
            </a:r>
            <a:r>
              <a:rPr lang="tr-TR" sz="2200" dirty="0" err="1">
                <a:effectLst/>
                <a:latin typeface="Times New Roman" panose="02020603050405020304" pitchFamily="18" charset="0"/>
                <a:ea typeface="Calibri" panose="020F0502020204030204" pitchFamily="34" charset="0"/>
              </a:rPr>
              <a:t>Cüveyriye</a:t>
            </a:r>
            <a:r>
              <a:rPr lang="tr-TR" sz="2200" dirty="0">
                <a:effectLst/>
                <a:latin typeface="Times New Roman" panose="02020603050405020304" pitchFamily="18" charset="0"/>
                <a:ea typeface="Calibri" panose="020F0502020204030204" pitchFamily="34" charset="0"/>
              </a:rPr>
              <a:t> ile evlenmesi üzerine </a:t>
            </a:r>
            <a:r>
              <a:rPr lang="tr-TR" sz="2200" dirty="0" err="1">
                <a:effectLst/>
                <a:latin typeface="Times New Roman" panose="02020603050405020304" pitchFamily="18" charset="0"/>
                <a:ea typeface="Calibri" panose="020F0502020204030204" pitchFamily="34" charset="0"/>
              </a:rPr>
              <a:t>ashab</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Mustalikoğullarından</a:t>
            </a:r>
            <a:r>
              <a:rPr lang="tr-TR" sz="2200" dirty="0">
                <a:effectLst/>
                <a:latin typeface="Times New Roman" panose="02020603050405020304" pitchFamily="18" charset="0"/>
                <a:ea typeface="Calibri" panose="020F0502020204030204" pitchFamily="34" charset="0"/>
              </a:rPr>
              <a:t> aldıkları esirlerin tamamını serbest bıraktılar. Bu evlilik </a:t>
            </a:r>
            <a:r>
              <a:rPr lang="tr-TR" sz="2200" dirty="0" err="1">
                <a:effectLst/>
                <a:latin typeface="Times New Roman" panose="02020603050405020304" pitchFamily="18" charset="0"/>
                <a:ea typeface="Calibri" panose="020F0502020204030204" pitchFamily="34" charset="0"/>
              </a:rPr>
              <a:t>Müstalikoğulları’nın</a:t>
            </a:r>
            <a:r>
              <a:rPr lang="tr-TR" sz="2200" dirty="0">
                <a:effectLst/>
                <a:latin typeface="Times New Roman" panose="02020603050405020304" pitchFamily="18" charset="0"/>
                <a:ea typeface="Calibri" panose="020F0502020204030204" pitchFamily="34" charset="0"/>
              </a:rPr>
              <a:t> İslamiyet’i kabul etmesinde etkili olmuştur.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05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07014" y="509010"/>
            <a:ext cx="10515600" cy="5223161"/>
          </a:xfrm>
          <a:prstGeom prst="rect">
            <a:avLst/>
          </a:prstGeom>
          <a:noFill/>
        </p:spPr>
        <p:txBody>
          <a:bodyPr wrap="square">
            <a:spAutoFit/>
          </a:bodyPr>
          <a:lstStyle/>
          <a:p>
            <a:pPr marL="95250" marR="95250" indent="238125" algn="just">
              <a:lnSpc>
                <a:spcPct val="110000"/>
              </a:lnSpc>
              <a:spcBef>
                <a:spcPts val="1125"/>
              </a:spcBef>
              <a:spcAft>
                <a:spcPts val="375"/>
              </a:spcAft>
            </a:pPr>
            <a:r>
              <a:rPr lang="tr-TR" sz="1800" b="1" dirty="0" err="1">
                <a:effectLst/>
                <a:latin typeface="Times New Roman" panose="02020603050405020304" pitchFamily="18" charset="0"/>
                <a:ea typeface="Times New Roman" panose="02020603050405020304" pitchFamily="18" charset="0"/>
                <a:cs typeface="Arial" panose="020B0604020202020204" pitchFamily="34" charset="0"/>
              </a:rPr>
              <a:t>İfk</a:t>
            </a:r>
            <a:r>
              <a:rPr lang="tr-TR" sz="1800" b="1" dirty="0">
                <a:effectLst/>
                <a:latin typeface="Times New Roman" panose="02020603050405020304" pitchFamily="18" charset="0"/>
                <a:ea typeface="Times New Roman" panose="02020603050405020304" pitchFamily="18" charset="0"/>
                <a:cs typeface="Arial" panose="020B0604020202020204" pitchFamily="34" charset="0"/>
              </a:rPr>
              <a:t> Hadisesi</a:t>
            </a:r>
          </a:p>
          <a:p>
            <a:pPr marL="381000" marR="95250" indent="-285750" algn="just">
              <a:lnSpc>
                <a:spcPct val="110000"/>
              </a:lnSpc>
              <a:spcBef>
                <a:spcPts val="1125"/>
              </a:spcBef>
              <a:spcAft>
                <a:spcPts val="375"/>
              </a:spcAft>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cs typeface="Arial" panose="020B0604020202020204" pitchFamily="34" charset="0"/>
              </a:rPr>
              <a:t>Hz. Peygamber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Mustalikoğulları</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Gazvesi’ne</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hanımı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Âişe'yi</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de götürmüştü. Savaştan sonra Medine'ye dönülürken ordunun konakladığı bir yerde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bir ihtiyacını gidermek için ordugâhtan uzaklaştı. Dönüşünde gerdanlığını düşürdüğünü fark edince onu aramaya başladı.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Âişe’nin</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yokluğunun farkında olunmaması sebebiyle ordu onsuz bir şekilde harekete geçti.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ise kendisini almak için geri dönecekleri düşüncesiyle olduğu yerde beklemeye başladı. Bu sırada ordunun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ardçısı</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Safvan</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b. Muattal,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Âişe'yi</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buldu ve orduya yetiştirdi. Bu sefere katılmış olan münafıkların reisi Abdullah b.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Übey</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derhal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ile onu orduya yetiştiren şahıs hakkında iftiraya başladı. bazı Müslümanlar da onun iftirasına alet oldular. </a:t>
            </a:r>
            <a:endParaRPr lang="tr-TR" sz="1800" dirty="0">
              <a:effectLst/>
              <a:latin typeface="Calibri" panose="020F0502020204030204" pitchFamily="34" charset="0"/>
              <a:ea typeface="Times New Roman" panose="02020603050405020304" pitchFamily="18" charset="0"/>
              <a:cs typeface="Arial" panose="020B0604020202020204" pitchFamily="34" charset="0"/>
            </a:endParaRPr>
          </a:p>
          <a:p>
            <a:pPr marL="381000" marR="95250" indent="-285750" algn="just">
              <a:lnSpc>
                <a:spcPct val="110000"/>
              </a:lnSpc>
              <a:spcBef>
                <a:spcPts val="1125"/>
              </a:spcBef>
              <a:spcAft>
                <a:spcPts val="375"/>
              </a:spcAft>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cs typeface="Arial" panose="020B0604020202020204" pitchFamily="34" charset="0"/>
              </a:rPr>
              <a:t>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savaştan döndükten sonra bir ay kadar hasta yattı. Bu arada Hz. Peygamber'in ve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Âişe'nin</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anne ve babasının, dedikodulardan haberi olmuştu. Kendisine atılan iftirayı tesadüfen öğrenen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Aişe</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Hz. Peygamber'den de izin alarak babasının evine gitti. </a:t>
            </a:r>
            <a:endParaRPr lang="tr-TR" sz="1800" dirty="0">
              <a:effectLst/>
              <a:latin typeface="Calibri" panose="020F0502020204030204" pitchFamily="34" charset="0"/>
              <a:ea typeface="Times New Roman" panose="02020603050405020304" pitchFamily="18" charset="0"/>
              <a:cs typeface="Arial" panose="020B0604020202020204" pitchFamily="34" charset="0"/>
            </a:endParaRPr>
          </a:p>
          <a:p>
            <a:pPr marL="381000" marR="95250" indent="-285750" algn="just">
              <a:lnSpc>
                <a:spcPct val="110000"/>
              </a:lnSpc>
              <a:spcBef>
                <a:spcPts val="1125"/>
              </a:spcBef>
              <a:spcAft>
                <a:spcPts val="375"/>
              </a:spcAft>
              <a:buFont typeface="Wingdings" panose="05000000000000000000" pitchFamily="2" charset="2"/>
              <a:buChar char="Ø"/>
            </a:pP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İfk</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olayının meydana gelmesinden bir ay kadar sonra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Âişe'nin</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suçsuz olduğunu bildiren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âyetler</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nâzil</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oldu. Bu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âyetlerde</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yapılan dedikoduların tamamen asılsız ve iftira olduğu bildirilerek Hz. </a:t>
            </a:r>
            <a:r>
              <a:rPr lang="tr-TR" sz="1800" dirty="0" err="1">
                <a:effectLst/>
                <a:latin typeface="Times New Roman" panose="02020603050405020304" pitchFamily="18" charset="0"/>
                <a:ea typeface="Times New Roman" panose="02020603050405020304" pitchFamily="18" charset="0"/>
                <a:cs typeface="Arial" panose="020B0604020202020204" pitchFamily="34" charset="0"/>
              </a:rPr>
              <a:t>Âişe'nin</a:t>
            </a:r>
            <a:r>
              <a:rPr lang="tr-TR" sz="1800" dirty="0">
                <a:effectLst/>
                <a:latin typeface="Times New Roman" panose="02020603050405020304" pitchFamily="18" charset="0"/>
                <a:ea typeface="Times New Roman" panose="02020603050405020304" pitchFamily="18" charset="0"/>
                <a:cs typeface="Arial" panose="020B0604020202020204" pitchFamily="34" charset="0"/>
              </a:rPr>
              <a:t> namuslu olduğu haber verildi. </a:t>
            </a:r>
            <a:endParaRPr lang="tr-TR"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618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207545"/>
          </a:xfrm>
          <a:prstGeom prst="rect">
            <a:avLst/>
          </a:prstGeom>
          <a:noFill/>
        </p:spPr>
        <p:txBody>
          <a:bodyPr wrap="square">
            <a:spAutoFit/>
          </a:bodyPr>
          <a:lstStyle/>
          <a:p>
            <a:pPr marL="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Hendek Savaşı ve Sonuçları (5/627)</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Hicretin 5 yılında meydana gelmiştir. Şehrin etrafına hendek kazılması sebebiyle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Hendek Gazvesi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çeşitli grupların bir araya gelerek Müslümanlara saldırması sebebiyle de "</a:t>
            </a: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Ahzâb</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Gazvesi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olarak isimlendirilir. Kur'an-ı Kerim'in,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Ahzâb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Suresi bu savaştan bahseder.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Times New Roman" panose="02020603050405020304" pitchFamily="18" charset="0"/>
                <a:ea typeface="Calibri" panose="020F0502020204030204" pitchFamily="34" charset="0"/>
              </a:rPr>
              <a:t>Mekkeli 4.000 müşrike ilaveten Yahudiler ve çevre kabilelerden gelen 6.000 kişilik gruptan oluşan müttefik kuvvetler toplam 10.000 kişilik ordularıyla Medine’ye doğru yola çıktılar. Müşriklerin Medine’ye doğru yola çıktığını öğrenen Hz. Peygamber, daha önce yaptığı gibi durum değerlendirmesi için sahabenin görüşlerine başvurdu. </a:t>
            </a:r>
            <a:r>
              <a:rPr lang="tr-TR" sz="1800" dirty="0" err="1">
                <a:effectLst/>
                <a:latin typeface="Times New Roman" panose="02020603050405020304" pitchFamily="18" charset="0"/>
                <a:ea typeface="Calibri" panose="020F0502020204030204" pitchFamily="34" charset="0"/>
              </a:rPr>
              <a:t>Selmân</a:t>
            </a:r>
            <a:r>
              <a:rPr lang="tr-TR" sz="1800" dirty="0">
                <a:effectLst/>
                <a:latin typeface="Times New Roman" panose="02020603050405020304" pitchFamily="18" charset="0"/>
                <a:ea typeface="Calibri" panose="020F0502020204030204" pitchFamily="34" charset="0"/>
              </a:rPr>
              <a:t>-ı Fârisî'nin tavsiyesi üzerine hendek kazılmasına karar verildi. Müslümanların silahlı gücü ise 3.000 kişiydi.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9040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2680</Words>
  <Application>Microsoft Office PowerPoint</Application>
  <PresentationFormat>Geniş ekran</PresentationFormat>
  <Paragraphs>62</Paragraphs>
  <Slides>27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Adobe Caslon Pro</vt:lpstr>
      <vt:lpstr>Arial</vt:lpstr>
      <vt:lpstr>Calibri</vt:lpstr>
      <vt:lpstr>Calibri Light</vt:lpstr>
      <vt:lpstr>Symbol</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mehmet baylan</cp:lastModifiedBy>
  <cp:revision>50</cp:revision>
  <dcterms:created xsi:type="dcterms:W3CDTF">2020-11-30T19:20:16Z</dcterms:created>
  <dcterms:modified xsi:type="dcterms:W3CDTF">2021-01-24T11:49:45Z</dcterms:modified>
</cp:coreProperties>
</file>