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10" r:id="rId30"/>
    <p:sldId id="311" r:id="rId31"/>
    <p:sldId id="312" r:id="rId32"/>
    <p:sldId id="313" r:id="rId33"/>
    <p:sldId id="314" r:id="rId34"/>
    <p:sldId id="315" r:id="rId35"/>
    <p:sldId id="316" r:id="rId36"/>
    <p:sldId id="317" r:id="rId37"/>
    <p:sldId id="318"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714" autoAdjust="0"/>
  </p:normalViewPr>
  <p:slideViewPr>
    <p:cSldViewPr snapToGrid="0">
      <p:cViewPr varScale="1">
        <p:scale>
          <a:sx n="110" d="100"/>
          <a:sy n="110" d="100"/>
        </p:scale>
        <p:origin x="59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67DDF-BF9A-4157-A82B-4A4738454DA4}" type="doc">
      <dgm:prSet loTypeId="urn:microsoft.com/office/officeart/2005/8/layout/vList6" loCatId="list" qsTypeId="urn:microsoft.com/office/officeart/2005/8/quickstyle/3d2" qsCatId="3D" csTypeId="urn:microsoft.com/office/officeart/2005/8/colors/colorful5" csCatId="colorful" phldr="1"/>
      <dgm:spPr/>
      <dgm:t>
        <a:bodyPr/>
        <a:lstStyle/>
        <a:p>
          <a:endParaRPr lang="tr-TR"/>
        </a:p>
      </dgm:t>
    </dgm:pt>
    <dgm:pt modelId="{3FAB6646-DE4A-4CAC-BA49-EA32BC937937}">
      <dgm:prSet phldrT="[نص]" custT="1"/>
      <dgm:spPr/>
      <dgm:t>
        <a:bodyPr/>
        <a:lstStyle/>
        <a:p>
          <a:r>
            <a:rPr lang="tr-TR" sz="2800" smtClean="0"/>
            <a:t>Vasıtalı Vahiy </a:t>
          </a:r>
          <a:endParaRPr lang="tr-TR" sz="2800"/>
        </a:p>
      </dgm:t>
    </dgm:pt>
    <dgm:pt modelId="{FA47E575-5E21-4CAC-9C51-3AFBF4DF63F5}" type="parTrans" cxnId="{509BCAB9-2046-4711-92B7-CB4C620A53AC}">
      <dgm:prSet/>
      <dgm:spPr/>
      <dgm:t>
        <a:bodyPr/>
        <a:lstStyle/>
        <a:p>
          <a:endParaRPr lang="tr-TR"/>
        </a:p>
      </dgm:t>
    </dgm:pt>
    <dgm:pt modelId="{826C52DE-4E51-4D68-93A4-5F88BF8612A4}" type="sibTrans" cxnId="{509BCAB9-2046-4711-92B7-CB4C620A53AC}">
      <dgm:prSet/>
      <dgm:spPr/>
      <dgm:t>
        <a:bodyPr/>
        <a:lstStyle/>
        <a:p>
          <a:endParaRPr lang="tr-TR"/>
        </a:p>
      </dgm:t>
    </dgm:pt>
    <dgm:pt modelId="{79B7E799-1528-49C5-92B3-F9D9B96171DC}">
      <dgm:prSet custT="1"/>
      <dgm:spPr/>
      <dgm:t>
        <a:bodyPr/>
        <a:lstStyle/>
        <a:p>
          <a:r>
            <a:rPr lang="tr-TR" sz="2000" dirty="0" smtClean="0"/>
            <a:t>Elçi aracılığı ile</a:t>
          </a:r>
        </a:p>
      </dgm:t>
    </dgm:pt>
    <dgm:pt modelId="{2DCEC3E5-7492-4EF0-9447-521C18B38451}" type="parTrans" cxnId="{021BF863-A71E-47AA-A8C7-350302236F0F}">
      <dgm:prSet/>
      <dgm:spPr/>
      <dgm:t>
        <a:bodyPr/>
        <a:lstStyle/>
        <a:p>
          <a:endParaRPr lang="tr-TR"/>
        </a:p>
      </dgm:t>
    </dgm:pt>
    <dgm:pt modelId="{59B9D744-E35A-4F50-BE06-D5563EDAD591}" type="sibTrans" cxnId="{021BF863-A71E-47AA-A8C7-350302236F0F}">
      <dgm:prSet/>
      <dgm:spPr/>
      <dgm:t>
        <a:bodyPr/>
        <a:lstStyle/>
        <a:p>
          <a:endParaRPr lang="tr-TR"/>
        </a:p>
      </dgm:t>
    </dgm:pt>
    <dgm:pt modelId="{9DEEFBD0-B367-498D-8393-53BFFF3B27E6}">
      <dgm:prSet custT="1"/>
      <dgm:spPr/>
      <dgm:t>
        <a:bodyPr/>
        <a:lstStyle/>
        <a:p>
          <a:r>
            <a:rPr lang="tr-TR" sz="2000" dirty="0" smtClean="0"/>
            <a:t>Asli sûretindeki melek ile </a:t>
          </a:r>
        </a:p>
      </dgm:t>
    </dgm:pt>
    <dgm:pt modelId="{EF91974C-CF6B-4484-AF95-F3CC8E3F9DD9}" type="parTrans" cxnId="{FE558687-7EF9-4772-854E-CCF5DDCA9E09}">
      <dgm:prSet/>
      <dgm:spPr/>
      <dgm:t>
        <a:bodyPr/>
        <a:lstStyle/>
        <a:p>
          <a:endParaRPr lang="tr-TR"/>
        </a:p>
      </dgm:t>
    </dgm:pt>
    <dgm:pt modelId="{BB3A1587-20F2-452F-8145-6D1E7353BD2F}" type="sibTrans" cxnId="{FE558687-7EF9-4772-854E-CCF5DDCA9E09}">
      <dgm:prSet/>
      <dgm:spPr/>
      <dgm:t>
        <a:bodyPr/>
        <a:lstStyle/>
        <a:p>
          <a:endParaRPr lang="tr-TR"/>
        </a:p>
      </dgm:t>
    </dgm:pt>
    <dgm:pt modelId="{507F8599-374B-4DC2-B43C-86BC94183D57}">
      <dgm:prSet custT="1"/>
      <dgm:spPr/>
      <dgm:t>
        <a:bodyPr/>
        <a:lstStyle/>
        <a:p>
          <a:r>
            <a:rPr lang="tr-TR" sz="2000" dirty="0" smtClean="0"/>
            <a:t>İnsan suretinde gelen elçi ile (Dıhle el-Kelbi)</a:t>
          </a:r>
        </a:p>
      </dgm:t>
    </dgm:pt>
    <dgm:pt modelId="{3C1A64B5-D02C-4534-858F-5AAADF663668}" type="parTrans" cxnId="{F07D69A9-7164-4527-B76A-414719EECEE0}">
      <dgm:prSet/>
      <dgm:spPr/>
      <dgm:t>
        <a:bodyPr/>
        <a:lstStyle/>
        <a:p>
          <a:endParaRPr lang="tr-TR"/>
        </a:p>
      </dgm:t>
    </dgm:pt>
    <dgm:pt modelId="{6AE09FE3-7ECC-4261-AF59-6E9F7D3524F2}" type="sibTrans" cxnId="{F07D69A9-7164-4527-B76A-414719EECEE0}">
      <dgm:prSet/>
      <dgm:spPr/>
      <dgm:t>
        <a:bodyPr/>
        <a:lstStyle/>
        <a:p>
          <a:endParaRPr lang="tr-TR"/>
        </a:p>
      </dgm:t>
    </dgm:pt>
    <dgm:pt modelId="{60DFDA11-8C29-4F06-BEE0-6151848FDFEC}">
      <dgm:prSet custT="1"/>
      <dgm:spPr/>
      <dgm:t>
        <a:bodyPr/>
        <a:lstStyle/>
        <a:p>
          <a:r>
            <a:rPr lang="tr-TR" sz="2000" dirty="0" smtClean="0"/>
            <a:t>Ses aracılığı ile</a:t>
          </a:r>
        </a:p>
      </dgm:t>
    </dgm:pt>
    <dgm:pt modelId="{67543760-8467-4650-8CD4-A9671F90BD18}" type="parTrans" cxnId="{4214CE71-4BC7-4A75-A4F5-160D04DB5399}">
      <dgm:prSet/>
      <dgm:spPr/>
      <dgm:t>
        <a:bodyPr/>
        <a:lstStyle/>
        <a:p>
          <a:endParaRPr lang="tr-TR"/>
        </a:p>
      </dgm:t>
    </dgm:pt>
    <dgm:pt modelId="{2F84B3D0-87C0-464F-A164-DCBA43D68738}" type="sibTrans" cxnId="{4214CE71-4BC7-4A75-A4F5-160D04DB5399}">
      <dgm:prSet/>
      <dgm:spPr/>
      <dgm:t>
        <a:bodyPr/>
        <a:lstStyle/>
        <a:p>
          <a:endParaRPr lang="tr-TR"/>
        </a:p>
      </dgm:t>
    </dgm:pt>
    <dgm:pt modelId="{04D77A23-0425-413E-AEE4-0E054DB8DCE5}">
      <dgm:prSet custT="1"/>
      <dgm:spPr/>
      <dgm:t>
        <a:bodyPr/>
        <a:lstStyle/>
        <a:p>
          <a:r>
            <a:rPr lang="tr-TR" sz="2000" dirty="0" smtClean="0"/>
            <a:t>Çıngırak sesi ile</a:t>
          </a:r>
        </a:p>
      </dgm:t>
    </dgm:pt>
    <dgm:pt modelId="{044DCA2D-1A21-478C-A4C2-38477F92E487}" type="parTrans" cxnId="{6A193049-CC29-42E7-A786-9F70E16A5B15}">
      <dgm:prSet/>
      <dgm:spPr/>
      <dgm:t>
        <a:bodyPr/>
        <a:lstStyle/>
        <a:p>
          <a:endParaRPr lang="tr-TR"/>
        </a:p>
      </dgm:t>
    </dgm:pt>
    <dgm:pt modelId="{29BBE3AD-F230-49EC-937A-360DE17D4C56}" type="sibTrans" cxnId="{6A193049-CC29-42E7-A786-9F70E16A5B15}">
      <dgm:prSet/>
      <dgm:spPr/>
      <dgm:t>
        <a:bodyPr/>
        <a:lstStyle/>
        <a:p>
          <a:endParaRPr lang="tr-TR"/>
        </a:p>
      </dgm:t>
    </dgm:pt>
    <dgm:pt modelId="{3AF56CC9-24ED-4ECD-9157-5D48D4464AB6}">
      <dgm:prSet custT="1"/>
      <dgm:spPr/>
      <dgm:t>
        <a:bodyPr/>
        <a:lstStyle/>
        <a:p>
          <a:r>
            <a:rPr lang="tr-TR" sz="2000" dirty="0" smtClean="0"/>
            <a:t>Uyku halindeyken</a:t>
          </a:r>
        </a:p>
      </dgm:t>
    </dgm:pt>
    <dgm:pt modelId="{66F8D66A-F595-479C-993B-3A43B1C845FF}" type="parTrans" cxnId="{C55E3B3B-1C5F-4A09-822C-36A7D3714B57}">
      <dgm:prSet/>
      <dgm:spPr/>
      <dgm:t>
        <a:bodyPr/>
        <a:lstStyle/>
        <a:p>
          <a:endParaRPr lang="tr-TR"/>
        </a:p>
      </dgm:t>
    </dgm:pt>
    <dgm:pt modelId="{A4289210-A99D-4F37-8056-8522EAA80323}" type="sibTrans" cxnId="{C55E3B3B-1C5F-4A09-822C-36A7D3714B57}">
      <dgm:prSet/>
      <dgm:spPr/>
      <dgm:t>
        <a:bodyPr/>
        <a:lstStyle/>
        <a:p>
          <a:endParaRPr lang="tr-TR"/>
        </a:p>
      </dgm:t>
    </dgm:pt>
    <dgm:pt modelId="{CA9E6697-EF22-44D7-A91F-E22CEBCDE4E0}">
      <dgm:prSet custT="1"/>
      <dgm:spPr/>
      <dgm:t>
        <a:bodyPr/>
        <a:lstStyle/>
        <a:p>
          <a:r>
            <a:rPr lang="tr-TR" sz="2800" smtClean="0"/>
            <a:t>Vasıtasız Vahiy</a:t>
          </a:r>
          <a:endParaRPr lang="tr-TR" sz="2800" dirty="0" smtClean="0"/>
        </a:p>
      </dgm:t>
    </dgm:pt>
    <dgm:pt modelId="{B61A7374-70F5-4C94-B1BF-B9AD4F8CE7A2}" type="parTrans" cxnId="{9F23D5C1-D2FF-482A-8631-6527556A509E}">
      <dgm:prSet/>
      <dgm:spPr/>
      <dgm:t>
        <a:bodyPr/>
        <a:lstStyle/>
        <a:p>
          <a:endParaRPr lang="tr-TR"/>
        </a:p>
      </dgm:t>
    </dgm:pt>
    <dgm:pt modelId="{A6169C94-B87A-4386-A361-EDCAAB456DF9}" type="sibTrans" cxnId="{9F23D5C1-D2FF-482A-8631-6527556A509E}">
      <dgm:prSet/>
      <dgm:spPr/>
      <dgm:t>
        <a:bodyPr/>
        <a:lstStyle/>
        <a:p>
          <a:endParaRPr lang="tr-TR"/>
        </a:p>
      </dgm:t>
    </dgm:pt>
    <dgm:pt modelId="{832E6002-6F21-48FB-9936-47B37324BF30}">
      <dgm:prSet custT="1"/>
      <dgm:spPr/>
      <dgm:t>
        <a:bodyPr/>
        <a:lstStyle/>
        <a:p>
          <a:r>
            <a:rPr lang="tr-TR" sz="2400" dirty="0" smtClean="0"/>
            <a:t>Sadık rüyalar</a:t>
          </a:r>
        </a:p>
      </dgm:t>
    </dgm:pt>
    <dgm:pt modelId="{BE6565CD-5568-4712-B982-7E18D35E997F}" type="parTrans" cxnId="{4ED5A305-C9A9-4ADB-A0A1-85E851CF1698}">
      <dgm:prSet/>
      <dgm:spPr/>
      <dgm:t>
        <a:bodyPr/>
        <a:lstStyle/>
        <a:p>
          <a:endParaRPr lang="tr-TR"/>
        </a:p>
      </dgm:t>
    </dgm:pt>
    <dgm:pt modelId="{5E711BB1-5A54-435F-A410-E6C88DAD4E75}" type="sibTrans" cxnId="{4ED5A305-C9A9-4ADB-A0A1-85E851CF1698}">
      <dgm:prSet/>
      <dgm:spPr/>
      <dgm:t>
        <a:bodyPr/>
        <a:lstStyle/>
        <a:p>
          <a:endParaRPr lang="tr-TR"/>
        </a:p>
      </dgm:t>
    </dgm:pt>
    <dgm:pt modelId="{BE13090D-B1AE-4F13-BC23-E52E49C0478C}">
      <dgm:prSet custT="1"/>
      <dgm:spPr/>
      <dgm:t>
        <a:bodyPr/>
        <a:lstStyle/>
        <a:p>
          <a:r>
            <a:rPr lang="tr-TR" sz="2400" dirty="0" smtClean="0"/>
            <a:t>İlham</a:t>
          </a:r>
        </a:p>
      </dgm:t>
    </dgm:pt>
    <dgm:pt modelId="{0401B11A-EE47-4FC7-92D3-6860E9A2EA5D}" type="parTrans" cxnId="{C32A166E-E7D3-48D5-BC70-E87287D00DCA}">
      <dgm:prSet/>
      <dgm:spPr/>
      <dgm:t>
        <a:bodyPr/>
        <a:lstStyle/>
        <a:p>
          <a:endParaRPr lang="tr-TR"/>
        </a:p>
      </dgm:t>
    </dgm:pt>
    <dgm:pt modelId="{9C548BA5-95C4-4DE9-860F-48A112A4A962}" type="sibTrans" cxnId="{C32A166E-E7D3-48D5-BC70-E87287D00DCA}">
      <dgm:prSet/>
      <dgm:spPr/>
      <dgm:t>
        <a:bodyPr/>
        <a:lstStyle/>
        <a:p>
          <a:endParaRPr lang="tr-TR"/>
        </a:p>
      </dgm:t>
    </dgm:pt>
    <dgm:pt modelId="{03F3CAC9-4B6D-4C3E-A1B1-63C7FFCDFA8E}">
      <dgm:prSet custT="1"/>
      <dgm:spPr/>
      <dgm:t>
        <a:bodyPr/>
        <a:lstStyle/>
        <a:p>
          <a:r>
            <a:rPr lang="tr-TR" sz="2400" dirty="0" smtClean="0"/>
            <a:t>Perde arkasından konuşma</a:t>
          </a:r>
        </a:p>
      </dgm:t>
    </dgm:pt>
    <dgm:pt modelId="{0CA1CAB9-B48E-42DC-A882-0DE66ED216E8}" type="parTrans" cxnId="{BF72654B-8168-4784-AFB6-15429F32BB12}">
      <dgm:prSet/>
      <dgm:spPr/>
      <dgm:t>
        <a:bodyPr/>
        <a:lstStyle/>
        <a:p>
          <a:endParaRPr lang="tr-TR"/>
        </a:p>
      </dgm:t>
    </dgm:pt>
    <dgm:pt modelId="{3B6A8B9B-E942-41F0-9639-83282A59521D}" type="sibTrans" cxnId="{BF72654B-8168-4784-AFB6-15429F32BB12}">
      <dgm:prSet/>
      <dgm:spPr/>
      <dgm:t>
        <a:bodyPr/>
        <a:lstStyle/>
        <a:p>
          <a:endParaRPr lang="tr-TR"/>
        </a:p>
      </dgm:t>
    </dgm:pt>
    <dgm:pt modelId="{30DA9154-B606-4A9C-8835-2FFB6598D341}" type="pres">
      <dgm:prSet presAssocID="{14567DDF-BF9A-4157-A82B-4A4738454DA4}" presName="Name0" presStyleCnt="0">
        <dgm:presLayoutVars>
          <dgm:dir/>
          <dgm:animLvl val="lvl"/>
          <dgm:resizeHandles/>
        </dgm:presLayoutVars>
      </dgm:prSet>
      <dgm:spPr/>
      <dgm:t>
        <a:bodyPr/>
        <a:lstStyle/>
        <a:p>
          <a:endParaRPr lang="tr-TR"/>
        </a:p>
      </dgm:t>
    </dgm:pt>
    <dgm:pt modelId="{2723624A-EB1C-4FA8-A076-7B53EBE2AF0A}" type="pres">
      <dgm:prSet presAssocID="{3FAB6646-DE4A-4CAC-BA49-EA32BC937937}" presName="linNode" presStyleCnt="0"/>
      <dgm:spPr/>
    </dgm:pt>
    <dgm:pt modelId="{37EE5C48-2EE3-4644-BFB1-63D505629C0B}" type="pres">
      <dgm:prSet presAssocID="{3FAB6646-DE4A-4CAC-BA49-EA32BC937937}" presName="parentShp" presStyleLbl="node1" presStyleIdx="0" presStyleCnt="2" custScaleY="68302" custLinFactNeighborX="-384">
        <dgm:presLayoutVars>
          <dgm:bulletEnabled val="1"/>
        </dgm:presLayoutVars>
      </dgm:prSet>
      <dgm:spPr/>
      <dgm:t>
        <a:bodyPr/>
        <a:lstStyle/>
        <a:p>
          <a:endParaRPr lang="tr-TR"/>
        </a:p>
      </dgm:t>
    </dgm:pt>
    <dgm:pt modelId="{E3EB28CF-4BB0-40C9-8438-34E6E505C8FC}" type="pres">
      <dgm:prSet presAssocID="{3FAB6646-DE4A-4CAC-BA49-EA32BC937937}" presName="childShp" presStyleLbl="bgAccFollowNode1" presStyleIdx="0" presStyleCnt="2" custScaleY="144473">
        <dgm:presLayoutVars>
          <dgm:bulletEnabled val="1"/>
        </dgm:presLayoutVars>
      </dgm:prSet>
      <dgm:spPr/>
      <dgm:t>
        <a:bodyPr/>
        <a:lstStyle/>
        <a:p>
          <a:endParaRPr lang="tr-TR"/>
        </a:p>
      </dgm:t>
    </dgm:pt>
    <dgm:pt modelId="{81056840-19FB-428D-A67C-394363139E1E}" type="pres">
      <dgm:prSet presAssocID="{826C52DE-4E51-4D68-93A4-5F88BF8612A4}" presName="spacing" presStyleCnt="0"/>
      <dgm:spPr/>
    </dgm:pt>
    <dgm:pt modelId="{17DDF516-41BC-4E14-B22D-5F40C53949CF}" type="pres">
      <dgm:prSet presAssocID="{CA9E6697-EF22-44D7-A91F-E22CEBCDE4E0}" presName="linNode" presStyleCnt="0"/>
      <dgm:spPr/>
    </dgm:pt>
    <dgm:pt modelId="{C5BF5137-F177-49AA-B4D8-538749ABDD3E}" type="pres">
      <dgm:prSet presAssocID="{CA9E6697-EF22-44D7-A91F-E22CEBCDE4E0}" presName="parentShp" presStyleLbl="node1" presStyleIdx="1" presStyleCnt="2" custScaleY="56448">
        <dgm:presLayoutVars>
          <dgm:bulletEnabled val="1"/>
        </dgm:presLayoutVars>
      </dgm:prSet>
      <dgm:spPr/>
      <dgm:t>
        <a:bodyPr/>
        <a:lstStyle/>
        <a:p>
          <a:endParaRPr lang="tr-TR"/>
        </a:p>
      </dgm:t>
    </dgm:pt>
    <dgm:pt modelId="{C87E9B28-8EC7-425C-8EAA-2090FE1CAD41}" type="pres">
      <dgm:prSet presAssocID="{CA9E6697-EF22-44D7-A91F-E22CEBCDE4E0}" presName="childShp" presStyleLbl="bgAccFollowNode1" presStyleIdx="1" presStyleCnt="2" custScaleY="81945" custLinFactNeighborX="454">
        <dgm:presLayoutVars>
          <dgm:bulletEnabled val="1"/>
        </dgm:presLayoutVars>
      </dgm:prSet>
      <dgm:spPr/>
      <dgm:t>
        <a:bodyPr/>
        <a:lstStyle/>
        <a:p>
          <a:endParaRPr lang="tr-TR"/>
        </a:p>
      </dgm:t>
    </dgm:pt>
  </dgm:ptLst>
  <dgm:cxnLst>
    <dgm:cxn modelId="{F07D69A9-7164-4527-B76A-414719EECEE0}" srcId="{3FAB6646-DE4A-4CAC-BA49-EA32BC937937}" destId="{507F8599-374B-4DC2-B43C-86BC94183D57}" srcOrd="2" destOrd="0" parTransId="{3C1A64B5-D02C-4534-858F-5AAADF663668}" sibTransId="{6AE09FE3-7ECC-4261-AF59-6E9F7D3524F2}"/>
    <dgm:cxn modelId="{4506F926-464C-4BCF-B004-ADC97D48A60E}" type="presOf" srcId="{60DFDA11-8C29-4F06-BEE0-6151848FDFEC}" destId="{E3EB28CF-4BB0-40C9-8438-34E6E505C8FC}" srcOrd="0" destOrd="3" presId="urn:microsoft.com/office/officeart/2005/8/layout/vList6"/>
    <dgm:cxn modelId="{6A193049-CC29-42E7-A786-9F70E16A5B15}" srcId="{3FAB6646-DE4A-4CAC-BA49-EA32BC937937}" destId="{04D77A23-0425-413E-AEE4-0E054DB8DCE5}" srcOrd="4" destOrd="0" parTransId="{044DCA2D-1A21-478C-A4C2-38477F92E487}" sibTransId="{29BBE3AD-F230-49EC-937A-360DE17D4C56}"/>
    <dgm:cxn modelId="{3F2E8D2F-57A5-46AC-BB1D-4B5E6A1C97D1}" type="presOf" srcId="{3FAB6646-DE4A-4CAC-BA49-EA32BC937937}" destId="{37EE5C48-2EE3-4644-BFB1-63D505629C0B}" srcOrd="0" destOrd="0" presId="urn:microsoft.com/office/officeart/2005/8/layout/vList6"/>
    <dgm:cxn modelId="{BF72654B-8168-4784-AFB6-15429F32BB12}" srcId="{CA9E6697-EF22-44D7-A91F-E22CEBCDE4E0}" destId="{03F3CAC9-4B6D-4C3E-A1B1-63C7FFCDFA8E}" srcOrd="2" destOrd="0" parTransId="{0CA1CAB9-B48E-42DC-A882-0DE66ED216E8}" sibTransId="{3B6A8B9B-E942-41F0-9639-83282A59521D}"/>
    <dgm:cxn modelId="{2EB8B37C-486D-47CA-8F99-93AF1D8E29A3}" type="presOf" srcId="{9DEEFBD0-B367-498D-8393-53BFFF3B27E6}" destId="{E3EB28CF-4BB0-40C9-8438-34E6E505C8FC}" srcOrd="0" destOrd="1" presId="urn:microsoft.com/office/officeart/2005/8/layout/vList6"/>
    <dgm:cxn modelId="{C32A166E-E7D3-48D5-BC70-E87287D00DCA}" srcId="{CA9E6697-EF22-44D7-A91F-E22CEBCDE4E0}" destId="{BE13090D-B1AE-4F13-BC23-E52E49C0478C}" srcOrd="1" destOrd="0" parTransId="{0401B11A-EE47-4FC7-92D3-6860E9A2EA5D}" sibTransId="{9C548BA5-95C4-4DE9-860F-48A112A4A962}"/>
    <dgm:cxn modelId="{9F23D5C1-D2FF-482A-8631-6527556A509E}" srcId="{14567DDF-BF9A-4157-A82B-4A4738454DA4}" destId="{CA9E6697-EF22-44D7-A91F-E22CEBCDE4E0}" srcOrd="1" destOrd="0" parTransId="{B61A7374-70F5-4C94-B1BF-B9AD4F8CE7A2}" sibTransId="{A6169C94-B87A-4386-A361-EDCAAB456DF9}"/>
    <dgm:cxn modelId="{A0368284-B920-4842-86B6-5019F2311D77}" type="presOf" srcId="{CA9E6697-EF22-44D7-A91F-E22CEBCDE4E0}" destId="{C5BF5137-F177-49AA-B4D8-538749ABDD3E}" srcOrd="0" destOrd="0" presId="urn:microsoft.com/office/officeart/2005/8/layout/vList6"/>
    <dgm:cxn modelId="{509BCAB9-2046-4711-92B7-CB4C620A53AC}" srcId="{14567DDF-BF9A-4157-A82B-4A4738454DA4}" destId="{3FAB6646-DE4A-4CAC-BA49-EA32BC937937}" srcOrd="0" destOrd="0" parTransId="{FA47E575-5E21-4CAC-9C51-3AFBF4DF63F5}" sibTransId="{826C52DE-4E51-4D68-93A4-5F88BF8612A4}"/>
    <dgm:cxn modelId="{1F09C976-C288-4AA3-BABE-A848AC971BFA}" type="presOf" srcId="{14567DDF-BF9A-4157-A82B-4A4738454DA4}" destId="{30DA9154-B606-4A9C-8835-2FFB6598D341}" srcOrd="0" destOrd="0" presId="urn:microsoft.com/office/officeart/2005/8/layout/vList6"/>
    <dgm:cxn modelId="{5F03FC46-B68C-4BFE-B8F4-6596A174079B}" type="presOf" srcId="{3AF56CC9-24ED-4ECD-9157-5D48D4464AB6}" destId="{E3EB28CF-4BB0-40C9-8438-34E6E505C8FC}" srcOrd="0" destOrd="5" presId="urn:microsoft.com/office/officeart/2005/8/layout/vList6"/>
    <dgm:cxn modelId="{FE558687-7EF9-4772-854E-CCF5DDCA9E09}" srcId="{3FAB6646-DE4A-4CAC-BA49-EA32BC937937}" destId="{9DEEFBD0-B367-498D-8393-53BFFF3B27E6}" srcOrd="1" destOrd="0" parTransId="{EF91974C-CF6B-4484-AF95-F3CC8E3F9DD9}" sibTransId="{BB3A1587-20F2-452F-8145-6D1E7353BD2F}"/>
    <dgm:cxn modelId="{7ED6F56B-2998-49DB-90BF-A2C1422B0938}" type="presOf" srcId="{507F8599-374B-4DC2-B43C-86BC94183D57}" destId="{E3EB28CF-4BB0-40C9-8438-34E6E505C8FC}" srcOrd="0" destOrd="2" presId="urn:microsoft.com/office/officeart/2005/8/layout/vList6"/>
    <dgm:cxn modelId="{6A027498-C473-4C38-B5F5-AD8E784E9B42}" type="presOf" srcId="{03F3CAC9-4B6D-4C3E-A1B1-63C7FFCDFA8E}" destId="{C87E9B28-8EC7-425C-8EAA-2090FE1CAD41}" srcOrd="0" destOrd="2" presId="urn:microsoft.com/office/officeart/2005/8/layout/vList6"/>
    <dgm:cxn modelId="{4214CE71-4BC7-4A75-A4F5-160D04DB5399}" srcId="{3FAB6646-DE4A-4CAC-BA49-EA32BC937937}" destId="{60DFDA11-8C29-4F06-BEE0-6151848FDFEC}" srcOrd="3" destOrd="0" parTransId="{67543760-8467-4650-8CD4-A9671F90BD18}" sibTransId="{2F84B3D0-87C0-464F-A164-DCBA43D68738}"/>
    <dgm:cxn modelId="{D03540E8-F670-4410-BBB9-A7450C67CA20}" type="presOf" srcId="{BE13090D-B1AE-4F13-BC23-E52E49C0478C}" destId="{C87E9B28-8EC7-425C-8EAA-2090FE1CAD41}" srcOrd="0" destOrd="1" presId="urn:microsoft.com/office/officeart/2005/8/layout/vList6"/>
    <dgm:cxn modelId="{C55E3B3B-1C5F-4A09-822C-36A7D3714B57}" srcId="{3FAB6646-DE4A-4CAC-BA49-EA32BC937937}" destId="{3AF56CC9-24ED-4ECD-9157-5D48D4464AB6}" srcOrd="5" destOrd="0" parTransId="{66F8D66A-F595-479C-993B-3A43B1C845FF}" sibTransId="{A4289210-A99D-4F37-8056-8522EAA80323}"/>
    <dgm:cxn modelId="{CF82FF2E-33ED-4362-9170-99D485D4E9DE}" type="presOf" srcId="{832E6002-6F21-48FB-9936-47B37324BF30}" destId="{C87E9B28-8EC7-425C-8EAA-2090FE1CAD41}" srcOrd="0" destOrd="0" presId="urn:microsoft.com/office/officeart/2005/8/layout/vList6"/>
    <dgm:cxn modelId="{F38A272B-094B-4F47-862B-B2FCF5F78926}" type="presOf" srcId="{04D77A23-0425-413E-AEE4-0E054DB8DCE5}" destId="{E3EB28CF-4BB0-40C9-8438-34E6E505C8FC}" srcOrd="0" destOrd="4" presId="urn:microsoft.com/office/officeart/2005/8/layout/vList6"/>
    <dgm:cxn modelId="{4ED5A305-C9A9-4ADB-A0A1-85E851CF1698}" srcId="{CA9E6697-EF22-44D7-A91F-E22CEBCDE4E0}" destId="{832E6002-6F21-48FB-9936-47B37324BF30}" srcOrd="0" destOrd="0" parTransId="{BE6565CD-5568-4712-B982-7E18D35E997F}" sibTransId="{5E711BB1-5A54-435F-A410-E6C88DAD4E75}"/>
    <dgm:cxn modelId="{9F760A80-DFAF-4E10-8DD2-9E5283060DE6}" type="presOf" srcId="{79B7E799-1528-49C5-92B3-F9D9B96171DC}" destId="{E3EB28CF-4BB0-40C9-8438-34E6E505C8FC}" srcOrd="0" destOrd="0" presId="urn:microsoft.com/office/officeart/2005/8/layout/vList6"/>
    <dgm:cxn modelId="{021BF863-A71E-47AA-A8C7-350302236F0F}" srcId="{3FAB6646-DE4A-4CAC-BA49-EA32BC937937}" destId="{79B7E799-1528-49C5-92B3-F9D9B96171DC}" srcOrd="0" destOrd="0" parTransId="{2DCEC3E5-7492-4EF0-9447-521C18B38451}" sibTransId="{59B9D744-E35A-4F50-BE06-D5563EDAD591}"/>
    <dgm:cxn modelId="{C8A69960-5EEC-43FA-ACC4-E859FE0F9BE5}" type="presParOf" srcId="{30DA9154-B606-4A9C-8835-2FFB6598D341}" destId="{2723624A-EB1C-4FA8-A076-7B53EBE2AF0A}" srcOrd="0" destOrd="0" presId="urn:microsoft.com/office/officeart/2005/8/layout/vList6"/>
    <dgm:cxn modelId="{E293FC63-E0D3-4BE6-8FED-229DFC9DC3BB}" type="presParOf" srcId="{2723624A-EB1C-4FA8-A076-7B53EBE2AF0A}" destId="{37EE5C48-2EE3-4644-BFB1-63D505629C0B}" srcOrd="0" destOrd="0" presId="urn:microsoft.com/office/officeart/2005/8/layout/vList6"/>
    <dgm:cxn modelId="{9C4F37D7-E5D4-432D-9DAB-130E9AF1224A}" type="presParOf" srcId="{2723624A-EB1C-4FA8-A076-7B53EBE2AF0A}" destId="{E3EB28CF-4BB0-40C9-8438-34E6E505C8FC}" srcOrd="1" destOrd="0" presId="urn:microsoft.com/office/officeart/2005/8/layout/vList6"/>
    <dgm:cxn modelId="{82AE44CF-1AB5-4561-BE39-CD91BBAFC916}" type="presParOf" srcId="{30DA9154-B606-4A9C-8835-2FFB6598D341}" destId="{81056840-19FB-428D-A67C-394363139E1E}" srcOrd="1" destOrd="0" presId="urn:microsoft.com/office/officeart/2005/8/layout/vList6"/>
    <dgm:cxn modelId="{CE585EBD-988C-44CE-A6D2-17BFAF2F59D5}" type="presParOf" srcId="{30DA9154-B606-4A9C-8835-2FFB6598D341}" destId="{17DDF516-41BC-4E14-B22D-5F40C53949CF}" srcOrd="2" destOrd="0" presId="urn:microsoft.com/office/officeart/2005/8/layout/vList6"/>
    <dgm:cxn modelId="{34D01B2A-F7CB-4A45-8B37-A7D80796E2F4}" type="presParOf" srcId="{17DDF516-41BC-4E14-B22D-5F40C53949CF}" destId="{C5BF5137-F177-49AA-B4D8-538749ABDD3E}" srcOrd="0" destOrd="0" presId="urn:microsoft.com/office/officeart/2005/8/layout/vList6"/>
    <dgm:cxn modelId="{5FF75F43-5DBA-4070-AC88-62C8938B2DF8}" type="presParOf" srcId="{17DDF516-41BC-4E14-B22D-5F40C53949CF}" destId="{C87E9B28-8EC7-425C-8EAA-2090FE1CAD4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pPr/>
              <a:t>6.01.2021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pPr/>
              <a:t>6.01.2021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pPr/>
              <a:t>6.01.2021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pPr/>
              <a:t>6.01.2021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pPr/>
              <a:t>6.01.2021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pPr/>
              <a:t>6.01.2021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pPr/>
              <a:t>6.01.2021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pPr/>
              <a:t>6.01.2021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pPr/>
              <a:t>6.01.2021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pPr/>
              <a:t>6.01.2021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pPr/>
              <a:t>6.01.2021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pPr/>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pPr/>
              <a:t>6.01.2021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pPr/>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dirty="0" smtClean="0">
                <a:latin typeface="Book Antiqua" pitchFamily="18" charset="0"/>
              </a:rPr>
              <a:t> </a:t>
            </a:r>
            <a:endParaRPr lang="tr-TR" dirty="0">
              <a:latin typeface="Book Antiqua" pitchFamily="18" charset="0"/>
            </a:endParaRPr>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TEFSİR BİLGİSİ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Tefsir İlmi</a:t>
            </a:r>
          </a:p>
        </p:txBody>
      </p:sp>
      <p:sp>
        <p:nvSpPr>
          <p:cNvPr id="5" name="2 İçerik Yer Tutucusu"/>
          <p:cNvSpPr txBox="1">
            <a:spLocks/>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i="0" u="none" strike="noStrike" kern="1200" cap="none" spc="0" normalizeH="0" baseline="0" noProof="0" dirty="0" smtClean="0">
                <a:ln>
                  <a:noFill/>
                </a:ln>
                <a:solidFill>
                  <a:schemeClr val="tx1"/>
                </a:solidFill>
                <a:effectLst/>
                <a:uLnTx/>
                <a:uFillTx/>
                <a:latin typeface="+mn-lt"/>
                <a:ea typeface="+mn-ea"/>
                <a:cs typeface="+mn-cs"/>
              </a:rPr>
              <a:t>Ancak tefsir disiplininde de delillerdeki kesinsizlik durumunda müfessirin öznelliğine yer açılmakta ve müfessirlerin öznelliğinden kaynaklanan aksamalar ve eksiklikler etkili olabilmektedir. Belli bir âyetin tefsirinde görülen ayrı görüşler, her zaman bir eksiklikten değil bazen müfessirlerin kullandığı delillerin eşit düzeyde güçlü olmalarından kaynaklanabilir.</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Tefsir İlmi</a:t>
            </a:r>
          </a:p>
        </p:txBody>
      </p:sp>
      <p:sp>
        <p:nvSpPr>
          <p:cNvPr id="5" name="2 İçerik Yer Tutucusu"/>
          <p:cNvSpPr txBox="1">
            <a:spLocks/>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500" i="0" u="none" strike="noStrike" kern="1200" cap="none" spc="0" normalizeH="0" baseline="0" noProof="0" dirty="0" smtClean="0">
                <a:ln>
                  <a:noFill/>
                </a:ln>
                <a:solidFill>
                  <a:schemeClr val="tx1"/>
                </a:solidFill>
                <a:effectLst/>
                <a:uLnTx/>
                <a:uFillTx/>
                <a:latin typeface="+mn-lt"/>
                <a:ea typeface="+mn-ea"/>
                <a:cs typeface="+mn-cs"/>
              </a:rPr>
              <a:t>Meselâ iki müfessir aynı kelimeye tanım getirirken söz konusu kelime için verilen farklı anlamlardan birini seçebilir. Yine her bir müfessir incelediği aynı âyetin tarihî ortamına ilişkin eşit değerdeki rivayetlerden birini tercih edebilir. Fakat bu farklılıkları olabildiğince aza indirmek mümkündür. Çünkü bu aşamada kullanılan kaynaklar ve yöntem müfessirin öznelliğini önemli ölçüde sınırlamaktadır.</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Te’vil </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400" i="0" u="none" strike="noStrike" kern="1200" cap="none" spc="0" normalizeH="0" baseline="0" noProof="0" dirty="0" smtClean="0">
                <a:ln>
                  <a:noFill/>
                </a:ln>
                <a:solidFill>
                  <a:schemeClr val="tx1"/>
                </a:solidFill>
                <a:effectLst/>
                <a:uLnTx/>
                <a:uFillTx/>
                <a:latin typeface="+mn-lt"/>
                <a:ea typeface="+mn-ea"/>
                <a:cs typeface="+mn-cs"/>
              </a:rPr>
              <a:t>Te’vil: ‘Evl’ kökünden geri dönmek manasındandır. Te’vil açıklamak ve beyan etmek anlamına gelmektedir. Ayetin muhtemel olduğu manalardan birine rücu ettirilmesidir.   </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560439" y="365126"/>
            <a:ext cx="10793361" cy="113857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Te’vil </a:t>
            </a:r>
          </a:p>
        </p:txBody>
      </p:sp>
      <p:sp>
        <p:nvSpPr>
          <p:cNvPr id="5" name="2 İçerik Yer Tutucusu"/>
          <p:cNvSpPr txBox="1">
            <a:spLocks/>
          </p:cNvSpPr>
          <p:nvPr/>
        </p:nvSpPr>
        <p:spPr>
          <a:xfrm>
            <a:off x="825078" y="1622322"/>
            <a:ext cx="10265709" cy="460149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i="0" u="none" strike="noStrike" kern="1200" cap="none" spc="0" normalizeH="0" baseline="0" noProof="0" dirty="0" smtClean="0">
                <a:ln>
                  <a:noFill/>
                </a:ln>
                <a:solidFill>
                  <a:schemeClr val="tx1"/>
                </a:solidFill>
                <a:effectLst/>
                <a:uLnTx/>
                <a:uFillTx/>
                <a:latin typeface="+mn-lt"/>
                <a:ea typeface="+mn-ea"/>
                <a:cs typeface="+mn-cs"/>
              </a:rPr>
              <a:t>Ayetlerin veya ayetlerdeki kelimelerin ilk geldikleri zaman kastettikleri tek anlamı ortaya çıkarmak ve onlara kesin açıklamalar getirmek için yeterince kesin ve sağlam rivayetler bulunmadığı durumlar da olmaktadır. Ayrıca ayetlere ve onlarda kullanılan kelimelere çeşitli nedenlerle ne anlam verileceğinde bir kesinliğe ulaşılamayabilir. Mesela ayetlerdeki kelimeler birkaç anlamı aynı anda taşıyabilirler ve hangi anlamın ayette kullanıldığını belirten kesin bir delil bulunamayabilir. Bu durumda müfessir elindeki delilleri değerlendirir ve bunlar arasında seçimler yaparak bir yoruma gitmek durumunda kalır. Ancak bu bilgiler onu bir kesinliğe götürmez. İşte bu yoruma biz te’vil diyoruz. </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Te’vil </a:t>
            </a:r>
          </a:p>
        </p:txBody>
      </p:sp>
      <p:sp>
        <p:nvSpPr>
          <p:cNvPr id="5" name="2 İçerik Yer Tutucusu"/>
          <p:cNvSpPr txBox="1">
            <a:spLocks/>
          </p:cNvSpPr>
          <p:nvPr/>
        </p:nvSpPr>
        <p:spPr>
          <a:xfrm>
            <a:off x="1117601" y="2362201"/>
            <a:ext cx="10257367" cy="413861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i="0" u="none" strike="noStrike" kern="1200" cap="none" spc="0" normalizeH="0" baseline="0" noProof="0" dirty="0" smtClean="0">
                <a:ln>
                  <a:noFill/>
                </a:ln>
                <a:solidFill>
                  <a:schemeClr val="tx1"/>
                </a:solidFill>
                <a:effectLst/>
                <a:uLnTx/>
                <a:uFillTx/>
                <a:latin typeface="+mn-lt"/>
                <a:ea typeface="+mn-ea"/>
                <a:cs typeface="+mn-cs"/>
              </a:rPr>
              <a:t>Yine İmam Maturidi’ye göre tefsir sahabenin işidir. Çünkü Kur’an’ın indiği zamanı sadece onlar yaşamışlardır ve ayetler hakkında net bilgiler vermişlerdir. Te’vil ise Maturidi’ye göre âlimlerin işidir. Te’vil, bir konunun varacağı nihai noktayı açıklamak demektir. Burada sözü muhtemel anlamlara yönlendirmek söz konusudur.</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Tercüme</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200" i="0" u="none" strike="noStrike" kern="1200" cap="none" spc="0" normalizeH="0" baseline="0" noProof="0" dirty="0" smtClean="0">
                <a:ln>
                  <a:noFill/>
                </a:ln>
                <a:solidFill>
                  <a:schemeClr val="tx1"/>
                </a:solidFill>
                <a:effectLst/>
                <a:uLnTx/>
                <a:uFillTx/>
                <a:latin typeface="+mn-lt"/>
                <a:ea typeface="+mn-ea"/>
                <a:cs typeface="+mn-cs"/>
              </a:rPr>
              <a:t>Terceme genel olarak “bir sözü, bir dilden başka bir dile çevirmek; bir sözün anlamını diğer bir dilde dengi bir söz ile aynen ifade etmek” anlamına gelmektedir. Tercüme iki şekilde yapılmaktadır: </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200" i="0" u="sng" strike="noStrike" kern="1200" cap="none" spc="0" normalizeH="0" baseline="0" noProof="0" dirty="0" smtClean="0">
                <a:ln>
                  <a:noFill/>
                </a:ln>
                <a:solidFill>
                  <a:srgbClr val="C00000"/>
                </a:solidFill>
                <a:effectLst/>
                <a:uLnTx/>
                <a:uFillTx/>
                <a:latin typeface="+mn-lt"/>
                <a:ea typeface="+mn-ea"/>
                <a:cs typeface="+mn-cs"/>
              </a:rPr>
              <a:t>Lafzî Terceme</a:t>
            </a:r>
            <a:r>
              <a:rPr kumimoji="0" lang="tr-TR" sz="2200" i="0" u="none" strike="noStrike" kern="1200" cap="none" spc="0" normalizeH="0" baseline="0" noProof="0" dirty="0" smtClean="0">
                <a:ln>
                  <a:noFill/>
                </a:ln>
                <a:solidFill>
                  <a:srgbClr val="C00000"/>
                </a:solidFill>
                <a:effectLst/>
                <a:uLnTx/>
                <a:uFillTx/>
                <a:latin typeface="+mn-lt"/>
                <a:ea typeface="+mn-ea"/>
                <a:cs typeface="+mn-cs"/>
              </a:rPr>
              <a:t>: Metne bağlı kalınarak yapılan bu tercümede, asıl metindeki bütün kelimelere tercüme edilen dilde karşılık vermeye çalışır. </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200" i="0" u="sng" strike="noStrike" kern="1200" cap="none" spc="0" normalizeH="0" baseline="0" noProof="0" dirty="0" smtClean="0">
                <a:ln>
                  <a:noFill/>
                </a:ln>
                <a:solidFill>
                  <a:schemeClr val="tx1"/>
                </a:solidFill>
                <a:effectLst/>
                <a:uLnTx/>
                <a:uFillTx/>
                <a:latin typeface="+mn-lt"/>
                <a:ea typeface="+mn-ea"/>
                <a:cs typeface="+mn-cs"/>
              </a:rPr>
              <a:t>Tefsîrî Terceme</a:t>
            </a:r>
            <a:r>
              <a:rPr kumimoji="0" lang="tr-TR" sz="2200" i="0" u="none" strike="noStrike" kern="1200" cap="none" spc="0" normalizeH="0" baseline="0" noProof="0" dirty="0" smtClean="0">
                <a:ln>
                  <a:noFill/>
                </a:ln>
                <a:solidFill>
                  <a:schemeClr val="tx1"/>
                </a:solidFill>
                <a:effectLst/>
                <a:uLnTx/>
                <a:uFillTx/>
                <a:latin typeface="+mn-lt"/>
                <a:ea typeface="+mn-ea"/>
                <a:cs typeface="+mn-cs"/>
              </a:rPr>
              <a:t>: Bu tercüme yönteminde ise, asıl metinin ifade ettiği mana esas alındığından bazı kelimeler atlanabilir veya bazı kelimeler ilave edilebilir. Manaya sadık kalınarak yapılan tercümedir. </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Tercüme</a:t>
            </a:r>
          </a:p>
        </p:txBody>
      </p:sp>
      <p:sp>
        <p:nvSpPr>
          <p:cNvPr id="5" name="2 İçerik Yer Tutucusu"/>
          <p:cNvSpPr txBox="1">
            <a:spLocks/>
          </p:cNvSpPr>
          <p:nvPr/>
        </p:nvSpPr>
        <p:spPr>
          <a:xfrm>
            <a:off x="1117600" y="2362200"/>
            <a:ext cx="10788651" cy="44958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i="0" u="none" strike="noStrike" kern="1200" cap="none" spc="0" normalizeH="0" baseline="0" noProof="0" dirty="0" smtClean="0">
                <a:ln>
                  <a:noFill/>
                </a:ln>
                <a:solidFill>
                  <a:schemeClr val="tx1"/>
                </a:solidFill>
                <a:effectLst/>
                <a:uLnTx/>
                <a:uFillTx/>
                <a:latin typeface="+mn-lt"/>
                <a:ea typeface="+mn-ea"/>
                <a:cs typeface="+mn-cs"/>
              </a:rPr>
              <a:t>Kur’an’da lafzi tercümenin zorlukları yüzünden Kur’an’ın lafzi değil, tefsiri tercümesinin yapılması yolu tercih edilmiştir. İşte, Türkiye’de Kur’ân-ı Kerîm tercümesi için daha çok “meâl” kelimesinin kullanılması tercümenin mana dikkate alarak yapıldığını ve tercümenin eksik ve yetersiz olabileceğini belirtmek içindir. Nitekim, meal sözlükte, “bir şeyin varacağı yer”, ıstılahi olarak ise “bir sözün anlamının her yönüyle aynen değil de biraz noksanıyla ifade edilmesi” anlamına gelmektedir.</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Tercüme </a:t>
            </a:r>
          </a:p>
        </p:txBody>
      </p:sp>
      <p:sp>
        <p:nvSpPr>
          <p:cNvPr id="5" name="2 İçerik Yer Tutucusu"/>
          <p:cNvSpPr txBox="1">
            <a:spLocks/>
          </p:cNvSpPr>
          <p:nvPr/>
        </p:nvSpPr>
        <p:spPr>
          <a:xfrm>
            <a:off x="1117601" y="2362200"/>
            <a:ext cx="10257367" cy="428148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i="0" u="none" strike="noStrike" kern="1200" cap="none" spc="0" normalizeH="0" baseline="0" noProof="0" dirty="0" smtClean="0">
                <a:ln>
                  <a:noFill/>
                </a:ln>
                <a:solidFill>
                  <a:schemeClr val="tx1"/>
                </a:solidFill>
                <a:effectLst/>
                <a:uLnTx/>
                <a:uFillTx/>
                <a:latin typeface="+mn-lt"/>
                <a:ea typeface="+mn-ea"/>
                <a:cs typeface="+mn-cs"/>
              </a:rPr>
              <a:t>Kur’an’ın tercümesi tarihini İslâmiyet’in ilk dönemlerine kadar götürmek mümkündür. Bu konuda bazı örnekler verilebilir. Ca‘fer b. Ebî Tâlib’in Habeşistan’da Necâşî’nin huzurunda Kur’an okuduğu bilinmektedir. Onun okuduğu ayetlerin din âlimleriyle saray mensupları için tercüme edilmiş olduğu düşünülebilir. Resûl‑i Ekrem’in komşu ülkelerin hükümdarlarına gönderdiği mektuplar içinde yer alan besmelenin ve âyetlerin hükümdarlara tercüme edildiği de muhakkaktır. </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Tefsir İlminin Amacı</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500" i="0" u="none" strike="noStrike" kern="1200" cap="none" spc="0" normalizeH="0" baseline="0" noProof="0" dirty="0" smtClean="0">
                <a:ln>
                  <a:noFill/>
                </a:ln>
                <a:solidFill>
                  <a:schemeClr val="tx1"/>
                </a:solidFill>
                <a:effectLst/>
                <a:uLnTx/>
                <a:uFillTx/>
                <a:latin typeface="+mn-lt"/>
                <a:ea typeface="+mn-ea"/>
                <a:cs typeface="+mn-cs"/>
              </a:rPr>
              <a:t>Tefsir, Kur'an-ı Kerim'in ifadelerine doğru açıklamalar getirmeyi amaçlar. </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sz="2500" i="0" u="none" strike="noStrike" kern="1200" cap="none" spc="0" normalizeH="0" baseline="0" noProof="0" dirty="0" smtClean="0">
                <a:ln>
                  <a:noFill/>
                </a:ln>
                <a:solidFill>
                  <a:schemeClr val="tx1"/>
                </a:solidFill>
                <a:effectLst/>
                <a:uLnTx/>
                <a:uFillTx/>
                <a:latin typeface="+mn-lt"/>
                <a:ea typeface="+mn-ea"/>
                <a:cs typeface="+mn-cs"/>
              </a:rPr>
              <a:t>Kur'ân-ı Kerim'i vahiy yoluyla Cebrail’den alan Peygamberimiz ve Kur’an’ı Rasulullah’tan duyan ilk Müslümanlar âyetlerin ne demek istediklerini kolayca anlıyorlardı. Onlar âyetlerin işaret ettiği durumları ve olayları biliyorlardı. Belki de bu olayların kahramanı durumundaydılar. Anlamadıkları ayetler olduğunda ise bu âyetleri Peygamberimiz Müslümanlara açıklıyordu. </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Tefsir İlminin Amacı</a:t>
            </a:r>
          </a:p>
        </p:txBody>
      </p:sp>
      <p:sp>
        <p:nvSpPr>
          <p:cNvPr id="5" name="2 İçerik Yer Tutucusu"/>
          <p:cNvSpPr txBox="1">
            <a:spLocks/>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i="0" u="none" strike="noStrike" kern="1200" cap="none" spc="0" normalizeH="0" baseline="0" noProof="0" dirty="0" smtClean="0">
                <a:ln>
                  <a:noFill/>
                </a:ln>
                <a:solidFill>
                  <a:schemeClr val="tx1"/>
                </a:solidFill>
                <a:effectLst/>
                <a:uLnTx/>
                <a:uFillTx/>
                <a:latin typeface="+mn-lt"/>
                <a:ea typeface="+mn-ea"/>
                <a:cs typeface="+mn-cs"/>
              </a:rPr>
              <a:t>Ancak daha sonraki kuşaklara âyetlerin açıklanması gerekti. Çünkü onlar, Kur'an'ın indiği dönemden uzak kalmışlardı. Daha sonraki kuşakların Arapçayı çok iyi bilmeleri ve âyetlerin indiği ortamı öğrenmeleri gerekiyordu. İşte tefsir, Kur’an’ın âyetlerinin ilk indikleri anda kastettikleri anlamları sonraki kuşaklara 'açıklamak' amacıyla geliştirilmiştir.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2:</a:t>
            </a:r>
          </a:p>
          <a:p>
            <a:r>
              <a:rPr lang="tr-TR" sz="4400" b="1" dirty="0" smtClean="0">
                <a:solidFill>
                  <a:srgbClr val="C00000"/>
                </a:solidFill>
                <a:latin typeface="Adobe Caslon Pro" panose="0205050205050A020403" pitchFamily="18" charset="-94"/>
                <a:ea typeface="Adobe Myungjo Std M" panose="02020600000000000000" pitchFamily="18" charset="-128"/>
              </a:rPr>
              <a:t>TEFSİR BİLGİSİ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Tefsir İlminin Yöntemi</a:t>
            </a:r>
          </a:p>
        </p:txBody>
      </p:sp>
      <p:sp>
        <p:nvSpPr>
          <p:cNvPr id="5" name="Rectangle 3"/>
          <p:cNvSpPr txBox="1">
            <a:spLocks noChangeArrowheads="1"/>
          </p:cNvSpPr>
          <p:nvPr/>
        </p:nvSpPr>
        <p:spPr>
          <a:xfrm>
            <a:off x="1117601" y="2362201"/>
            <a:ext cx="10257367" cy="40671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200" i="0" u="none" strike="noStrike" kern="1200" cap="none" spc="0" normalizeH="0" baseline="0" noProof="0" dirty="0" smtClean="0">
                <a:ln>
                  <a:noFill/>
                </a:ln>
                <a:solidFill>
                  <a:schemeClr val="tx1"/>
                </a:solidFill>
                <a:effectLst/>
                <a:uLnTx/>
                <a:uFillTx/>
                <a:latin typeface="+mn-lt"/>
                <a:ea typeface="+mn-ea"/>
                <a:cs typeface="+mn-cs"/>
              </a:rPr>
              <a:t>Tefsir ilmi, ele aldığı Kur’an cümlesinin indirildiği anda kastettiği anlamını verme hedefini güder.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200" i="0" u="none" strike="noStrike" kern="1200" cap="none" spc="0" normalizeH="0" baseline="0" noProof="0" dirty="0" smtClean="0">
                <a:ln>
                  <a:noFill/>
                </a:ln>
                <a:solidFill>
                  <a:schemeClr val="tx1"/>
                </a:solidFill>
                <a:effectLst/>
                <a:uLnTx/>
                <a:uFillTx/>
                <a:latin typeface="+mn-lt"/>
                <a:ea typeface="+mn-ea"/>
                <a:cs typeface="+mn-cs"/>
              </a:rPr>
              <a:t>Tefsir ilmi âyetlere açıklama getirirken bazı işlemler gerçekleştirir. Bu işlemleri iki ana başlık altında toplayabiliriz: </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Tefsir İlminin Yöntemi</a:t>
            </a:r>
          </a:p>
        </p:txBody>
      </p:sp>
      <p:sp>
        <p:nvSpPr>
          <p:cNvPr id="5" name="2 İçerik Yer Tutucusu"/>
          <p:cNvSpPr txBox="1">
            <a:spLocks/>
          </p:cNvSpPr>
          <p:nvPr/>
        </p:nvSpPr>
        <p:spPr>
          <a:xfrm>
            <a:off x="1117600" y="2362201"/>
            <a:ext cx="10788651" cy="435292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i="0" u="sng" strike="noStrike" kern="1200" cap="none" spc="0" normalizeH="0" baseline="0" noProof="0" dirty="0" smtClean="0">
                <a:ln>
                  <a:noFill/>
                </a:ln>
                <a:solidFill>
                  <a:srgbClr val="C00000"/>
                </a:solidFill>
                <a:effectLst/>
                <a:uLnTx/>
                <a:uFillTx/>
                <a:latin typeface="+mn-lt"/>
                <a:ea typeface="+mn-ea"/>
                <a:cs typeface="+mn-cs"/>
              </a:rPr>
              <a:t>1- Dil</a:t>
            </a:r>
            <a:r>
              <a:rPr kumimoji="0" lang="tr-TR" sz="2400" i="0" u="none" strike="noStrike" kern="1200" cap="none" spc="0" normalizeH="0" baseline="0" noProof="0" dirty="0" smtClean="0">
                <a:ln>
                  <a:noFill/>
                </a:ln>
                <a:solidFill>
                  <a:srgbClr val="C00000"/>
                </a:solidFill>
                <a:effectLst/>
                <a:uLnTx/>
                <a:uFillTx/>
                <a:latin typeface="+mn-lt"/>
                <a:ea typeface="+mn-ea"/>
                <a:cs typeface="+mn-cs"/>
              </a:rPr>
              <a:t>: Tefsir ilk olarak Kur’an-ı Kerim’in cümlelerini dil açısından çözümler. Bunun için Kur’an’ın kullandığı Arapça’nın bilinmesi gerekir. Bir âyetin zahirî anlamına, âyette kullanılan kelimelerin anlamlarını bilmek ve âyetin cümle yapısını doğru bir şekilde çözümlemekle ulaşırız.</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i="0" u="none" strike="noStrike" kern="1200" cap="none" spc="0" normalizeH="0" baseline="0" noProof="0" dirty="0" smtClean="0">
                <a:ln>
                  <a:noFill/>
                </a:ln>
                <a:solidFill>
                  <a:schemeClr val="tx1"/>
                </a:solidFill>
                <a:effectLst/>
                <a:uLnTx/>
                <a:uFillTx/>
                <a:latin typeface="+mn-lt"/>
                <a:ea typeface="+mn-ea"/>
                <a:cs typeface="+mn-cs"/>
              </a:rPr>
              <a:t>Dil alanlarına ilişkin konular: Garibu’l-Kur’an, el-Vücuh ve’n-Nezair, İ’rabu’l-Kur’an, Muhkem ve Müteşabih, Umum ve Husus, Müşkil Ayetler, Mutlak ve Mukayyed, Mantuk ve Mefhum, Hakikat ve Mecaz, İ’cazu’l-Kur’an, Emsalu’l-Kur’an, Aksamu’l-Kur’an, Cedelu’l-Kur’an, Mübhem Ayetler</a:t>
            </a:r>
            <a:endParaRPr kumimoji="0" lang="tr-TR" sz="280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Tefsir İlminin Yöntemi</a:t>
            </a:r>
          </a:p>
        </p:txBody>
      </p:sp>
      <p:sp>
        <p:nvSpPr>
          <p:cNvPr id="5" name="2 İçerik Yer Tutucusu"/>
          <p:cNvSpPr txBox="1">
            <a:spLocks/>
          </p:cNvSpPr>
          <p:nvPr/>
        </p:nvSpPr>
        <p:spPr>
          <a:xfrm>
            <a:off x="1117600" y="2362200"/>
            <a:ext cx="11074400" cy="44958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i="0" u="sng" strike="noStrike" kern="1200" cap="none" spc="0" normalizeH="0" baseline="0" noProof="0" dirty="0" smtClean="0">
                <a:ln>
                  <a:noFill/>
                </a:ln>
                <a:solidFill>
                  <a:schemeClr val="tx1"/>
                </a:solidFill>
                <a:effectLst/>
                <a:uLnTx/>
                <a:uFillTx/>
                <a:latin typeface="+mn-lt"/>
                <a:ea typeface="+mn-ea"/>
                <a:cs typeface="+mn-cs"/>
              </a:rPr>
              <a:t>2- Tarih</a:t>
            </a:r>
            <a:r>
              <a:rPr kumimoji="0" lang="tr-TR" sz="2400" i="0" u="none" strike="noStrike" kern="1200" cap="none" spc="0" normalizeH="0" baseline="0" noProof="0" dirty="0" smtClean="0">
                <a:ln>
                  <a:noFill/>
                </a:ln>
                <a:solidFill>
                  <a:schemeClr val="tx1"/>
                </a:solidFill>
                <a:effectLst/>
                <a:uLnTx/>
                <a:uFillTx/>
                <a:latin typeface="+mn-lt"/>
                <a:ea typeface="+mn-ea"/>
                <a:cs typeface="+mn-cs"/>
              </a:rPr>
              <a:t>: Ayetleri doğru bir şekilde tefsir edebilmek için onların ne gibi koşullarda indiğini de incelememiz gerekmektedir. Ayet hangi olaydan sonra inmiştir? Ayetin inmesine neden olan bir soru mu sorulmuştur? Ayetler indikten sonra neler olmuştur? Tarihin belli bir döneminde vahyedilmiş bir kitap olarak Kur’an’ın anlaşılmasında onun indiği ortamın tarihî koşullarının bilinmesi gerekir.</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tr-TR" sz="2400" i="0" u="none" strike="noStrike" kern="1200" cap="none" spc="0" normalizeH="0" baseline="0" noProof="0" dirty="0" smtClean="0">
                <a:ln>
                  <a:noFill/>
                </a:ln>
                <a:solidFill>
                  <a:srgbClr val="C00000"/>
                </a:solidFill>
                <a:effectLst/>
                <a:uLnTx/>
                <a:uFillTx/>
                <a:latin typeface="+mn-lt"/>
                <a:ea typeface="+mn-ea"/>
                <a:cs typeface="+mn-cs"/>
              </a:rPr>
              <a:t>	Tarih Alanına İlişkin Konular: Mekki ve Medeni Ayetler, Esbabu’n-Nüzul, Nâsih ve Mensuh, Kur’an Kıssaları</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oundRect">
            <a:avLst>
              <a:gd name="adj" fmla="val 27301"/>
            </a:avLst>
          </a:prstGeom>
        </p:spPr>
        <p:txBody>
          <a:bodyPr vert="horz" lIns="91440" tIns="45720" rIns="91440" bIns="45720" rtlCol="0" anchor="ctr">
            <a:normAutofit/>
          </a:bodyPr>
          <a:lstStyle/>
          <a:p>
            <a:pPr marL="685800" marR="0" lvl="0" indent="-685800"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tx1"/>
                </a:solidFill>
                <a:effectLst/>
                <a:uLnTx/>
                <a:uFillTx/>
                <a:latin typeface="+mj-lt"/>
                <a:ea typeface="+mj-ea"/>
                <a:cs typeface="+mj-cs"/>
              </a:rPr>
              <a:t>Tefsir İlminin Diğer Temel İslam Bilimleriyle İlişkisi</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200" i="0" u="none" strike="noStrike" kern="1200" cap="none" spc="0" normalizeH="0" baseline="0" noProof="0" dirty="0" smtClean="0">
                <a:ln>
                  <a:noFill/>
                </a:ln>
                <a:solidFill>
                  <a:srgbClr val="C00000"/>
                </a:solidFill>
                <a:effectLst/>
                <a:uLnTx/>
                <a:uFillTx/>
                <a:latin typeface="+mn-lt"/>
                <a:ea typeface="+mn-ea"/>
                <a:cs typeface="+mn-cs"/>
              </a:rPr>
              <a:t>Dil bilimlerinden </a:t>
            </a:r>
            <a:r>
              <a:rPr kumimoji="0" lang="tr-TR" sz="3200" i="0" u="none" strike="noStrike" kern="1200" cap="none" spc="0" normalizeH="0" baseline="0" noProof="0" dirty="0" smtClean="0">
                <a:ln>
                  <a:noFill/>
                </a:ln>
                <a:solidFill>
                  <a:schemeClr val="tx1"/>
                </a:solidFill>
                <a:effectLst/>
                <a:uLnTx/>
                <a:uFillTx/>
                <a:latin typeface="+mn-lt"/>
                <a:ea typeface="+mn-ea"/>
                <a:cs typeface="+mn-cs"/>
              </a:rPr>
              <a:t>Kur’an’ın kelimelerine ve âyetlerine açıklama getirmek için yararlanır.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320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200" i="0" u="none" strike="noStrike" kern="1200" cap="none" spc="0" normalizeH="0" baseline="0" noProof="0" dirty="0" smtClean="0">
                <a:ln>
                  <a:noFill/>
                </a:ln>
                <a:solidFill>
                  <a:schemeClr val="tx1"/>
                </a:solidFill>
                <a:effectLst/>
                <a:uLnTx/>
                <a:uFillTx/>
                <a:latin typeface="+mn-lt"/>
                <a:ea typeface="+mn-ea"/>
                <a:cs typeface="+mn-cs"/>
              </a:rPr>
              <a:t>Tefsir, Kur’an’ın indiği zaman ile ilgili bilgileri veren </a:t>
            </a:r>
            <a:r>
              <a:rPr kumimoji="0" lang="tr-TR" sz="3200" i="0" u="none" strike="noStrike" kern="1200" cap="none" spc="0" normalizeH="0" baseline="0" noProof="0" dirty="0" smtClean="0">
                <a:ln>
                  <a:noFill/>
                </a:ln>
                <a:solidFill>
                  <a:srgbClr val="C00000"/>
                </a:solidFill>
                <a:effectLst/>
                <a:uLnTx/>
                <a:uFillTx/>
                <a:latin typeface="+mn-lt"/>
                <a:ea typeface="+mn-ea"/>
                <a:cs typeface="+mn-cs"/>
              </a:rPr>
              <a:t>tarih karakterli </a:t>
            </a:r>
            <a:r>
              <a:rPr kumimoji="0" lang="tr-TR" sz="3200" i="0" u="none" strike="noStrike" kern="1200" cap="none" spc="0" normalizeH="0" baseline="0" noProof="0" dirty="0" smtClean="0">
                <a:ln>
                  <a:noFill/>
                </a:ln>
                <a:solidFill>
                  <a:schemeClr val="tx1"/>
                </a:solidFill>
                <a:effectLst/>
                <a:uLnTx/>
                <a:uFillTx/>
                <a:latin typeface="+mn-lt"/>
                <a:ea typeface="+mn-ea"/>
                <a:cs typeface="+mn-cs"/>
              </a:rPr>
              <a:t>bilgilerden yararlanır. </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tx1"/>
                </a:solidFill>
                <a:effectLst/>
                <a:uLnTx/>
                <a:uFillTx/>
                <a:latin typeface="+mj-lt"/>
                <a:ea typeface="+mj-ea"/>
                <a:cs typeface="+mj-cs"/>
              </a:rPr>
              <a:t>Tefsir İlminin Diğer Temel İslam Bilimleriyle İlişkisi</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i="0" u="none" strike="noStrike" kern="1200" cap="none" spc="0" normalizeH="0" baseline="0" noProof="0" dirty="0" smtClean="0">
                <a:ln>
                  <a:noFill/>
                </a:ln>
                <a:solidFill>
                  <a:schemeClr val="tx1"/>
                </a:solidFill>
                <a:effectLst/>
                <a:uLnTx/>
                <a:uFillTx/>
                <a:latin typeface="+mn-lt"/>
                <a:ea typeface="+mn-ea"/>
                <a:cs typeface="+mn-cs"/>
              </a:rPr>
              <a:t>Tefsir yukarıda sayılan bilimlerin hazırladığı bilgileri kullanmasının ve onlardan yararlanmasının yanı sıra kendisi de başka bazı İslam bilimlere bilgi hazırlamakta ve onlara malzeme sunan bir bilim olmaktadır.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i="0" u="none" strike="noStrike" kern="1200" cap="none" spc="0" normalizeH="0" baseline="0" noProof="0" dirty="0" smtClean="0">
                <a:ln>
                  <a:noFill/>
                </a:ln>
                <a:solidFill>
                  <a:schemeClr val="tx1"/>
                </a:solidFill>
                <a:effectLst/>
                <a:uLnTx/>
                <a:uFillTx/>
                <a:latin typeface="+mn-lt"/>
                <a:ea typeface="+mn-ea"/>
                <a:cs typeface="+mn-cs"/>
              </a:rPr>
              <a:t>Tefsir disiplininin Kur’an ayetlerine getirdiği açıklama, Kur'an'ın anlaşılması yolunda ilk ve önemli adımdır. </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tx1"/>
                </a:solidFill>
                <a:effectLst/>
                <a:uLnTx/>
                <a:uFillTx/>
                <a:latin typeface="+mj-lt"/>
                <a:ea typeface="+mj-ea"/>
                <a:cs typeface="+mj-cs"/>
              </a:rPr>
              <a:t>Tefsir İlminin Diğer Temel İslam Bilimleriyle İlişkisi</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i="0" u="none" strike="noStrike" kern="1200" cap="none" spc="0" normalizeH="0" baseline="0" noProof="0" dirty="0" smtClean="0">
                <a:ln>
                  <a:noFill/>
                </a:ln>
                <a:solidFill>
                  <a:schemeClr val="tx1"/>
                </a:solidFill>
                <a:effectLst/>
                <a:uLnTx/>
                <a:uFillTx/>
                <a:latin typeface="+mn-lt"/>
                <a:ea typeface="+mn-ea"/>
                <a:cs typeface="+mn-cs"/>
              </a:rPr>
              <a:t>Tefsirin Kur’an’ın tarihsel bağlamındaki anlamını ortaya koymasıyla Kur’an’ın yorumlanması bitmemektedir. Bunun için fıkıh ve kelâm disiplinlerinin yöntemleriyle işlenmesi ve onlardan hükümlerin üretilmesi gerekmektedir. Çünkü tefsirin ürettiği bilgiler, onlarla amel edilmesi için değildir. Tefsir ile üretilen bir bilginin yaptırım değeri kazanabilmesi için, onun konusuna göre fıkıh veya kelâm disiplinlerinin yorum sürecinden geçmesi gerekmektedir. </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tx1"/>
                </a:solidFill>
                <a:effectLst/>
                <a:uLnTx/>
                <a:uFillTx/>
                <a:latin typeface="+mj-lt"/>
                <a:ea typeface="+mj-ea"/>
                <a:cs typeface="+mj-cs"/>
              </a:rPr>
              <a:t>Tefsir İlminin Diğer Temel İslam Bilimleriyle İlişkisi</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i="0" u="none" strike="noStrike" kern="1200" cap="none" spc="0" normalizeH="0" baseline="0" noProof="0" dirty="0" smtClean="0">
                <a:ln>
                  <a:noFill/>
                </a:ln>
                <a:solidFill>
                  <a:schemeClr val="tx1"/>
                </a:solidFill>
                <a:effectLst/>
                <a:uLnTx/>
                <a:uFillTx/>
                <a:latin typeface="+mn-lt"/>
                <a:ea typeface="+mn-ea"/>
                <a:cs typeface="+mn-cs"/>
              </a:rPr>
              <a:t>Müslüman geleneğinde, Kur'an'ın öğrettiği değerlerin 'günümüze taşınması' işlemi ile tefsir'den başka disiplinler ilgilenmiştir. Çünkü tefsir sadece ayetlerin indiği anda ne kastettiklerini ortaya çıkarmayı amaçlamaktadır. Tefsirin ortaya çıkardığı bu anlamların yorumlanması ve Kur'an'ın öğrettiği değerlerin değişik zamanlara taşınması </a:t>
            </a:r>
            <a:r>
              <a:rPr kumimoji="0" lang="tr-TR" sz="2400" i="0" u="none" strike="noStrike" kern="1200" cap="none" spc="0" normalizeH="0" baseline="0" noProof="0" dirty="0" smtClean="0">
                <a:ln>
                  <a:noFill/>
                </a:ln>
                <a:solidFill>
                  <a:srgbClr val="C00000"/>
                </a:solidFill>
                <a:effectLst/>
                <a:uLnTx/>
                <a:uFillTx/>
                <a:latin typeface="+mn-lt"/>
                <a:ea typeface="+mn-ea"/>
                <a:cs typeface="+mn-cs"/>
              </a:rPr>
              <a:t>fıkıh ve kelâm </a:t>
            </a:r>
            <a:r>
              <a:rPr kumimoji="0" lang="tr-TR" sz="2400" i="0" u="none" strike="noStrike" kern="1200" cap="none" spc="0" normalizeH="0" baseline="0" noProof="0" dirty="0" smtClean="0">
                <a:ln>
                  <a:noFill/>
                </a:ln>
                <a:solidFill>
                  <a:schemeClr val="tx1"/>
                </a:solidFill>
                <a:effectLst/>
                <a:uLnTx/>
                <a:uFillTx/>
                <a:latin typeface="+mn-lt"/>
                <a:ea typeface="+mn-ea"/>
                <a:cs typeface="+mn-cs"/>
              </a:rPr>
              <a:t>disiplinleri tarafından yapılmıştır. </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tx1"/>
                </a:solidFill>
                <a:effectLst/>
                <a:uLnTx/>
                <a:uFillTx/>
                <a:latin typeface="+mj-lt"/>
                <a:ea typeface="+mj-ea"/>
                <a:cs typeface="+mj-cs"/>
              </a:rPr>
              <a:t>Tefsir İlminin Diğer Temel İslam Bilimleriyle İlişkisi</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700" i="0" u="none" strike="noStrike" kern="1200" cap="none" spc="0" normalizeH="0" baseline="0" noProof="0" dirty="0" smtClean="0">
                <a:ln>
                  <a:noFill/>
                </a:ln>
                <a:solidFill>
                  <a:schemeClr val="tx1"/>
                </a:solidFill>
                <a:effectLst/>
                <a:uLnTx/>
                <a:uFillTx/>
                <a:latin typeface="+mn-lt"/>
                <a:ea typeface="+mn-ea"/>
                <a:cs typeface="+mn-cs"/>
              </a:rPr>
              <a:t>Kur’an’da yer alan ahlâk, siyaset ve itikat konularının yorumlanması ve değişik zamanlarda yaşama taşınması işlemi </a:t>
            </a:r>
            <a:r>
              <a:rPr kumimoji="0" lang="tr-TR" sz="2700" i="1" u="none" strike="noStrike" kern="1200" cap="none" spc="0" normalizeH="0" baseline="0" noProof="0" dirty="0" smtClean="0">
                <a:ln>
                  <a:noFill/>
                </a:ln>
                <a:solidFill>
                  <a:srgbClr val="C00000"/>
                </a:solidFill>
                <a:effectLst/>
                <a:uLnTx/>
                <a:uFillTx/>
                <a:latin typeface="+mn-lt"/>
                <a:ea typeface="+mn-ea"/>
                <a:cs typeface="+mn-cs"/>
              </a:rPr>
              <a:t>kelâm</a:t>
            </a:r>
            <a:r>
              <a:rPr kumimoji="0" lang="tr-TR" sz="2700" i="0" u="none" strike="noStrike" kern="1200" cap="none" spc="0" normalizeH="0" baseline="0" noProof="0" dirty="0" smtClean="0">
                <a:ln>
                  <a:noFill/>
                </a:ln>
                <a:solidFill>
                  <a:schemeClr val="tx1"/>
                </a:solidFill>
                <a:effectLst/>
                <a:uLnTx/>
                <a:uFillTx/>
                <a:latin typeface="+mn-lt"/>
                <a:ea typeface="+mn-ea"/>
                <a:cs typeface="+mn-cs"/>
              </a:rPr>
              <a:t> disiplini tarafından gerçekleştirilmişti.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700" i="0" u="none" strike="noStrike" kern="1200" cap="none" spc="0" normalizeH="0" baseline="0" noProof="0" dirty="0" smtClean="0">
                <a:ln>
                  <a:noFill/>
                </a:ln>
                <a:solidFill>
                  <a:schemeClr val="tx1"/>
                </a:solidFill>
                <a:effectLst/>
                <a:uLnTx/>
                <a:uFillTx/>
                <a:latin typeface="+mn-lt"/>
                <a:ea typeface="+mn-ea"/>
                <a:cs typeface="+mn-cs"/>
              </a:rPr>
              <a:t>Genel anlamıyla hukuk ve ibadet konularını ise </a:t>
            </a:r>
            <a:r>
              <a:rPr kumimoji="0" lang="tr-TR" sz="2700" i="1" u="none" strike="noStrike" kern="1200" cap="none" spc="0" normalizeH="0" baseline="0" noProof="0" dirty="0" smtClean="0">
                <a:ln>
                  <a:noFill/>
                </a:ln>
                <a:solidFill>
                  <a:srgbClr val="C00000"/>
                </a:solidFill>
                <a:effectLst/>
                <a:uLnTx/>
                <a:uFillTx/>
                <a:latin typeface="+mn-lt"/>
                <a:ea typeface="+mn-ea"/>
                <a:cs typeface="+mn-cs"/>
              </a:rPr>
              <a:t>fıkıh</a:t>
            </a:r>
            <a:r>
              <a:rPr kumimoji="0" lang="tr-TR" sz="2700" i="0" u="none" strike="noStrike" kern="1200" cap="none" spc="0" normalizeH="0" baseline="0" noProof="0" dirty="0" smtClean="0">
                <a:ln>
                  <a:noFill/>
                </a:ln>
                <a:solidFill>
                  <a:schemeClr val="tx1"/>
                </a:solidFill>
                <a:effectLst/>
                <a:uLnTx/>
                <a:uFillTx/>
                <a:latin typeface="+mn-lt"/>
                <a:ea typeface="+mn-ea"/>
                <a:cs typeface="+mn-cs"/>
              </a:rPr>
              <a:t> disiplini ele almış ve bu alanlara ilişkin âyetlerin sistemli bir şekilde yorumlanması bu disiplin tarafından gerçekleştirilmiştir. </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tr-TR"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endParaRPr kumimoji="0" lang="tr-TR" sz="27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1 Başlık"/>
          <p:cNvSpPr txBox="1">
            <a:spLocks/>
          </p:cNvSpPr>
          <p:nvPr/>
        </p:nvSpPr>
        <p:spPr>
          <a:xfrm>
            <a:off x="990600" y="5175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tx1"/>
                </a:solidFill>
                <a:effectLst/>
                <a:uLnTx/>
                <a:uFillTx/>
                <a:latin typeface="+mj-lt"/>
                <a:ea typeface="+mj-ea"/>
                <a:cs typeface="+mj-cs"/>
              </a:rPr>
              <a:t>Tefsir İlminin Diğer Temel İslam Bilimleriyle İlişkisi</a:t>
            </a:r>
          </a:p>
        </p:txBody>
      </p:sp>
      <p:sp>
        <p:nvSpPr>
          <p:cNvPr id="8" name="2 İçerik Yer Tutucusu"/>
          <p:cNvSpPr txBox="1">
            <a:spLocks/>
          </p:cNvSpPr>
          <p:nvPr/>
        </p:nvSpPr>
        <p:spPr>
          <a:xfrm>
            <a:off x="990600" y="19780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800" i="0" u="none" strike="noStrike" kern="1200" cap="none" spc="0" normalizeH="0" baseline="0" noProof="0" dirty="0" smtClean="0">
                <a:ln>
                  <a:noFill/>
                </a:ln>
                <a:solidFill>
                  <a:schemeClr val="tx1"/>
                </a:solidFill>
                <a:effectLst/>
                <a:uLnTx/>
                <a:uFillTx/>
                <a:latin typeface="+mn-lt"/>
                <a:ea typeface="+mn-ea"/>
                <a:cs typeface="+mn-cs"/>
              </a:rPr>
              <a:t>Bütün İslâm disiplinlerinin bir de yönteme ihtiyacı olmuştur. Tefsir de dahil, bütün disiplinlerin izleyecekleri yöntem, yani Kur’an ibarelerinin anlamlarını ve değerlerini belirleme, ortaya koyma ve bunları hayata yansıtmanın yöntemi </a:t>
            </a:r>
            <a:r>
              <a:rPr kumimoji="0" lang="tr-TR" sz="2800" i="1" u="none" strike="noStrike" kern="1200" cap="none" spc="0" normalizeH="0" baseline="0" noProof="0" dirty="0" smtClean="0">
                <a:ln>
                  <a:noFill/>
                </a:ln>
                <a:solidFill>
                  <a:srgbClr val="C00000"/>
                </a:solidFill>
                <a:effectLst/>
                <a:uLnTx/>
                <a:uFillTx/>
                <a:latin typeface="+mn-lt"/>
                <a:ea typeface="+mn-ea"/>
                <a:cs typeface="+mn-cs"/>
              </a:rPr>
              <a:t>fıkıh usûlü</a:t>
            </a:r>
            <a:r>
              <a:rPr kumimoji="0" lang="tr-TR" sz="2800" i="0" u="none" strike="noStrike" kern="1200" cap="none" spc="0" normalizeH="0" baseline="0" noProof="0" dirty="0" smtClean="0">
                <a:ln>
                  <a:noFill/>
                </a:ln>
                <a:solidFill>
                  <a:srgbClr val="C00000"/>
                </a:solidFill>
                <a:effectLst/>
                <a:uLnTx/>
                <a:uFillTx/>
                <a:latin typeface="+mn-lt"/>
                <a:ea typeface="+mn-ea"/>
                <a:cs typeface="+mn-cs"/>
              </a:rPr>
              <a:t> </a:t>
            </a:r>
            <a:r>
              <a:rPr kumimoji="0" lang="tr-TR" sz="2800" i="0" u="none" strike="noStrike" kern="1200" cap="none" spc="0" normalizeH="0" baseline="0" noProof="0" dirty="0" smtClean="0">
                <a:ln>
                  <a:noFill/>
                </a:ln>
                <a:solidFill>
                  <a:schemeClr val="tx1"/>
                </a:solidFill>
                <a:effectLst/>
                <a:uLnTx/>
                <a:uFillTx/>
                <a:latin typeface="+mn-lt"/>
                <a:ea typeface="+mn-ea"/>
                <a:cs typeface="+mn-cs"/>
              </a:rPr>
              <a:t>tarafından geliştirilmişti.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11"/>
          <p:cNvSpPr txBox="1"/>
          <p:nvPr/>
        </p:nvSpPr>
        <p:spPr>
          <a:xfrm>
            <a:off x="679269" y="252429"/>
            <a:ext cx="11041676" cy="769441"/>
          </a:xfrm>
          <a:prstGeom prst="rect">
            <a:avLst/>
          </a:prstGeom>
          <a:noFill/>
        </p:spPr>
        <p:txBody>
          <a:bodyPr wrap="square" rtlCol="0">
            <a:spAutoFit/>
          </a:bodyPr>
          <a:lstStyle/>
          <a:p>
            <a:r>
              <a:rPr lang="tr-TR" sz="4400" b="1" smtClean="0">
                <a:solidFill>
                  <a:srgbClr val="C00000"/>
                </a:solidFill>
                <a:latin typeface="Adobe Caslon Pro" panose="0205050205050A020403" pitchFamily="18" charset="-94"/>
                <a:ea typeface="Adobe Myungjo Std M" panose="02020600000000000000" pitchFamily="18" charset="-128"/>
              </a:rPr>
              <a:t>KUR’AN TARİHİ</a:t>
            </a:r>
            <a:endParaRPr lang="tr-TR" sz="4400" b="1" dirty="0" smtClean="0">
              <a:solidFill>
                <a:srgbClr val="C00000"/>
              </a:solidFill>
              <a:latin typeface="Adobe Caslon Pro" panose="0205050205050A020403" pitchFamily="18" charset="-94"/>
              <a:ea typeface="Adobe Myungjo Std M" panose="02020600000000000000" pitchFamily="18" charset="-128"/>
            </a:endParaRPr>
          </a:p>
        </p:txBody>
      </p:sp>
      <p:sp>
        <p:nvSpPr>
          <p:cNvPr id="8" name="عنصر نائب لرقم الشريحة 7"/>
          <p:cNvSpPr>
            <a:spLocks noGrp="1"/>
          </p:cNvSpPr>
          <p:nvPr>
            <p:ph type="sldNum" sz="quarter" idx="12"/>
          </p:nvPr>
        </p:nvSpPr>
        <p:spPr/>
        <p:txBody>
          <a:bodyPr/>
          <a:lstStyle/>
          <a:p>
            <a:fld id="{A8FA3920-FF7C-48FD-AE3C-7E95DEC0CD92}" type="slidenum">
              <a:rPr lang="tr-TR" smtClean="0"/>
              <a:pPr/>
              <a:t>29</a:t>
            </a:fld>
            <a:endParaRPr lang="tr-TR"/>
          </a:p>
        </p:txBody>
      </p:sp>
      <p:sp>
        <p:nvSpPr>
          <p:cNvPr id="9" name="عنصر نائب للتذييل 8"/>
          <p:cNvSpPr>
            <a:spLocks noGrp="1"/>
          </p:cNvSpPr>
          <p:nvPr>
            <p:ph type="ftr" sz="quarter" idx="11"/>
          </p:nvPr>
        </p:nvSpPr>
        <p:spPr/>
        <p:txBody>
          <a:bodyPr/>
          <a:lstStyle/>
          <a:p>
            <a:r>
              <a:rPr lang="tr-TR" b="1" dirty="0" smtClean="0">
                <a:solidFill>
                  <a:schemeClr val="tx1"/>
                </a:solidFill>
              </a:rPr>
              <a:t>Dr. Hasan Yücel - Ankara Üniversitesi İlahiyat Fakültesi</a:t>
            </a:r>
            <a:endParaRPr lang="tr-TR" b="1" dirty="0">
              <a:solidFill>
                <a:schemeClr val="tx1"/>
              </a:solidFill>
            </a:endParaRPr>
          </a:p>
        </p:txBody>
      </p:sp>
      <p:sp>
        <p:nvSpPr>
          <p:cNvPr id="11" name="مستطيل 10"/>
          <p:cNvSpPr/>
          <p:nvPr/>
        </p:nvSpPr>
        <p:spPr>
          <a:xfrm>
            <a:off x="943897" y="1696065"/>
            <a:ext cx="10810568" cy="1200329"/>
          </a:xfrm>
          <a:prstGeom prst="rect">
            <a:avLst/>
          </a:prstGeom>
        </p:spPr>
        <p:txBody>
          <a:bodyPr wrap="square">
            <a:spAutoFit/>
          </a:bodyPr>
          <a:lstStyle/>
          <a:p>
            <a:r>
              <a:rPr lang="tr-TR" b="1" dirty="0" smtClean="0">
                <a:solidFill>
                  <a:srgbClr val="C00000"/>
                </a:solidFill>
                <a:latin typeface="Adobe Caslon Pro" panose="0205050205050A020403" pitchFamily="18" charset="-94"/>
                <a:ea typeface="Adobe Myungjo Std M" panose="02020600000000000000" pitchFamily="18" charset="-128"/>
              </a:rPr>
              <a:t>GİRİŞ</a:t>
            </a:r>
          </a:p>
          <a:p>
            <a:r>
              <a:rPr lang="tr-TR" b="1" dirty="0" smtClean="0">
                <a:solidFill>
                  <a:srgbClr val="C00000"/>
                </a:solidFill>
                <a:latin typeface="Adobe Caslon Pro" panose="0205050205050A020403" pitchFamily="18" charset="-94"/>
                <a:ea typeface="Adobe Myungjo Std M" panose="02020600000000000000" pitchFamily="18" charset="-128"/>
              </a:rPr>
              <a:t>VAHİY VE GELİŞ ŞEKİLLERİ</a:t>
            </a:r>
          </a:p>
          <a:p>
            <a:r>
              <a:rPr lang="tr-TR" b="1" dirty="0" smtClean="0">
                <a:solidFill>
                  <a:srgbClr val="C00000"/>
                </a:solidFill>
                <a:latin typeface="Adobe Caslon Pro" panose="0205050205050A020403" pitchFamily="18" charset="-94"/>
                <a:ea typeface="Adobe Myungjo Std M" panose="02020600000000000000" pitchFamily="18" charset="-128"/>
              </a:rPr>
              <a:t>VAHİY VE İLHAM ARSINDAKİ FARKLAR</a:t>
            </a:r>
          </a:p>
          <a:p>
            <a:r>
              <a:rPr lang="tr-TR" b="1" dirty="0" smtClean="0">
                <a:solidFill>
                  <a:srgbClr val="C00000"/>
                </a:solidFill>
                <a:latin typeface="Adobe Caslon Pro" panose="0205050205050A020403" pitchFamily="18" charset="-94"/>
                <a:ea typeface="Adobe Myungjo Std M" panose="02020600000000000000" pitchFamily="18" charset="-128"/>
              </a:rPr>
              <a:t>KUR’AN’IN YAZIYA GEÇİRİLİŞ TARİHİ</a:t>
            </a:r>
          </a:p>
        </p:txBody>
      </p:sp>
    </p:spTree>
    <p:extLst>
      <p:ext uri="{BB962C8B-B14F-4D97-AF65-F5344CB8AC3E}">
        <p14:creationId xmlns:p14="http://schemas.microsoft.com/office/powerpoint/2010/main" val="1676283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990600" y="5175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5400" b="1" i="0" u="none" strike="noStrike" kern="1200" cap="none" spc="0" normalizeH="0" baseline="0" noProof="0" dirty="0" smtClean="0">
                <a:ln>
                  <a:noFill/>
                </a:ln>
                <a:solidFill>
                  <a:schemeClr val="tx1"/>
                </a:solidFill>
                <a:effectLst/>
                <a:uLnTx/>
                <a:uFillTx/>
                <a:latin typeface="+mj-lt"/>
                <a:ea typeface="+mj-ea"/>
                <a:cs typeface="+mj-cs"/>
              </a:rPr>
              <a:t>İÇERİK</a:t>
            </a:r>
          </a:p>
        </p:txBody>
      </p:sp>
      <p:sp>
        <p:nvSpPr>
          <p:cNvPr id="5" name="Rectangle 3"/>
          <p:cNvSpPr txBox="1">
            <a:spLocks noChangeArrowheads="1"/>
          </p:cNvSpPr>
          <p:nvPr/>
        </p:nvSpPr>
        <p:spPr>
          <a:xfrm>
            <a:off x="1563328" y="1825625"/>
            <a:ext cx="9790471"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600" i="0" u="none" strike="noStrike" kern="1200" cap="none" spc="0" normalizeH="0" baseline="0" noProof="0" dirty="0" smtClean="0">
                <a:ln>
                  <a:noFill/>
                </a:ln>
                <a:solidFill>
                  <a:schemeClr val="tx1"/>
                </a:solidFill>
                <a:effectLst/>
                <a:uLnTx/>
                <a:uFillTx/>
                <a:latin typeface="+mn-lt"/>
                <a:ea typeface="+mn-ea"/>
                <a:cs typeface="+mn-cs"/>
              </a:rPr>
              <a:t>Tefsir</a:t>
            </a:r>
            <a:r>
              <a:rPr kumimoji="0" lang="tr-TR" sz="3600" i="0" u="none" strike="noStrike" kern="1200" cap="none" spc="0" normalizeH="0" noProof="0" dirty="0" smtClean="0">
                <a:ln>
                  <a:noFill/>
                </a:ln>
                <a:solidFill>
                  <a:schemeClr val="tx1"/>
                </a:solidFill>
                <a:effectLst/>
                <a:uLnTx/>
                <a:uFillTx/>
                <a:latin typeface="+mn-lt"/>
                <a:ea typeface="+mn-ea"/>
                <a:cs typeface="+mn-cs"/>
              </a:rPr>
              <a:t> İlmi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tr-TR" sz="3600" dirty="0" smtClean="0"/>
              <a:t>Te’vil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600" i="0" u="none" strike="noStrike" kern="1200" cap="none" spc="0" normalizeH="0" noProof="0" dirty="0" smtClean="0">
                <a:ln>
                  <a:noFill/>
                </a:ln>
                <a:solidFill>
                  <a:schemeClr val="tx1"/>
                </a:solidFill>
                <a:effectLst/>
                <a:uLnTx/>
                <a:uFillTx/>
                <a:latin typeface="+mn-lt"/>
                <a:ea typeface="+mn-ea"/>
                <a:cs typeface="+mn-cs"/>
              </a:rPr>
              <a:t>Tercüme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tr-TR" sz="3600" dirty="0" smtClean="0"/>
              <a:t>Tefsir İlminin Amacı</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600" i="0" u="none" strike="noStrike" kern="1200" cap="none" spc="0" normalizeH="0" noProof="0" dirty="0" smtClean="0">
                <a:ln>
                  <a:noFill/>
                </a:ln>
                <a:solidFill>
                  <a:schemeClr val="tx1"/>
                </a:solidFill>
                <a:effectLst/>
                <a:uLnTx/>
                <a:uFillTx/>
                <a:latin typeface="+mn-lt"/>
                <a:ea typeface="+mn-ea"/>
                <a:cs typeface="+mn-cs"/>
              </a:rPr>
              <a:t>Tefsir İlminin Yöntemi</a:t>
            </a:r>
          </a:p>
          <a:p>
            <a:pPr marL="228600" lvl="0" indent="-228600">
              <a:lnSpc>
                <a:spcPct val="90000"/>
              </a:lnSpc>
              <a:spcBef>
                <a:spcPts val="1000"/>
              </a:spcBef>
              <a:buFont typeface="Arial" panose="020B0604020202020204" pitchFamily="34" charset="0"/>
              <a:buChar char="•"/>
            </a:pPr>
            <a:r>
              <a:rPr lang="tr-TR" sz="3600" dirty="0" smtClean="0"/>
              <a:t>Tefsir İlminin Diğer Temel İslam Bilimleriyle İlişkisi</a:t>
            </a:r>
          </a:p>
          <a:p>
            <a:pPr marL="228600" lvl="0" indent="-228600">
              <a:lnSpc>
                <a:spcPct val="90000"/>
              </a:lnSpc>
              <a:spcBef>
                <a:spcPts val="1000"/>
              </a:spcBef>
              <a:buFont typeface="Arial" panose="020B0604020202020204" pitchFamily="34" charset="0"/>
              <a:buChar char="•"/>
            </a:pPr>
            <a:r>
              <a:rPr lang="tr-TR" sz="3600" dirty="0" smtClean="0"/>
              <a:t>Kur’an Tarihi</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11"/>
          <p:cNvSpPr txBox="1"/>
          <p:nvPr/>
        </p:nvSpPr>
        <p:spPr>
          <a:xfrm>
            <a:off x="679269" y="252429"/>
            <a:ext cx="11041676" cy="769441"/>
          </a:xfrm>
          <a:prstGeom prst="rect">
            <a:avLst/>
          </a:prstGeom>
          <a:noFill/>
        </p:spPr>
        <p:txBody>
          <a:bodyPr wrap="square" rtlCol="0">
            <a:spAutoFit/>
          </a:bodyPr>
          <a:lstStyle/>
          <a:p>
            <a:r>
              <a:rPr lang="tr-TR" sz="4400" b="1" dirty="0" smtClean="0">
                <a:solidFill>
                  <a:srgbClr val="C00000"/>
                </a:solidFill>
                <a:latin typeface="Adobe Caslon Pro" panose="0205050205050A020403" pitchFamily="18" charset="-94"/>
                <a:ea typeface="Adobe Myungjo Std M" panose="02020600000000000000" pitchFamily="18" charset="-128"/>
              </a:rPr>
              <a:t>GİRİŞ</a:t>
            </a:r>
          </a:p>
        </p:txBody>
      </p:sp>
      <p:sp>
        <p:nvSpPr>
          <p:cNvPr id="8" name="عنصر نائب لرقم الشريحة 7"/>
          <p:cNvSpPr>
            <a:spLocks noGrp="1"/>
          </p:cNvSpPr>
          <p:nvPr>
            <p:ph type="sldNum" sz="quarter" idx="12"/>
          </p:nvPr>
        </p:nvSpPr>
        <p:spPr/>
        <p:txBody>
          <a:bodyPr/>
          <a:lstStyle/>
          <a:p>
            <a:fld id="{A8FA3920-FF7C-48FD-AE3C-7E95DEC0CD92}" type="slidenum">
              <a:rPr lang="tr-TR" smtClean="0"/>
              <a:pPr/>
              <a:t>30</a:t>
            </a:fld>
            <a:endParaRPr lang="tr-TR"/>
          </a:p>
        </p:txBody>
      </p:sp>
      <p:sp>
        <p:nvSpPr>
          <p:cNvPr id="9" name="عنصر نائب للتذييل 8"/>
          <p:cNvSpPr>
            <a:spLocks noGrp="1"/>
          </p:cNvSpPr>
          <p:nvPr>
            <p:ph type="ftr" sz="quarter" idx="11"/>
          </p:nvPr>
        </p:nvSpPr>
        <p:spPr/>
        <p:txBody>
          <a:bodyPr/>
          <a:lstStyle/>
          <a:p>
            <a:r>
              <a:rPr lang="tr-TR" b="1" dirty="0" smtClean="0">
                <a:solidFill>
                  <a:schemeClr val="tx1"/>
                </a:solidFill>
              </a:rPr>
              <a:t>Dr. Hasan Yücel - Ankara Üniversitesi İlahiyat Fakültesi</a:t>
            </a:r>
            <a:endParaRPr lang="tr-TR" b="1" dirty="0">
              <a:solidFill>
                <a:schemeClr val="tx1"/>
              </a:solidFill>
            </a:endParaRPr>
          </a:p>
        </p:txBody>
      </p:sp>
      <p:sp>
        <p:nvSpPr>
          <p:cNvPr id="7" name="مستطيل 6"/>
          <p:cNvSpPr/>
          <p:nvPr/>
        </p:nvSpPr>
        <p:spPr>
          <a:xfrm>
            <a:off x="442452" y="945266"/>
            <a:ext cx="11356258" cy="4401205"/>
          </a:xfrm>
          <a:prstGeom prst="rect">
            <a:avLst/>
          </a:prstGeom>
        </p:spPr>
        <p:txBody>
          <a:bodyPr wrap="square">
            <a:spAutoFit/>
          </a:bodyPr>
          <a:lstStyle/>
          <a:p>
            <a:pPr algn="just"/>
            <a:r>
              <a:rPr lang="tr-TR" sz="2000" dirty="0" smtClean="0"/>
              <a:t>Kur’an-ı Kerim Arap Yarımadası’nın Hicaz Bölgesinde Mekke şehrinde miladi 610 yılında Hz. Muhammed’e vahyolunmaya başlamıştır. Kur’an kronolojik olarak Tevrat, Zebur ve İncil’den sonra gelmiştir. Bu açıdan Kur’an kuşatıcı-kapsayıcı bir niteliktedir. Nitekim Kur’an da bunlardan bahseder. Vahyin geldiği coğrafya da insanların yaşamlarını devam ettirme şeklinde farklılıklar bulunmaktaydı. Bir kısmı göçebe (bedevi) bir kısmı da yerleşik (hadari) bir hayat sürmekteydi. Ekonomik olarak tanımlamak gerekirse; göçebe olanlar hayvancılık ile yerleşik hayat sürenler ticaret ve tarımla uğraşıyorlardı. Çöl ikliminin hâkim olduğu bu coğrafya da aileler ve akrabalar arasında sıkı bir bağ bulunmaktaydı. Kabilecilik anlayışı yaygındı ve merkezi bir yönetim yoktu. Bunun etkisiyle sınır anlaşmazlıkları ve kan davası yüzünden sık sık savaşırlardı. Arapları bu savaş ortamından uzaklaştıran haram ayları vardı bu aylar; Zilkâde, Muharrem, Zilhicce ve Receb aylarıydı, Bu aylarda savaşmazlardı eğer aksi olursa buna ‘ficar’ denilirdi. Düzenlenen panayırlar gelir kaynaklarından biriydi ve kültürel etkilerinden dolayı bu panayırlar önemliydi. Bu panayırların en ünlüleri; Ukaz, Mecenne ve Zü’l-Mecaz idi. Panayırlarda şiir yarışmaları düzenlenir en beğenilen yedi şiir Kâbe’nin duvarına asılırdı. Asılan bu şiirlere “muallaka-i seb’a denilirdi. Sosyal sınıflar ise hürler ve kölelerden oluşuyordu. Araplar şiire, belâgata, hitabete ve nesep (soy bilgisine) çok önem verirdi.</a:t>
            </a:r>
          </a:p>
        </p:txBody>
      </p:sp>
    </p:spTree>
    <p:extLst>
      <p:ext uri="{BB962C8B-B14F-4D97-AF65-F5344CB8AC3E}">
        <p14:creationId xmlns:p14="http://schemas.microsoft.com/office/powerpoint/2010/main" val="3382134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11"/>
          <p:cNvSpPr txBox="1"/>
          <p:nvPr/>
        </p:nvSpPr>
        <p:spPr>
          <a:xfrm>
            <a:off x="679269" y="252429"/>
            <a:ext cx="11041676" cy="769441"/>
          </a:xfrm>
          <a:prstGeom prst="rect">
            <a:avLst/>
          </a:prstGeom>
          <a:noFill/>
        </p:spPr>
        <p:txBody>
          <a:bodyPr wrap="square" rtlCol="0">
            <a:spAutoFit/>
          </a:bodyPr>
          <a:lstStyle/>
          <a:p>
            <a:r>
              <a:rPr lang="tr-TR" sz="4400" b="1" dirty="0" smtClean="0">
                <a:solidFill>
                  <a:srgbClr val="C00000"/>
                </a:solidFill>
                <a:latin typeface="Adobe Caslon Pro" panose="0205050205050A020403" pitchFamily="18" charset="-94"/>
                <a:ea typeface="Adobe Myungjo Std M" panose="02020600000000000000" pitchFamily="18" charset="-128"/>
              </a:rPr>
              <a:t>GİRİŞ</a:t>
            </a:r>
          </a:p>
        </p:txBody>
      </p:sp>
      <p:sp>
        <p:nvSpPr>
          <p:cNvPr id="8" name="عنصر نائب لرقم الشريحة 7"/>
          <p:cNvSpPr>
            <a:spLocks noGrp="1"/>
          </p:cNvSpPr>
          <p:nvPr>
            <p:ph type="sldNum" sz="quarter" idx="12"/>
          </p:nvPr>
        </p:nvSpPr>
        <p:spPr/>
        <p:txBody>
          <a:bodyPr/>
          <a:lstStyle/>
          <a:p>
            <a:fld id="{A8FA3920-FF7C-48FD-AE3C-7E95DEC0CD92}" type="slidenum">
              <a:rPr lang="tr-TR" smtClean="0"/>
              <a:pPr/>
              <a:t>31</a:t>
            </a:fld>
            <a:endParaRPr lang="tr-TR"/>
          </a:p>
        </p:txBody>
      </p:sp>
      <p:sp>
        <p:nvSpPr>
          <p:cNvPr id="9" name="عنصر نائب للتذييل 8"/>
          <p:cNvSpPr>
            <a:spLocks noGrp="1"/>
          </p:cNvSpPr>
          <p:nvPr>
            <p:ph type="ftr" sz="quarter" idx="11"/>
          </p:nvPr>
        </p:nvSpPr>
        <p:spPr/>
        <p:txBody>
          <a:bodyPr/>
          <a:lstStyle/>
          <a:p>
            <a:r>
              <a:rPr lang="tr-TR" b="1" dirty="0" smtClean="0">
                <a:solidFill>
                  <a:schemeClr val="tx1"/>
                </a:solidFill>
              </a:rPr>
              <a:t>Dr. Hasan Yücel - Ankara Üniversitesi İlahiyat Fakültesi</a:t>
            </a:r>
            <a:endParaRPr lang="tr-TR" b="1" dirty="0">
              <a:solidFill>
                <a:schemeClr val="tx1"/>
              </a:solidFill>
            </a:endParaRPr>
          </a:p>
        </p:txBody>
      </p:sp>
      <p:sp>
        <p:nvSpPr>
          <p:cNvPr id="7" name="مستطيل 6"/>
          <p:cNvSpPr/>
          <p:nvPr/>
        </p:nvSpPr>
        <p:spPr>
          <a:xfrm>
            <a:off x="442451" y="1136998"/>
            <a:ext cx="11356258" cy="4893647"/>
          </a:xfrm>
          <a:prstGeom prst="rect">
            <a:avLst/>
          </a:prstGeom>
        </p:spPr>
        <p:txBody>
          <a:bodyPr wrap="square">
            <a:spAutoFit/>
          </a:bodyPr>
          <a:lstStyle/>
          <a:p>
            <a:pPr algn="just"/>
            <a:r>
              <a:rPr lang="tr-TR" sz="2400" dirty="0" smtClean="0"/>
              <a:t>Vahiy’den önce Arap Toplumunda farklı inançlar mevcuttu. Putperestlik yaygın olmakla birlikte, Yahudi, Hıristiyan, Mecusi, Sabii ve Hanifler vardı. Hanif inancını benimseyen kişiler, Hz. İbrahim’in tebliğ ettiği dini geleneği sürdürüyorlardı. Putperest inancına göre putlar, Allah’ın hoşnutluğunu kazanmanın aracısıdır. Kur’an bu şekilde</a:t>
            </a:r>
          </a:p>
          <a:p>
            <a:pPr algn="just"/>
            <a:r>
              <a:rPr lang="tr-TR" sz="2400" dirty="0" smtClean="0"/>
              <a:t>inananları müşrik olarak adlandırmıştır. </a:t>
            </a:r>
          </a:p>
          <a:p>
            <a:pPr algn="just"/>
            <a:endParaRPr lang="tr-TR" sz="2400" dirty="0" smtClean="0"/>
          </a:p>
          <a:p>
            <a:pPr algn="just"/>
            <a:r>
              <a:rPr lang="tr-TR" sz="2400" dirty="0" smtClean="0"/>
              <a:t>Arapların ahlakı ve özgürlüğü dışlayan yaşam şekillerinden dolayı Kur’an’ın indiği bu döneme Cahiliyye Dönemi denilmektedir. Bu zaman ve zemin ortamında gelen vahyi, o dönemden tamamen bağımsız ele almak mümkün değildir. Nitekim ileride ki konularda </a:t>
            </a:r>
            <a:r>
              <a:rPr lang="da-DK" sz="2400" dirty="0" smtClean="0"/>
              <a:t>da ele alındığı gibi Kur’an ilimlerinden biri de sebeb-i nüzul’dür. Bu ilim vahyin</a:t>
            </a:r>
            <a:r>
              <a:rPr lang="tr-TR" sz="2400" dirty="0" smtClean="0"/>
              <a:t> indirilme sebebi ile ilgilenmektedir. Vahyin nüzulu döneminde gerçekleşmiş olan olaylar, sorular, sorunlar, istekler vb. Kur’an’da yankı bulmuştur. Vahyin nüzul ortamıyla bir bağlantısının olduğunu da aklımızdan çıkartmamız gerekmektedir.</a:t>
            </a:r>
            <a:endParaRPr lang="tr-TR" sz="2400" dirty="0"/>
          </a:p>
        </p:txBody>
      </p:sp>
    </p:spTree>
    <p:extLst>
      <p:ext uri="{BB962C8B-B14F-4D97-AF65-F5344CB8AC3E}">
        <p14:creationId xmlns:p14="http://schemas.microsoft.com/office/powerpoint/2010/main" val="27253942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11"/>
          <p:cNvSpPr txBox="1"/>
          <p:nvPr/>
        </p:nvSpPr>
        <p:spPr>
          <a:xfrm>
            <a:off x="679269" y="252429"/>
            <a:ext cx="11041676" cy="769441"/>
          </a:xfrm>
          <a:prstGeom prst="rect">
            <a:avLst/>
          </a:prstGeom>
          <a:noFill/>
        </p:spPr>
        <p:txBody>
          <a:bodyPr wrap="square" rtlCol="0">
            <a:spAutoFit/>
          </a:bodyPr>
          <a:lstStyle/>
          <a:p>
            <a:r>
              <a:rPr lang="tr-TR" sz="4400" b="1" dirty="0" smtClean="0">
                <a:solidFill>
                  <a:srgbClr val="C00000"/>
                </a:solidFill>
                <a:latin typeface="Adobe Caslon Pro" panose="0205050205050A020403" pitchFamily="18" charset="-94"/>
                <a:ea typeface="Adobe Myungjo Std M" panose="02020600000000000000" pitchFamily="18" charset="-128"/>
              </a:rPr>
              <a:t>Unutma !..</a:t>
            </a:r>
          </a:p>
        </p:txBody>
      </p:sp>
      <p:sp>
        <p:nvSpPr>
          <p:cNvPr id="8" name="عنصر نائب لرقم الشريحة 7"/>
          <p:cNvSpPr>
            <a:spLocks noGrp="1"/>
          </p:cNvSpPr>
          <p:nvPr>
            <p:ph type="sldNum" sz="quarter" idx="12"/>
          </p:nvPr>
        </p:nvSpPr>
        <p:spPr/>
        <p:txBody>
          <a:bodyPr/>
          <a:lstStyle/>
          <a:p>
            <a:fld id="{A8FA3920-FF7C-48FD-AE3C-7E95DEC0CD92}" type="slidenum">
              <a:rPr lang="tr-TR" smtClean="0"/>
              <a:pPr/>
              <a:t>32</a:t>
            </a:fld>
            <a:endParaRPr lang="tr-TR"/>
          </a:p>
        </p:txBody>
      </p:sp>
      <p:sp>
        <p:nvSpPr>
          <p:cNvPr id="9" name="عنصر نائب للتذييل 8"/>
          <p:cNvSpPr>
            <a:spLocks noGrp="1"/>
          </p:cNvSpPr>
          <p:nvPr>
            <p:ph type="ftr" sz="quarter" idx="11"/>
          </p:nvPr>
        </p:nvSpPr>
        <p:spPr/>
        <p:txBody>
          <a:bodyPr/>
          <a:lstStyle/>
          <a:p>
            <a:r>
              <a:rPr lang="tr-TR" b="1" dirty="0" smtClean="0">
                <a:solidFill>
                  <a:schemeClr val="tx1"/>
                </a:solidFill>
              </a:rPr>
              <a:t>Dr. Hasan Yücel - Ankara Üniversitesi İlahiyat Fakültesi</a:t>
            </a:r>
            <a:endParaRPr lang="tr-TR" b="1" dirty="0">
              <a:solidFill>
                <a:schemeClr val="tx1"/>
              </a:solidFill>
            </a:endParaRPr>
          </a:p>
        </p:txBody>
      </p:sp>
      <p:sp>
        <p:nvSpPr>
          <p:cNvPr id="7" name="مستطيل 6"/>
          <p:cNvSpPr/>
          <p:nvPr/>
        </p:nvSpPr>
        <p:spPr>
          <a:xfrm>
            <a:off x="914400" y="1946787"/>
            <a:ext cx="10043652" cy="2246769"/>
          </a:xfrm>
          <a:prstGeom prst="rect">
            <a:avLst/>
          </a:prstGeom>
        </p:spPr>
        <p:txBody>
          <a:bodyPr wrap="square">
            <a:spAutoFit/>
          </a:bodyPr>
          <a:lstStyle/>
          <a:p>
            <a:pPr algn="just"/>
            <a:r>
              <a:rPr lang="tr-TR" sz="2800" dirty="0" smtClean="0"/>
              <a:t>*Panayırlar;</a:t>
            </a:r>
          </a:p>
          <a:p>
            <a:pPr algn="just"/>
            <a:r>
              <a:rPr lang="tr-TR" sz="2800" dirty="0" smtClean="0"/>
              <a:t>	Ukaz, Mecenne, Zülmecaz</a:t>
            </a:r>
          </a:p>
          <a:p>
            <a:pPr algn="just"/>
            <a:endParaRPr lang="tr-TR" sz="2800" dirty="0" smtClean="0"/>
          </a:p>
          <a:p>
            <a:pPr algn="just"/>
            <a:r>
              <a:rPr lang="tr-TR" sz="2800" dirty="0" smtClean="0"/>
              <a:t>*Haram aylar; </a:t>
            </a:r>
          </a:p>
          <a:p>
            <a:pPr algn="just"/>
            <a:r>
              <a:rPr lang="tr-TR" sz="2800" dirty="0" smtClean="0"/>
              <a:t>	Zilkade, Zilhicce, Muharrem, Recep</a:t>
            </a:r>
            <a:endParaRPr lang="tr-TR" sz="2800" dirty="0"/>
          </a:p>
        </p:txBody>
      </p:sp>
    </p:spTree>
    <p:extLst>
      <p:ext uri="{BB962C8B-B14F-4D97-AF65-F5344CB8AC3E}">
        <p14:creationId xmlns:p14="http://schemas.microsoft.com/office/powerpoint/2010/main" val="1190700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11"/>
          <p:cNvSpPr txBox="1"/>
          <p:nvPr/>
        </p:nvSpPr>
        <p:spPr>
          <a:xfrm>
            <a:off x="679269" y="252429"/>
            <a:ext cx="11041676" cy="584775"/>
          </a:xfrm>
          <a:prstGeom prst="rect">
            <a:avLst/>
          </a:prstGeom>
          <a:noFill/>
        </p:spPr>
        <p:txBody>
          <a:bodyPr wrap="square" rtlCol="0">
            <a:spAutoFit/>
          </a:bodyPr>
          <a:lstStyle/>
          <a:p>
            <a:r>
              <a:rPr lang="tr-TR" sz="3200" b="1" dirty="0" smtClean="0">
                <a:solidFill>
                  <a:srgbClr val="C00000"/>
                </a:solidFill>
                <a:latin typeface="Adobe Caslon Pro" panose="0205050205050A020403" pitchFamily="18" charset="-94"/>
                <a:ea typeface="Adobe Myungjo Std M" panose="02020600000000000000" pitchFamily="18" charset="-128"/>
              </a:rPr>
              <a:t>VAHİY ve GELİŞ ŞEKİLLERİ</a:t>
            </a:r>
          </a:p>
        </p:txBody>
      </p:sp>
      <p:sp>
        <p:nvSpPr>
          <p:cNvPr id="8" name="عنصر نائب لرقم الشريحة 7"/>
          <p:cNvSpPr>
            <a:spLocks noGrp="1"/>
          </p:cNvSpPr>
          <p:nvPr>
            <p:ph type="sldNum" sz="quarter" idx="12"/>
          </p:nvPr>
        </p:nvSpPr>
        <p:spPr/>
        <p:txBody>
          <a:bodyPr/>
          <a:lstStyle/>
          <a:p>
            <a:fld id="{A8FA3920-FF7C-48FD-AE3C-7E95DEC0CD92}" type="slidenum">
              <a:rPr lang="tr-TR" smtClean="0"/>
              <a:pPr/>
              <a:t>33</a:t>
            </a:fld>
            <a:endParaRPr lang="tr-TR"/>
          </a:p>
        </p:txBody>
      </p:sp>
      <p:sp>
        <p:nvSpPr>
          <p:cNvPr id="9" name="عنصر نائب للتذييل 8"/>
          <p:cNvSpPr>
            <a:spLocks noGrp="1"/>
          </p:cNvSpPr>
          <p:nvPr>
            <p:ph type="ftr" sz="quarter" idx="11"/>
          </p:nvPr>
        </p:nvSpPr>
        <p:spPr/>
        <p:txBody>
          <a:bodyPr/>
          <a:lstStyle/>
          <a:p>
            <a:r>
              <a:rPr lang="tr-TR" b="1" dirty="0" smtClean="0">
                <a:solidFill>
                  <a:schemeClr val="tx1"/>
                </a:solidFill>
              </a:rPr>
              <a:t>Dr. Hasan Yücel - Ankara Üniversitesi İlahiyat Fakültesi</a:t>
            </a:r>
            <a:endParaRPr lang="tr-TR" b="1" dirty="0">
              <a:solidFill>
                <a:schemeClr val="tx1"/>
              </a:solidFill>
            </a:endParaRPr>
          </a:p>
        </p:txBody>
      </p:sp>
      <p:sp>
        <p:nvSpPr>
          <p:cNvPr id="7" name="مستطيل 6"/>
          <p:cNvSpPr/>
          <p:nvPr/>
        </p:nvSpPr>
        <p:spPr>
          <a:xfrm>
            <a:off x="516194" y="973394"/>
            <a:ext cx="11282516" cy="5262979"/>
          </a:xfrm>
          <a:prstGeom prst="rect">
            <a:avLst/>
          </a:prstGeom>
        </p:spPr>
        <p:txBody>
          <a:bodyPr wrap="square">
            <a:spAutoFit/>
          </a:bodyPr>
          <a:lstStyle/>
          <a:p>
            <a:pPr algn="just"/>
            <a:r>
              <a:rPr lang="tr-TR" sz="2400" dirty="0" smtClean="0"/>
              <a:t>Vahiy kelimesi sözlükte, bildirmek, seslenmek, gizli konuşmak, fısıldamak, telkin etmek, ilham etmek gibi anlamlara gelmektedir. Terim anlamı ise; Allah’ın mesajlarını peygamberleri vasıtasıyla alışılmışın dışında gizli bir şekilde bildirmesidir.</a:t>
            </a:r>
          </a:p>
          <a:p>
            <a:pPr algn="just"/>
            <a:endParaRPr lang="tr-TR" sz="2400" dirty="0" smtClean="0"/>
          </a:p>
          <a:p>
            <a:pPr algn="just"/>
            <a:r>
              <a:rPr lang="tr-TR" sz="2400" dirty="0" smtClean="0"/>
              <a:t>Vahyin geliş şekilleri ile ilgili aşağıda verilen ayet bilgi vermektedir.</a:t>
            </a:r>
          </a:p>
          <a:p>
            <a:pPr algn="just"/>
            <a:endParaRPr lang="tr-TR" sz="2400" dirty="0" smtClean="0"/>
          </a:p>
          <a:p>
            <a:pPr algn="just"/>
            <a:r>
              <a:rPr lang="tr-TR" sz="2400" b="1" dirty="0" smtClean="0"/>
              <a:t>“Allah bir insanla ancak vahiy yoluyla veya perde arkasından konuşur yahut bir elçi gönderip izniyle ona dilediğini vahyeder.” (Şûrâ, 51)</a:t>
            </a:r>
          </a:p>
          <a:p>
            <a:pPr algn="just"/>
            <a:endParaRPr lang="tr-TR" sz="2400" b="1" dirty="0" smtClean="0"/>
          </a:p>
          <a:p>
            <a:pPr algn="just"/>
            <a:r>
              <a:rPr lang="tr-TR" sz="2400" dirty="0" smtClean="0"/>
              <a:t>Bu ayete göre vahiy üç şekilde indirilmiştir:</a:t>
            </a:r>
          </a:p>
          <a:p>
            <a:pPr algn="just"/>
            <a:endParaRPr lang="tr-TR" sz="2400" dirty="0" smtClean="0"/>
          </a:p>
          <a:p>
            <a:pPr algn="just"/>
            <a:r>
              <a:rPr lang="tr-TR" sz="2400" dirty="0" smtClean="0"/>
              <a:t>1. Allah’ın mesajları peygamberin kalbine doğrudan yerleştirmesi</a:t>
            </a:r>
          </a:p>
          <a:p>
            <a:pPr algn="just"/>
            <a:r>
              <a:rPr lang="tr-TR" sz="2400" dirty="0" smtClean="0"/>
              <a:t>2. Peygambere bir perde arkasından bildirmesi</a:t>
            </a:r>
          </a:p>
          <a:p>
            <a:pPr algn="just"/>
            <a:r>
              <a:rPr lang="tr-TR" sz="2400" dirty="0" smtClean="0"/>
              <a:t>3. Cebrail aracılığıyla göndermesi</a:t>
            </a:r>
            <a:endParaRPr lang="tr-TR" sz="2400" dirty="0"/>
          </a:p>
        </p:txBody>
      </p:sp>
    </p:spTree>
    <p:extLst>
      <p:ext uri="{BB962C8B-B14F-4D97-AF65-F5344CB8AC3E}">
        <p14:creationId xmlns:p14="http://schemas.microsoft.com/office/powerpoint/2010/main" val="341827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11"/>
          <p:cNvSpPr txBox="1"/>
          <p:nvPr/>
        </p:nvSpPr>
        <p:spPr>
          <a:xfrm>
            <a:off x="679269" y="370416"/>
            <a:ext cx="11041676" cy="584775"/>
          </a:xfrm>
          <a:prstGeom prst="rect">
            <a:avLst/>
          </a:prstGeom>
          <a:noFill/>
        </p:spPr>
        <p:txBody>
          <a:bodyPr wrap="square" rtlCol="0">
            <a:spAutoFit/>
          </a:bodyPr>
          <a:lstStyle/>
          <a:p>
            <a:pPr lvl="0"/>
            <a:r>
              <a:rPr lang="tr-TR" sz="3200" b="1" dirty="0" smtClean="0">
                <a:solidFill>
                  <a:srgbClr val="C00000"/>
                </a:solidFill>
              </a:rPr>
              <a:t>HZ. PEYGAMBER’E VAHYİN GELİŞ ŞEKİLLERİ</a:t>
            </a:r>
          </a:p>
        </p:txBody>
      </p:sp>
      <p:sp>
        <p:nvSpPr>
          <p:cNvPr id="8" name="عنصر نائب لرقم الشريحة 7"/>
          <p:cNvSpPr>
            <a:spLocks noGrp="1"/>
          </p:cNvSpPr>
          <p:nvPr>
            <p:ph type="sldNum" sz="quarter" idx="12"/>
          </p:nvPr>
        </p:nvSpPr>
        <p:spPr/>
        <p:txBody>
          <a:bodyPr/>
          <a:lstStyle/>
          <a:p>
            <a:fld id="{A8FA3920-FF7C-48FD-AE3C-7E95DEC0CD92}" type="slidenum">
              <a:rPr lang="tr-TR" smtClean="0"/>
              <a:pPr/>
              <a:t>34</a:t>
            </a:fld>
            <a:endParaRPr lang="tr-TR"/>
          </a:p>
        </p:txBody>
      </p:sp>
      <p:sp>
        <p:nvSpPr>
          <p:cNvPr id="9" name="عنصر نائب للتذييل 8"/>
          <p:cNvSpPr>
            <a:spLocks noGrp="1"/>
          </p:cNvSpPr>
          <p:nvPr>
            <p:ph type="ftr" sz="quarter" idx="11"/>
          </p:nvPr>
        </p:nvSpPr>
        <p:spPr/>
        <p:txBody>
          <a:bodyPr/>
          <a:lstStyle/>
          <a:p>
            <a:r>
              <a:rPr lang="tr-TR" b="1" dirty="0" smtClean="0">
                <a:solidFill>
                  <a:schemeClr val="tx1"/>
                </a:solidFill>
              </a:rPr>
              <a:t>Dr. Hasan Yücel - Ankara Üniversitesi İlahiyat Fakültesi</a:t>
            </a:r>
            <a:endParaRPr lang="tr-TR" b="1" dirty="0">
              <a:solidFill>
                <a:schemeClr val="tx1"/>
              </a:solidFill>
            </a:endParaRPr>
          </a:p>
        </p:txBody>
      </p:sp>
      <p:sp>
        <p:nvSpPr>
          <p:cNvPr id="7" name="مستطيل 6"/>
          <p:cNvSpPr/>
          <p:nvPr/>
        </p:nvSpPr>
        <p:spPr>
          <a:xfrm>
            <a:off x="678426" y="1247026"/>
            <a:ext cx="10722077" cy="4093428"/>
          </a:xfrm>
          <a:prstGeom prst="rect">
            <a:avLst/>
          </a:prstGeom>
        </p:spPr>
        <p:txBody>
          <a:bodyPr wrap="square">
            <a:spAutoFit/>
          </a:bodyPr>
          <a:lstStyle/>
          <a:p>
            <a:pPr marL="457200" indent="-457200" algn="just">
              <a:buFont typeface="+mj-lt"/>
              <a:buAutoNum type="arabicPeriod"/>
            </a:pPr>
            <a:r>
              <a:rPr lang="tr-TR" sz="2000" i="1" dirty="0" smtClean="0"/>
              <a:t>Hz. Peygamber’in gördüğü sâdık rüyalar. Ancak sâdık rüya ile hiçbir ayet ve </a:t>
            </a:r>
            <a:r>
              <a:rPr lang="tr-TR" sz="2000" dirty="0" smtClean="0"/>
              <a:t>surenin inmediği kabul edilmektedir. Sâdık rüya ile vahyin, Kur’an vahyi değil, ilahi vahye bir hazırlık aşaması ya da vahyin yakın bir tarihte inmeye başlayacağının işareti olarak kabul edilmektedir.</a:t>
            </a:r>
          </a:p>
          <a:p>
            <a:pPr marL="457200" indent="-457200" algn="just">
              <a:buFont typeface="+mj-lt"/>
              <a:buAutoNum type="arabicPeriod"/>
            </a:pPr>
            <a:endParaRPr lang="tr-TR" sz="2000" dirty="0" smtClean="0"/>
          </a:p>
          <a:p>
            <a:pPr marL="457200" indent="-457200" algn="just">
              <a:buFont typeface="+mj-lt"/>
              <a:buAutoNum type="arabicPeriod"/>
            </a:pPr>
            <a:r>
              <a:rPr lang="tr-TR" sz="2000" i="1" dirty="0" smtClean="0"/>
              <a:t>Cebrail’in görünerek vahiy getirmesi. Hz. Peygamber’in Cebrail’i üç kez gördüğü </a:t>
            </a:r>
            <a:r>
              <a:rPr lang="tr-TR" sz="2000" dirty="0" smtClean="0"/>
              <a:t>rivayet edilmektedir.</a:t>
            </a:r>
          </a:p>
          <a:p>
            <a:pPr marL="457200" indent="-457200" algn="just">
              <a:buFont typeface="+mj-lt"/>
              <a:buAutoNum type="arabicPeriod"/>
            </a:pPr>
            <a:endParaRPr lang="tr-TR" sz="2000" dirty="0" smtClean="0"/>
          </a:p>
          <a:p>
            <a:pPr marL="457200" indent="-457200" algn="just">
              <a:buFont typeface="+mj-lt"/>
              <a:buAutoNum type="arabicPeriod"/>
            </a:pPr>
            <a:r>
              <a:rPr lang="tr-TR" sz="2000" i="1" dirty="0" smtClean="0"/>
              <a:t>Cebrail’in görünmeden çıngırak sesine benzer bir ses ile vahiy getirmesi. Hz. </a:t>
            </a:r>
            <a:r>
              <a:rPr lang="tr-TR" sz="2000" dirty="0" smtClean="0"/>
              <a:t>Peygamber’e gelen vahiylerin en ağır şekli çıngırak sesi idi. Bu şekil tehdit ifade eden ayetlere mahsustu.</a:t>
            </a:r>
          </a:p>
          <a:p>
            <a:pPr marL="457200" indent="-457200" algn="just">
              <a:buFont typeface="+mj-lt"/>
              <a:buAutoNum type="arabicPeriod"/>
            </a:pPr>
            <a:endParaRPr lang="tr-TR" sz="2000" dirty="0" smtClean="0"/>
          </a:p>
          <a:p>
            <a:pPr marL="457200" indent="-457200" algn="just">
              <a:buFont typeface="+mj-lt"/>
              <a:buAutoNum type="arabicPeriod"/>
            </a:pPr>
            <a:r>
              <a:rPr lang="tr-TR" sz="2000" i="1" dirty="0" smtClean="0"/>
              <a:t>Hz. Peygamber uyanık olduğu halde meleğin görünmeden vahyi onun kalbine yerleştirmesi.</a:t>
            </a:r>
          </a:p>
          <a:p>
            <a:pPr marL="457200" indent="-457200" algn="just">
              <a:buFont typeface="+mj-lt"/>
              <a:buAutoNum type="arabicPeriod"/>
            </a:pPr>
            <a:endParaRPr lang="tr-TR" sz="2000" i="1" dirty="0" smtClean="0"/>
          </a:p>
          <a:p>
            <a:pPr marL="457200" indent="-457200" algn="just">
              <a:buFont typeface="+mj-lt"/>
              <a:buAutoNum type="arabicPeriod"/>
            </a:pPr>
            <a:r>
              <a:rPr lang="tr-TR" sz="2000" i="1" dirty="0" smtClean="0"/>
              <a:t>5. Cebrail’in insan suretine girerek vahiy getirmesi.</a:t>
            </a:r>
            <a:endParaRPr lang="tr-TR" sz="2000" dirty="0"/>
          </a:p>
        </p:txBody>
      </p:sp>
    </p:spTree>
    <p:extLst>
      <p:ext uri="{BB962C8B-B14F-4D97-AF65-F5344CB8AC3E}">
        <p14:creationId xmlns:p14="http://schemas.microsoft.com/office/powerpoint/2010/main" val="5506993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8" name="عنصر نائب لرقم الشريحة 7"/>
          <p:cNvSpPr>
            <a:spLocks noGrp="1"/>
          </p:cNvSpPr>
          <p:nvPr>
            <p:ph type="sldNum" sz="quarter" idx="12"/>
          </p:nvPr>
        </p:nvSpPr>
        <p:spPr/>
        <p:txBody>
          <a:bodyPr/>
          <a:lstStyle/>
          <a:p>
            <a:fld id="{A8FA3920-FF7C-48FD-AE3C-7E95DEC0CD92}" type="slidenum">
              <a:rPr lang="tr-TR" smtClean="0"/>
              <a:pPr/>
              <a:t>35</a:t>
            </a:fld>
            <a:endParaRPr lang="tr-TR"/>
          </a:p>
        </p:txBody>
      </p:sp>
      <p:sp>
        <p:nvSpPr>
          <p:cNvPr id="9" name="عنصر نائب للتذييل 8"/>
          <p:cNvSpPr>
            <a:spLocks noGrp="1"/>
          </p:cNvSpPr>
          <p:nvPr>
            <p:ph type="ftr" sz="quarter" idx="11"/>
          </p:nvPr>
        </p:nvSpPr>
        <p:spPr/>
        <p:txBody>
          <a:bodyPr/>
          <a:lstStyle/>
          <a:p>
            <a:r>
              <a:rPr lang="tr-TR" b="1" dirty="0" smtClean="0">
                <a:solidFill>
                  <a:schemeClr val="tx1"/>
                </a:solidFill>
              </a:rPr>
              <a:t>Dr. Hasan Yücel - Ankara Üniversitesi İlahiyat Fakültesi</a:t>
            </a:r>
            <a:endParaRPr lang="tr-TR" b="1" dirty="0">
              <a:solidFill>
                <a:schemeClr val="tx1"/>
              </a:solidFill>
            </a:endParaRPr>
          </a:p>
        </p:txBody>
      </p:sp>
      <p:sp>
        <p:nvSpPr>
          <p:cNvPr id="11" name="Metin kutusu 11"/>
          <p:cNvSpPr txBox="1"/>
          <p:nvPr/>
        </p:nvSpPr>
        <p:spPr>
          <a:xfrm>
            <a:off x="679269" y="370416"/>
            <a:ext cx="11041676" cy="584775"/>
          </a:xfrm>
          <a:prstGeom prst="rect">
            <a:avLst/>
          </a:prstGeom>
          <a:noFill/>
        </p:spPr>
        <p:txBody>
          <a:bodyPr wrap="square" rtlCol="0">
            <a:spAutoFit/>
          </a:bodyPr>
          <a:lstStyle/>
          <a:p>
            <a:pPr lvl="0"/>
            <a:r>
              <a:rPr lang="tr-TR" sz="3200" b="1" dirty="0" smtClean="0">
                <a:solidFill>
                  <a:srgbClr val="C00000"/>
                </a:solidFill>
              </a:rPr>
              <a:t>HZ. PEYGAMBER’E VAHYİN GELİŞ ŞEKİLLERİ</a:t>
            </a:r>
          </a:p>
        </p:txBody>
      </p:sp>
      <p:graphicFrame>
        <p:nvGraphicFramePr>
          <p:cNvPr id="12" name="رسم تخطيطي 11"/>
          <p:cNvGraphicFramePr/>
          <p:nvPr/>
        </p:nvGraphicFramePr>
        <p:xfrm>
          <a:off x="2120488" y="8671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44317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11"/>
          <p:cNvSpPr txBox="1"/>
          <p:nvPr/>
        </p:nvSpPr>
        <p:spPr>
          <a:xfrm>
            <a:off x="679269" y="252429"/>
            <a:ext cx="11041676" cy="584775"/>
          </a:xfrm>
          <a:prstGeom prst="rect">
            <a:avLst/>
          </a:prstGeom>
          <a:noFill/>
        </p:spPr>
        <p:txBody>
          <a:bodyPr wrap="square" rtlCol="0">
            <a:spAutoFit/>
          </a:bodyPr>
          <a:lstStyle/>
          <a:p>
            <a:r>
              <a:rPr lang="tr-TR" sz="3200" b="1" dirty="0" smtClean="0">
                <a:solidFill>
                  <a:srgbClr val="C00000"/>
                </a:solidFill>
                <a:latin typeface="Adobe Caslon Pro" panose="0205050205050A020403" pitchFamily="18" charset="-94"/>
                <a:ea typeface="Adobe Myungjo Std M" panose="02020600000000000000" pitchFamily="18" charset="-128"/>
              </a:rPr>
              <a:t>VAHİY ve İLHAM ARSINDAKİ FARKLAR</a:t>
            </a:r>
          </a:p>
        </p:txBody>
      </p:sp>
      <p:sp>
        <p:nvSpPr>
          <p:cNvPr id="8" name="عنصر نائب لرقم الشريحة 7"/>
          <p:cNvSpPr>
            <a:spLocks noGrp="1"/>
          </p:cNvSpPr>
          <p:nvPr>
            <p:ph type="sldNum" sz="quarter" idx="12"/>
          </p:nvPr>
        </p:nvSpPr>
        <p:spPr/>
        <p:txBody>
          <a:bodyPr/>
          <a:lstStyle/>
          <a:p>
            <a:fld id="{A8FA3920-FF7C-48FD-AE3C-7E95DEC0CD92}" type="slidenum">
              <a:rPr lang="tr-TR" smtClean="0"/>
              <a:pPr/>
              <a:t>36</a:t>
            </a:fld>
            <a:endParaRPr lang="tr-TR"/>
          </a:p>
        </p:txBody>
      </p:sp>
      <p:sp>
        <p:nvSpPr>
          <p:cNvPr id="9" name="عنصر نائب للتذييل 8"/>
          <p:cNvSpPr>
            <a:spLocks noGrp="1"/>
          </p:cNvSpPr>
          <p:nvPr>
            <p:ph type="ftr" sz="quarter" idx="11"/>
          </p:nvPr>
        </p:nvSpPr>
        <p:spPr/>
        <p:txBody>
          <a:bodyPr/>
          <a:lstStyle/>
          <a:p>
            <a:r>
              <a:rPr lang="tr-TR" b="1" dirty="0" smtClean="0">
                <a:solidFill>
                  <a:schemeClr val="tx1"/>
                </a:solidFill>
              </a:rPr>
              <a:t>Dr. Hasan Yücel - Ankara Üniversitesi İlahiyat Fakültesi</a:t>
            </a:r>
            <a:endParaRPr lang="tr-TR" b="1" dirty="0">
              <a:solidFill>
                <a:schemeClr val="tx1"/>
              </a:solidFill>
            </a:endParaRPr>
          </a:p>
        </p:txBody>
      </p:sp>
      <p:sp>
        <p:nvSpPr>
          <p:cNvPr id="7" name="مستطيل 6"/>
          <p:cNvSpPr/>
          <p:nvPr/>
        </p:nvSpPr>
        <p:spPr>
          <a:xfrm>
            <a:off x="850491" y="1445708"/>
            <a:ext cx="10314038" cy="3785652"/>
          </a:xfrm>
          <a:prstGeom prst="rect">
            <a:avLst/>
          </a:prstGeom>
        </p:spPr>
        <p:txBody>
          <a:bodyPr wrap="square">
            <a:spAutoFit/>
          </a:bodyPr>
          <a:lstStyle/>
          <a:p>
            <a:pPr marL="457200" indent="-457200" algn="just">
              <a:buFont typeface="+mj-lt"/>
              <a:buAutoNum type="arabicPeriod"/>
            </a:pPr>
            <a:r>
              <a:rPr lang="tr-TR" sz="2400" dirty="0" smtClean="0"/>
              <a:t>İlham hem peygambere hem de insanlara gelebilir, ama vahiy sadece peygamberlere gelir.</a:t>
            </a:r>
          </a:p>
          <a:p>
            <a:pPr marL="457200" indent="-457200" algn="just">
              <a:buFont typeface="+mj-lt"/>
              <a:buAutoNum type="arabicPeriod"/>
            </a:pPr>
            <a:endParaRPr lang="tr-TR" sz="2400" dirty="0" smtClean="0"/>
          </a:p>
          <a:p>
            <a:pPr marL="457200" indent="-457200" algn="just">
              <a:buFont typeface="+mj-lt"/>
              <a:buAutoNum type="arabicPeriod"/>
            </a:pPr>
            <a:r>
              <a:rPr lang="tr-TR" sz="2400" dirty="0" smtClean="0"/>
              <a:t>Vahiy kesin ve bağlayıcıdır, ilham ise sadece gelen kişiyle ilgilidir, bağlayıcılığı söz konusu değildir.</a:t>
            </a:r>
          </a:p>
          <a:p>
            <a:pPr marL="457200" indent="-457200" algn="just">
              <a:buFont typeface="+mj-lt"/>
              <a:buAutoNum type="arabicPeriod"/>
            </a:pPr>
            <a:endParaRPr lang="tr-TR" sz="2400" dirty="0" smtClean="0"/>
          </a:p>
          <a:p>
            <a:pPr marL="457200" indent="-457200" algn="just">
              <a:buFont typeface="+mj-lt"/>
              <a:buAutoNum type="arabicPeriod"/>
            </a:pPr>
            <a:r>
              <a:rPr lang="tr-TR" sz="2400" dirty="0" smtClean="0"/>
              <a:t>Vahiy sadece ilahi kaynaklıdır yani Allah’tan gelir. Ama ilhamın kaynağı farklı şeyler olabilir.</a:t>
            </a:r>
          </a:p>
          <a:p>
            <a:pPr marL="457200" indent="-457200" algn="just">
              <a:buFont typeface="+mj-lt"/>
              <a:buAutoNum type="arabicPeriod"/>
            </a:pPr>
            <a:endParaRPr lang="tr-TR" sz="2400" dirty="0" smtClean="0"/>
          </a:p>
          <a:p>
            <a:pPr marL="457200" indent="-457200" algn="just">
              <a:buFont typeface="+mj-lt"/>
              <a:buAutoNum type="arabicPeriod"/>
            </a:pPr>
            <a:r>
              <a:rPr lang="tr-TR" sz="2400" dirty="0" smtClean="0"/>
              <a:t>İlham devam etmesine rağmen, vahiy son bulmuştur.</a:t>
            </a:r>
            <a:endParaRPr lang="tr-TR" sz="2400" dirty="0"/>
          </a:p>
        </p:txBody>
      </p:sp>
    </p:spTree>
    <p:extLst>
      <p:ext uri="{BB962C8B-B14F-4D97-AF65-F5344CB8AC3E}">
        <p14:creationId xmlns:p14="http://schemas.microsoft.com/office/powerpoint/2010/main" val="799051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9495"/>
            <a:ext cx="12192000" cy="6858001"/>
          </a:xfrm>
        </p:spPr>
      </p:pic>
      <p:sp>
        <p:nvSpPr>
          <p:cNvPr id="4" name="Metin kutusu 11"/>
          <p:cNvSpPr txBox="1"/>
          <p:nvPr/>
        </p:nvSpPr>
        <p:spPr>
          <a:xfrm>
            <a:off x="679269" y="252429"/>
            <a:ext cx="11041676" cy="584775"/>
          </a:xfrm>
          <a:prstGeom prst="rect">
            <a:avLst/>
          </a:prstGeom>
          <a:noFill/>
        </p:spPr>
        <p:txBody>
          <a:bodyPr wrap="square" rtlCol="0">
            <a:spAutoFit/>
          </a:bodyPr>
          <a:lstStyle/>
          <a:p>
            <a:r>
              <a:rPr lang="tr-TR" sz="3200" b="1" dirty="0" smtClean="0">
                <a:solidFill>
                  <a:srgbClr val="C00000"/>
                </a:solidFill>
              </a:rPr>
              <a:t>BİLGİ NOTU !</a:t>
            </a:r>
            <a:endParaRPr lang="tr-TR" sz="3200" b="1" dirty="0" smtClean="0">
              <a:solidFill>
                <a:srgbClr val="C00000"/>
              </a:solidFill>
              <a:latin typeface="Adobe Caslon Pro" panose="0205050205050A020403" pitchFamily="18" charset="-94"/>
              <a:ea typeface="Adobe Myungjo Std M" panose="02020600000000000000" pitchFamily="18" charset="-128"/>
            </a:endParaRPr>
          </a:p>
        </p:txBody>
      </p:sp>
      <p:sp>
        <p:nvSpPr>
          <p:cNvPr id="8" name="عنصر نائب لرقم الشريحة 7"/>
          <p:cNvSpPr>
            <a:spLocks noGrp="1"/>
          </p:cNvSpPr>
          <p:nvPr>
            <p:ph type="sldNum" sz="quarter" idx="12"/>
          </p:nvPr>
        </p:nvSpPr>
        <p:spPr/>
        <p:txBody>
          <a:bodyPr/>
          <a:lstStyle/>
          <a:p>
            <a:fld id="{A8FA3920-FF7C-48FD-AE3C-7E95DEC0CD92}" type="slidenum">
              <a:rPr lang="tr-TR" smtClean="0"/>
              <a:pPr/>
              <a:t>37</a:t>
            </a:fld>
            <a:endParaRPr lang="tr-TR"/>
          </a:p>
        </p:txBody>
      </p:sp>
      <p:sp>
        <p:nvSpPr>
          <p:cNvPr id="9" name="عنصر نائب للتذييل 8"/>
          <p:cNvSpPr>
            <a:spLocks noGrp="1"/>
          </p:cNvSpPr>
          <p:nvPr>
            <p:ph type="ftr" sz="quarter" idx="11"/>
          </p:nvPr>
        </p:nvSpPr>
        <p:spPr/>
        <p:txBody>
          <a:bodyPr/>
          <a:lstStyle/>
          <a:p>
            <a:r>
              <a:rPr lang="tr-TR" b="1" dirty="0" smtClean="0">
                <a:solidFill>
                  <a:schemeClr val="tx1"/>
                </a:solidFill>
              </a:rPr>
              <a:t>Dr. Hasan Yücel - Ankara Üniversitesi İlahiyat Fakültesi</a:t>
            </a:r>
            <a:endParaRPr lang="tr-TR" b="1" dirty="0">
              <a:solidFill>
                <a:schemeClr val="tx1"/>
              </a:solidFill>
            </a:endParaRPr>
          </a:p>
        </p:txBody>
      </p:sp>
      <p:sp>
        <p:nvSpPr>
          <p:cNvPr id="7" name="مستطيل 6"/>
          <p:cNvSpPr/>
          <p:nvPr/>
        </p:nvSpPr>
        <p:spPr>
          <a:xfrm>
            <a:off x="929148" y="1401098"/>
            <a:ext cx="10559846" cy="2677656"/>
          </a:xfrm>
          <a:prstGeom prst="rect">
            <a:avLst/>
          </a:prstGeom>
        </p:spPr>
        <p:txBody>
          <a:bodyPr wrap="square">
            <a:spAutoFit/>
          </a:bodyPr>
          <a:lstStyle/>
          <a:p>
            <a:r>
              <a:rPr lang="tr-TR" sz="2400" i="1" dirty="0" smtClean="0"/>
              <a:t>İlk vahiy kâtipleri:</a:t>
            </a:r>
          </a:p>
          <a:p>
            <a:endParaRPr lang="tr-TR" sz="2400" i="1" dirty="0" smtClean="0"/>
          </a:p>
          <a:p>
            <a:pPr marL="354013" indent="-354013">
              <a:buFont typeface="Arial" pitchFamily="34" charset="0"/>
              <a:buChar char="•"/>
            </a:pPr>
            <a:r>
              <a:rPr lang="tr-TR" sz="2400" dirty="0" smtClean="0"/>
              <a:t>Mekke’de Abdullah b. Sa’d b. Ebi Serh</a:t>
            </a:r>
          </a:p>
          <a:p>
            <a:pPr marL="354013" indent="-354013">
              <a:buFont typeface="Arial" pitchFamily="34" charset="0"/>
              <a:buChar char="•"/>
            </a:pPr>
            <a:endParaRPr lang="tr-TR" sz="2400" dirty="0" smtClean="0"/>
          </a:p>
          <a:p>
            <a:pPr marL="354013" indent="-354013">
              <a:buFont typeface="Arial" pitchFamily="34" charset="0"/>
              <a:buChar char="•"/>
            </a:pPr>
            <a:r>
              <a:rPr lang="tr-TR" sz="2400" dirty="0" smtClean="0"/>
              <a:t>Medine’de Übeyy b. Ka’b’dır.</a:t>
            </a:r>
          </a:p>
          <a:p>
            <a:pPr marL="354013" indent="-354013">
              <a:buFont typeface="Arial" pitchFamily="34" charset="0"/>
              <a:buChar char="•"/>
            </a:pPr>
            <a:endParaRPr lang="tr-TR" sz="2400" dirty="0" smtClean="0"/>
          </a:p>
          <a:p>
            <a:pPr marL="354013" indent="-354013">
              <a:buFont typeface="Arial" pitchFamily="34" charset="0"/>
              <a:buChar char="•"/>
            </a:pPr>
            <a:r>
              <a:rPr lang="tr-TR" sz="2400" dirty="0" smtClean="0"/>
              <a:t>Zeyd b. Sabit ise vahiy kâtiplerine başkanlık etmiştir.</a:t>
            </a:r>
            <a:endParaRPr lang="tr-TR" sz="2400" dirty="0"/>
          </a:p>
        </p:txBody>
      </p:sp>
    </p:spTree>
    <p:extLst>
      <p:ext uri="{BB962C8B-B14F-4D97-AF65-F5344CB8AC3E}">
        <p14:creationId xmlns:p14="http://schemas.microsoft.com/office/powerpoint/2010/main" val="82875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5400" b="1" i="0" u="none" strike="noStrike" kern="1200" cap="none" spc="0" normalizeH="0" baseline="0" noProof="0" dirty="0" smtClean="0">
                <a:ln>
                  <a:noFill/>
                </a:ln>
                <a:solidFill>
                  <a:schemeClr val="tx1"/>
                </a:solidFill>
                <a:effectLst/>
                <a:uLnTx/>
                <a:uFillTx/>
                <a:latin typeface="+mj-lt"/>
                <a:ea typeface="+mj-ea"/>
                <a:cs typeface="+mj-cs"/>
              </a:rPr>
              <a:t>Tefsir İlmi</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600" i="0" u="none" strike="noStrike" kern="1200" cap="none" spc="0" normalizeH="0" baseline="0" noProof="0" dirty="0" smtClean="0">
                <a:ln>
                  <a:noFill/>
                </a:ln>
                <a:solidFill>
                  <a:schemeClr val="tx1"/>
                </a:solidFill>
                <a:effectLst/>
                <a:uLnTx/>
                <a:uFillTx/>
                <a:latin typeface="+mn-lt"/>
                <a:ea typeface="+mn-ea"/>
                <a:cs typeface="+mn-cs"/>
              </a:rPr>
              <a:t>Tefsir: Kur'an'ın açıklanması için geliştirilen disiplini 'tefsîr' olarak adlandırmaktayız.</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360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600" i="0" u="none" strike="noStrike" kern="1200" cap="none" spc="0" normalizeH="0" baseline="0" noProof="0" dirty="0" smtClean="0">
                <a:ln>
                  <a:noFill/>
                </a:ln>
                <a:solidFill>
                  <a:schemeClr val="tx1"/>
                </a:solidFill>
                <a:effectLst/>
                <a:uLnTx/>
                <a:uFillTx/>
                <a:latin typeface="+mn-lt"/>
                <a:ea typeface="+mn-ea"/>
                <a:cs typeface="+mn-cs"/>
              </a:rPr>
              <a:t>Tefsîr kelimesi, Arapçada, kapalı bir şeyin örtüsünü açmak anlamına gelen </a:t>
            </a:r>
            <a:r>
              <a:rPr kumimoji="0" lang="tr-TR" sz="3600" i="1" u="none" strike="noStrike" kern="1200" cap="none" spc="0" normalizeH="0" baseline="0" noProof="0" dirty="0" smtClean="0">
                <a:ln>
                  <a:noFill/>
                </a:ln>
                <a:solidFill>
                  <a:schemeClr val="tx1"/>
                </a:solidFill>
                <a:effectLst/>
                <a:uLnTx/>
                <a:uFillTx/>
                <a:latin typeface="+mn-lt"/>
                <a:ea typeface="+mn-ea"/>
                <a:cs typeface="+mn-cs"/>
              </a:rPr>
              <a:t>'fsr'</a:t>
            </a:r>
            <a:r>
              <a:rPr kumimoji="0" lang="tr-TR" sz="3600" i="0" u="none" strike="noStrike" kern="1200" cap="none" spc="0" normalizeH="0" baseline="0" noProof="0" dirty="0" smtClean="0">
                <a:ln>
                  <a:noFill/>
                </a:ln>
                <a:solidFill>
                  <a:schemeClr val="tx1"/>
                </a:solidFill>
                <a:effectLst/>
                <a:uLnTx/>
                <a:uFillTx/>
                <a:latin typeface="+mn-lt"/>
                <a:ea typeface="+mn-ea"/>
                <a:cs typeface="+mn-cs"/>
              </a:rPr>
              <a:t> fiilinden türetilmiştir. </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Tefsir İlmi</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200" i="0" u="none" strike="noStrike" kern="1200" cap="none" spc="0" normalizeH="0" baseline="0" noProof="0" dirty="0" smtClean="0">
                <a:ln>
                  <a:noFill/>
                </a:ln>
                <a:solidFill>
                  <a:schemeClr val="tx1"/>
                </a:solidFill>
                <a:effectLst/>
                <a:uLnTx/>
                <a:uFillTx/>
                <a:latin typeface="+mn-lt"/>
                <a:ea typeface="+mn-ea"/>
                <a:cs typeface="+mn-cs"/>
              </a:rPr>
              <a:t>Tefsir ilmi, ayetlerin indirildikleri zaman kastettikleri anlamları </a:t>
            </a:r>
            <a:r>
              <a:rPr kumimoji="0" lang="tr-TR" sz="3200" i="0" u="none" strike="noStrike" kern="1200" cap="none" spc="0" normalizeH="0" baseline="0" noProof="0" dirty="0" smtClean="0">
                <a:ln>
                  <a:noFill/>
                </a:ln>
                <a:solidFill>
                  <a:schemeClr val="tx1"/>
                </a:solidFill>
                <a:effectLst/>
                <a:uLnTx/>
                <a:uFillTx/>
                <a:latin typeface="+mn-lt"/>
                <a:ea typeface="+mn-ea"/>
                <a:cs typeface="+mn-cs"/>
              </a:rPr>
              <a:t>ortaya </a:t>
            </a:r>
            <a:r>
              <a:rPr kumimoji="0" lang="tr-TR" sz="3200" i="0" u="none" strike="noStrike" kern="1200" cap="none" spc="0" normalizeH="0" baseline="0" noProof="0" dirty="0" smtClean="0">
                <a:ln>
                  <a:noFill/>
                </a:ln>
                <a:solidFill>
                  <a:schemeClr val="tx1"/>
                </a:solidFill>
                <a:effectLst/>
                <a:uLnTx/>
                <a:uFillTx/>
                <a:latin typeface="+mn-lt"/>
                <a:ea typeface="+mn-ea"/>
                <a:cs typeface="+mn-cs"/>
              </a:rPr>
              <a:t>koyan bir disiplindir. Bunun için Kur’an’ın geldiği dil olan Arap dili bakımından tefsir edilen ayetin incelenmesi gerekir. Bu incelemede esas olan Kur’an’ın indiği dönemde kullanılan Arapçadır. </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Tefsir İlmi</a:t>
            </a:r>
          </a:p>
        </p:txBody>
      </p:sp>
      <p:sp>
        <p:nvSpPr>
          <p:cNvPr id="5" name="2 İçerik Yer Tutucusu"/>
          <p:cNvSpPr txBox="1">
            <a:spLocks/>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i="0" u="none" strike="noStrike" kern="1200" cap="none" spc="0" normalizeH="0" baseline="0" noProof="0" dirty="0" smtClean="0">
                <a:ln>
                  <a:noFill/>
                </a:ln>
                <a:solidFill>
                  <a:schemeClr val="tx1"/>
                </a:solidFill>
                <a:effectLst/>
                <a:uLnTx/>
                <a:uFillTx/>
                <a:latin typeface="+mn-lt"/>
                <a:ea typeface="+mn-ea"/>
                <a:cs typeface="+mn-cs"/>
              </a:rPr>
              <a:t>Ayrıca tefsirde ayetlerin geldiği zaman diliminin şartları da bilinmelidir. Bunun için Peygamberimizden ve Sahabeden aktarılan bilgilere ihtiyaç duyarız.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40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i="0" u="none" strike="noStrike" kern="1200" cap="none" spc="0" normalizeH="0" baseline="0" noProof="0" dirty="0" smtClean="0">
                <a:ln>
                  <a:noFill/>
                </a:ln>
                <a:solidFill>
                  <a:schemeClr val="tx1"/>
                </a:solidFill>
                <a:effectLst/>
                <a:uLnTx/>
                <a:uFillTx/>
                <a:latin typeface="+mn-lt"/>
                <a:ea typeface="+mn-ea"/>
                <a:cs typeface="+mn-cs"/>
              </a:rPr>
              <a:t>Bu rivayetler bize ayrıca onların ayetleri nasıl anladıklarını ve uyguladıklarını da bildirir. Tabiun’dan gelen bilgiler de Sahabe’ye ve Rasulullah’a dayandığı için tefsir için bilgi kaynağıdır. Bu bilgiler, ayetlerin anlamlarını ortaya çıkarmak için çok değerlidir. </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Tefsir İlmi</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400" i="0" u="none" strike="noStrike" kern="1200" cap="none" spc="0" normalizeH="0" baseline="0" noProof="0" dirty="0" smtClean="0">
                <a:ln>
                  <a:noFill/>
                </a:ln>
                <a:solidFill>
                  <a:schemeClr val="tx1"/>
                </a:solidFill>
                <a:effectLst/>
                <a:uLnTx/>
                <a:uFillTx/>
                <a:latin typeface="+mn-lt"/>
                <a:ea typeface="+mn-ea"/>
                <a:cs typeface="+mn-cs"/>
              </a:rPr>
              <a:t>Kur’an’ın kullandığı Arap dili bilgilerine ve ayetlerin indiği döneme ait bilgileri bize bildiren rivayetlere dayanarak, ayetlerin indiği zaman kastettiği anlamları açıklayan disipline “tefsir” diyoruz. </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AutoShape 2"/>
          <p:cNvSpPr txBox="1">
            <a:spLocks noChangeArrowheads="1"/>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Tefsir İlmi</a:t>
            </a:r>
          </a:p>
        </p:txBody>
      </p:sp>
      <p:sp>
        <p:nvSpPr>
          <p:cNvPr id="5" name="Rectangle 3"/>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i="0" u="none" strike="noStrike" kern="1200" cap="none" spc="0" normalizeH="0" baseline="0" noProof="0" dirty="0" smtClean="0">
                <a:ln>
                  <a:noFill/>
                </a:ln>
                <a:solidFill>
                  <a:schemeClr val="tx1"/>
                </a:solidFill>
                <a:effectLst/>
                <a:uLnTx/>
                <a:uFillTx/>
                <a:latin typeface="+mn-lt"/>
                <a:ea typeface="+mn-ea"/>
                <a:cs typeface="+mn-cs"/>
              </a:rPr>
              <a:t>Tefsir, üzerinde çalışılan ayetler hakkındaki bilgileri aktaran rivayetlere ve Arap dili bilgisine dayandığı için büyük oranda nesnel bilgiler kullanmaktadır.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60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600" i="0" u="none" strike="noStrike" kern="1200" cap="none" spc="0" normalizeH="0" baseline="0" noProof="0" dirty="0" smtClean="0">
                <a:ln>
                  <a:noFill/>
                </a:ln>
                <a:solidFill>
                  <a:schemeClr val="tx1"/>
                </a:solidFill>
                <a:effectLst/>
                <a:uLnTx/>
                <a:uFillTx/>
                <a:latin typeface="+mn-lt"/>
                <a:ea typeface="+mn-ea"/>
                <a:cs typeface="+mn-cs"/>
              </a:rPr>
              <a:t> Başka bir ifadeyle tefsirde kesin olarak ayet şu veya bu anlama gelmektedir denilebilir. Nitekim İmam Maturidi, kesin bir delile dayanarak bir kelime ile Allah kesin olarak şu anlamı ifade etmiştir denilebiliyorsa, bu doğru bir tefsirdir demektedir.</a:t>
            </a: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dirty="0">
              <a:latin typeface="Book Antiqua" pitchFamily="18" charset="0"/>
            </a:endParaRP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1 Başlık"/>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Tefsir İlmi</a:t>
            </a:r>
          </a:p>
        </p:txBody>
      </p:sp>
      <p:sp>
        <p:nvSpPr>
          <p:cNvPr id="5" name="2 İçerik Yer Tutucusu"/>
          <p:cNvSpPr txBox="1">
            <a:spLocks/>
          </p:cNvSpPr>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3000" i="0" u="none" strike="noStrike" kern="1200" cap="none" spc="0" normalizeH="0" baseline="0" noProof="0" dirty="0" smtClean="0">
                <a:ln>
                  <a:noFill/>
                </a:ln>
                <a:solidFill>
                  <a:schemeClr val="tx1"/>
                </a:solidFill>
                <a:effectLst/>
                <a:uLnTx/>
                <a:uFillTx/>
                <a:latin typeface="+mn-lt"/>
                <a:ea typeface="+mn-ea"/>
                <a:cs typeface="+mn-cs"/>
              </a:rPr>
              <a:t>Tefsirin yöntemi, müfessirin kendi içinde bulunduğu dünyanın etkisindeki öznelliği sınırlandırmış ve onun Kur’an üzerinde belirleyici olmasını büyük oranda önlemiştir. Tefsirin yöntemini izleyen bir müfessirin Kur’an’ı kendine göre açıklaması oldukça zordur.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84549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2217</Words>
  <Application>Microsoft Office PowerPoint</Application>
  <PresentationFormat>Geniş ekran</PresentationFormat>
  <Paragraphs>165</Paragraphs>
  <Slides>37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37</vt:i4>
      </vt:variant>
    </vt:vector>
  </HeadingPairs>
  <TitlesOfParts>
    <vt:vector size="45" baseType="lpstr">
      <vt:lpstr>Adobe Caslon Pro</vt:lpstr>
      <vt:lpstr>Adobe Myungjo Std M</vt:lpstr>
      <vt:lpstr>Arial</vt:lpstr>
      <vt:lpstr>Book Antiqua</vt:lpstr>
      <vt:lpstr>Calibri</vt:lpstr>
      <vt:lpstr>Calibri Light</vt:lpstr>
      <vt:lpstr>Wingdings</vt:lpstr>
      <vt:lpstr>Office Teması</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Sınıf-1</cp:lastModifiedBy>
  <cp:revision>11</cp:revision>
  <dcterms:created xsi:type="dcterms:W3CDTF">2020-11-30T19:20:16Z</dcterms:created>
  <dcterms:modified xsi:type="dcterms:W3CDTF">2021-01-06T08:44:28Z</dcterms:modified>
</cp:coreProperties>
</file>