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3" r:id="rId5"/>
    <p:sldId id="284" r:id="rId6"/>
    <p:sldId id="285" r:id="rId7"/>
    <p:sldId id="286" r:id="rId8"/>
    <p:sldId id="287" r:id="rId9"/>
    <p:sldId id="288" r:id="rId10"/>
    <p:sldId id="292" r:id="rId11"/>
    <p:sldId id="291" r:id="rId12"/>
    <p:sldId id="290" r:id="rId13"/>
    <p:sldId id="289" r:id="rId14"/>
    <p:sldId id="293" r:id="rId15"/>
    <p:sldId id="294" r:id="rId16"/>
    <p:sldId id="305" r:id="rId17"/>
    <p:sldId id="304" r:id="rId18"/>
    <p:sldId id="303" r:id="rId19"/>
    <p:sldId id="302" r:id="rId20"/>
    <p:sldId id="301" r:id="rId21"/>
    <p:sldId id="300" r:id="rId22"/>
    <p:sldId id="299" r:id="rId23"/>
    <p:sldId id="298" r:id="rId24"/>
    <p:sldId id="297" r:id="rId25"/>
    <p:sldId id="296" r:id="rId26"/>
    <p:sldId id="295"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08" y="-4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pPr/>
              <a:t>6.1.2021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pPr/>
              <a:t>6.1.2021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pPr/>
              <a:t>6.1.2021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pPr/>
              <a:t>6.1.2021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pPr/>
              <a:t>6.1.2021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pPr/>
              <a:t>6.1.2021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pPr/>
              <a:t>6.1.2021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TEFSİR BİLGİSİ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Tefsir’in Kullandığı İlimler</a:t>
            </a:r>
            <a:b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Klasik İlimler: 1. Dil Bilim</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2 İçerik Yer Tutucusu"/>
          <p:cNvSpPr txBox="1">
            <a:spLocks/>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				</a:t>
            </a:r>
            <a:r>
              <a:rPr kumimoji="0" lang="tr-TR" sz="2800" b="1" i="0" u="none" strike="noStrike" kern="1200" cap="none" spc="0" normalizeH="0" baseline="0" noProof="0" smtClean="0">
                <a:ln>
                  <a:noFill/>
                </a:ln>
                <a:solidFill>
                  <a:srgbClr val="002060"/>
                </a:solidFill>
                <a:effectLst/>
                <a:uLnTx/>
                <a:uFillTx/>
                <a:latin typeface="Arial" charset="0"/>
                <a:ea typeface="+mn-ea"/>
                <a:cs typeface="Arial" charset="0"/>
              </a:rPr>
              <a:t>a. Sarf-İştikak:</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Sarf (biçim bilgisi, morfoloji) kelimenin, istenilen manaya göre biçim değiştirmesini inceleyen ilimdir. </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2800" b="1" i="0" u="none" strike="noStrike" kern="1200" cap="none" spc="0" normalizeH="0" baseline="0" noProof="0" smtClean="0">
                <a:ln>
                  <a:noFill/>
                </a:ln>
                <a:solidFill>
                  <a:srgbClr val="FF0066"/>
                </a:solidFill>
                <a:effectLst/>
                <a:uLnTx/>
                <a:uFillTx/>
                <a:latin typeface="Arial" charset="0"/>
                <a:ea typeface="+mn-ea"/>
                <a:cs typeface="Arial" charset="0"/>
              </a:rPr>
              <a:t>İştikak kelimesi ise “Bir şeyin yarısını almak” anlamına gelir. Istılah olarak  da “aralarında mana ilişkisi bulunan iki kelimeden birinin diğerinden alınması ve türetilmesi” demektir.</a:t>
            </a:r>
            <a:r>
              <a:rPr kumimoji="0" lang="tr-TR" sz="2800" b="0" i="0" u="none" strike="noStrike" kern="1200" cap="none" spc="0" normalizeH="0" baseline="0" noProof="0" smtClean="0">
                <a:ln>
                  <a:noFill/>
                </a:ln>
                <a:solidFill>
                  <a:srgbClr val="FF0066"/>
                </a:solidFill>
                <a:effectLst/>
                <a:uLnTx/>
                <a:uFillTx/>
                <a:latin typeface="Arial" charset="0"/>
                <a:ea typeface="+mn-ea"/>
                <a:cs typeface="Arial" charset="0"/>
              </a:rPr>
              <a:t> </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Tefsir’in Kullandığı İlimler</a:t>
            </a:r>
            <a:b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Klasik İlimler: 1. Dil Bilim</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002060"/>
                </a:solidFill>
                <a:effectLst/>
                <a:uLnTx/>
                <a:uFillTx/>
                <a:latin typeface="Arial" charset="0"/>
                <a:ea typeface="+mn-ea"/>
                <a:cs typeface="Arial" charset="0"/>
              </a:rPr>
              <a:t>b. Nahiv</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Sözlükte yön, yol ve kasıt anlamına gelen </a:t>
            </a:r>
            <a:r>
              <a:rPr kumimoji="0" lang="tr-TR" sz="3200" b="1" i="0" u="none" strike="noStrike" kern="1200" cap="none" spc="0" normalizeH="0" baseline="0" noProof="0" smtClean="0">
                <a:ln>
                  <a:noFill/>
                </a:ln>
                <a:solidFill>
                  <a:srgbClr val="FF0000"/>
                </a:solidFill>
                <a:effectLst/>
                <a:uLnTx/>
                <a:uFillTx/>
                <a:latin typeface="Arial" charset="0"/>
                <a:ea typeface="+mn-ea"/>
                <a:cs typeface="Arial" charset="0"/>
              </a:rPr>
              <a:t>nahiv</a:t>
            </a: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a:t>
            </a:r>
            <a:r>
              <a:rPr kumimoji="0" lang="tr-TR" sz="3200" b="1" i="1" u="none" strike="noStrike" kern="1200" cap="none" spc="0" normalizeH="0" baseline="0" noProof="0" smtClean="0">
                <a:ln>
                  <a:noFill/>
                </a:ln>
                <a:solidFill>
                  <a:srgbClr val="0033CC"/>
                </a:solidFill>
                <a:effectLst/>
                <a:uLnTx/>
                <a:uFillTx/>
                <a:latin typeface="Arial" charset="0"/>
                <a:ea typeface="+mn-ea"/>
                <a:cs typeface="Arial" charset="0"/>
              </a:rPr>
              <a:t>sentaks</a:t>
            </a: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kelimelerin ve kelime gruplarının cümle içindeki durumu, cümlenin kuruluşu ve kelime sonlarının cümle içindeki durumunu inceleyen ilimdir.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Tefsir’in Kullandığı İlimler</a:t>
            </a:r>
            <a:b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Klasik İlimler: 1. Dil Bilim</a:t>
            </a:r>
          </a:p>
        </p:txBody>
      </p:sp>
      <p:sp>
        <p:nvSpPr>
          <p:cNvPr id="5" name="Rectangle 3"/>
          <p:cNvSpPr txBox="1">
            <a:spLocks noChangeArrowheads="1"/>
          </p:cNvSpPr>
          <p:nvPr/>
        </p:nvSpPr>
        <p:spPr>
          <a:xfrm>
            <a:off x="609600" y="1935164"/>
            <a:ext cx="10972800" cy="4708525"/>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009900"/>
                </a:solidFill>
                <a:effectLst/>
                <a:uLnTx/>
                <a:uFillTx/>
                <a:latin typeface="Arial" charset="0"/>
                <a:ea typeface="+mn-ea"/>
                <a:cs typeface="Arial" charset="0"/>
              </a:rPr>
              <a:t>	</a:t>
            </a:r>
            <a:r>
              <a:rPr kumimoji="0" lang="tr-TR" sz="3200" b="1" i="0" u="none" strike="noStrike" kern="1200" cap="none" spc="0" normalizeH="0" baseline="0" noProof="0" smtClean="0">
                <a:ln>
                  <a:noFill/>
                </a:ln>
                <a:solidFill>
                  <a:srgbClr val="002060"/>
                </a:solidFill>
                <a:effectLst/>
                <a:uLnTx/>
                <a:uFillTx/>
                <a:latin typeface="Arial" charset="0"/>
                <a:ea typeface="+mn-ea"/>
                <a:cs typeface="Arial" charset="0"/>
              </a:rPr>
              <a:t>c. Belagat</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009900"/>
                </a:solidFill>
                <a:effectLst/>
                <a:uLnTx/>
                <a:uFillTx/>
                <a:latin typeface="Arial" charset="0"/>
                <a:ea typeface="+mn-ea"/>
                <a:cs typeface="Arial" charset="0"/>
              </a:rPr>
              <a:t>	Sözün açık ve fasih olması anlamına gelen belagat, “düzgün ve yerinde söz söylemektir.” </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FF0000"/>
                </a:solidFill>
                <a:effectLst/>
                <a:uLnTx/>
                <a:uFillTx/>
                <a:latin typeface="Arial" charset="0"/>
                <a:ea typeface="+mn-ea"/>
                <a:cs typeface="Arial" charset="0"/>
              </a:rPr>
              <a:t>	Cümle şekillerini ve bunların doğru durumlar içinde kullanışlarını; sözü açık ve fasih bir şekilde ifade etmeyi ve sözü çok ince edebi sanatlarla süslemek ile ve sözdeki bu sanatları incelemek ile ilgilenir.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685800" marR="0" lvl="0" indent="-685800" algn="l"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Tefsir’in Kullandığı İlimler:</a:t>
            </a:r>
            <a:b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2. Nakli Bilimler</a:t>
            </a:r>
          </a:p>
        </p:txBody>
      </p:sp>
      <p:sp>
        <p:nvSpPr>
          <p:cNvPr id="5" name="Rectangle 3"/>
          <p:cNvSpPr txBox="1">
            <a:spLocks noChangeArrowheads="1"/>
          </p:cNvSpPr>
          <p:nvPr/>
        </p:nvSpPr>
        <p:spPr>
          <a:xfrm>
            <a:off x="609600" y="1935164"/>
            <a:ext cx="10972800" cy="4708525"/>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a:t>
            </a:r>
            <a:r>
              <a:rPr kumimoji="0" lang="tr-TR" sz="3200" b="1" i="0" u="none" strike="noStrike" kern="1200" cap="none" spc="0" normalizeH="0" baseline="0" noProof="0" smtClean="0">
                <a:ln>
                  <a:noFill/>
                </a:ln>
                <a:solidFill>
                  <a:srgbClr val="FF0000"/>
                </a:solidFill>
                <a:effectLst/>
                <a:uLnTx/>
                <a:uFillTx/>
                <a:latin typeface="Arial" charset="0"/>
                <a:ea typeface="+mn-ea"/>
                <a:cs typeface="Arial" charset="0"/>
              </a:rPr>
              <a:t>a. Hadis </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Kur'an'ın açıklanmasında dil bilimleri ve hem de tarih bilgi kaynakları açısından birinci derecede önemlidir. Çünkü Kur'an'ın indiği döneme ve ayetlerin hangi koşullarda indiğine ilişkin en yakın bilgileri hadis kaynaklarından öğreniyoruz. Ayrıca Kur'an'da bilinmeyen sözcükler ilk kez Peygamberimiz tarafından açıklanmıştır.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Tefsir’in Kullandığı İlimler:</a:t>
            </a:r>
            <a:b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2. Nakli Bilimler</a:t>
            </a:r>
          </a:p>
        </p:txBody>
      </p:sp>
      <p:sp>
        <p:nvSpPr>
          <p:cNvPr id="5" name="Rectangle 3"/>
          <p:cNvSpPr txBox="1">
            <a:spLocks noChangeArrowheads="1"/>
          </p:cNvSpPr>
          <p:nvPr/>
        </p:nvSpPr>
        <p:spPr>
          <a:xfrm>
            <a:off x="609600" y="1935163"/>
            <a:ext cx="11201400" cy="4779962"/>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2400" b="1" i="0" u="none" strike="noStrike" kern="1200" cap="none" spc="0" normalizeH="0" baseline="0" noProof="0" smtClean="0">
                <a:ln>
                  <a:noFill/>
                </a:ln>
                <a:solidFill>
                  <a:srgbClr val="FF0000"/>
                </a:solidFill>
                <a:effectLst/>
                <a:uLnTx/>
                <a:uFillTx/>
                <a:latin typeface="Arial" charset="0"/>
                <a:ea typeface="+mn-ea"/>
                <a:cs typeface="Arial" charset="0"/>
              </a:rPr>
              <a:t>b. Siyer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Siyer ilmi genel olarak Hz. Muhammed’in içinde yaşadığı zamanı ve coğrafyayı muhtelif açılardan ele alan bir disiplindir. Bu bakımdan siyer ilmi, İslamiyet öncesi Arabistan’ın sosyal, kültürel, ekonomik yaşamını, dini inanç ve kabullerini, Peygamberlik öncesi ve sonrası Hz. Muhammed’in hayatını ve kişiliğini konu edinmektedir. Vahiy tecrübesini yaşayan Hz. Muhammed’in hayatı ile ilgili bilgiler vermesi bakımından Siyer ilmi tefsirin kullandığı ilimlerden biridir.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Peygamberimizin hayatını bilmek, Kur’an’ın indiği şartları bilmek demektir diyebiliriz.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Tefsir’in Kullandığı İlimler:</a:t>
            </a:r>
            <a:b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2. Nakli Bilimler</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80000"/>
              </a:lnSpc>
              <a:spcBef>
                <a:spcPts val="1000"/>
              </a:spcBef>
              <a:spcAft>
                <a:spcPts val="0"/>
              </a:spcAft>
              <a:buClrTx/>
              <a:buSzTx/>
              <a:buFont typeface="Wingdings 2" pitchFamily="18" charset="2"/>
              <a:buNone/>
              <a:tabLst/>
              <a:defRPr/>
            </a:pPr>
            <a:r>
              <a:rPr kumimoji="0" lang="tr-TR" sz="2200" b="1" i="0" u="none" strike="noStrike" kern="1200" cap="none" spc="0" normalizeH="0" baseline="0" noProof="0" smtClean="0">
                <a:ln>
                  <a:noFill/>
                </a:ln>
                <a:solidFill>
                  <a:srgbClr val="FF0000"/>
                </a:solidFill>
                <a:effectLst/>
                <a:uLnTx/>
                <a:uFillTx/>
                <a:latin typeface="Arial" charset="0"/>
                <a:ea typeface="+mn-ea"/>
                <a:cs typeface="Arial" charset="0"/>
              </a:rPr>
              <a:t>c. Tarih</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rgbClr val="0033CC"/>
                </a:solidFill>
                <a:effectLst/>
                <a:uLnTx/>
                <a:uFillTx/>
                <a:latin typeface="Arial" charset="0"/>
                <a:ea typeface="+mn-ea"/>
                <a:cs typeface="Arial" charset="0"/>
              </a:rPr>
              <a:t>Tarih, Kur’an’ın anlaşılmasında kullanılacak tarih kaynaklarına dair çalışmalar Kur’an’ın indiği dönemden önceki yüzyıllara kadar götürülmelidir. Bunun amacı, Kur’an’ın vahyedilmeye başlandığı kültürel ortam, ekonomik yapı, toplumsal ilişkiler ve dinî inanç biçimleri vb. hususlarla ilgili atmosferi ve şartları daha ayrıntılı biçimde ortaya koymaktır. Bu husus, Kur’an’ın karşılaştığı toplumla nasıl bir diyaloga girdiğini ve onu nasıl eğittiğini anlamamıza yardımcı olacaktır.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rgbClr val="0033CC"/>
                </a:solidFill>
                <a:effectLst/>
                <a:uLnTx/>
                <a:uFillTx/>
                <a:latin typeface="Arial" charset="0"/>
                <a:ea typeface="+mn-ea"/>
                <a:cs typeface="Arial" charset="0"/>
              </a:rPr>
              <a:t>Kur’an’ın ilk dönem ayetlerinde neden inanç konularına ve ahlâkî erdemlere ağırlık verildiği sorusunun cevabı bu bilgilerde bulunmaktadır. Bunun için İslâm kaynakları yanında İslâm kültürü dışından da tarih kaynakları kullanılabilir.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Tefsir’in Kullandığı İlimler</a:t>
            </a:r>
            <a:b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a:t>
            </a:r>
            <a:r>
              <a:rPr kumimoji="0" lang="tr-TR" sz="2800" b="1" i="0" u="none" strike="noStrike" kern="1200" cap="none" spc="0" normalizeH="0" baseline="0" noProof="0" dirty="0" smtClean="0">
                <a:ln>
                  <a:noFill/>
                </a:ln>
                <a:solidFill>
                  <a:srgbClr val="002060"/>
                </a:solidFill>
                <a:effectLst/>
                <a:uLnTx/>
                <a:uFillTx/>
                <a:latin typeface="Arial" charset="0"/>
                <a:ea typeface="+mj-ea"/>
                <a:cs typeface="Arial" charset="0"/>
              </a:rPr>
              <a:t>Çağdaş Bilimler: 1. Semantik</a:t>
            </a:r>
            <a:endPar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endParaRP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rgbClr val="FF0000"/>
                </a:solidFill>
                <a:effectLst/>
                <a:uLnTx/>
                <a:uFillTx/>
                <a:latin typeface="Arial" charset="0"/>
                <a:ea typeface="+mn-ea"/>
                <a:cs typeface="Arial" charset="0"/>
              </a:rPr>
              <a:t>Semantik</a:t>
            </a:r>
            <a:r>
              <a:rPr kumimoji="0" lang="tr-TR" sz="2200" b="1" i="0" u="none" strike="noStrike" kern="1200" cap="none" spc="0" normalizeH="0" baseline="0" noProof="0" smtClean="0">
                <a:ln>
                  <a:noFill/>
                </a:ln>
                <a:solidFill>
                  <a:srgbClr val="0033CC"/>
                </a:solidFill>
                <a:effectLst/>
                <a:uLnTx/>
                <a:uFillTx/>
                <a:latin typeface="Arial" charset="0"/>
                <a:ea typeface="+mn-ea"/>
                <a:cs typeface="Arial" charset="0"/>
              </a:rPr>
              <a:t>, özünde anlam üzerine çalışmadır. Anlam ile ilgilenen bir bilim olmasından dolayı manası olan her şey semantiğin konusudur</a:t>
            </a:r>
            <a:r>
              <a:rPr kumimoji="0" lang="tr-TR" sz="2200" b="1" i="1" u="none" strike="noStrike" kern="1200" cap="none" spc="0" normalizeH="0" baseline="0" noProof="0" smtClean="0">
                <a:ln>
                  <a:noFill/>
                </a:ln>
                <a:solidFill>
                  <a:srgbClr val="0033CC"/>
                </a:solidFill>
                <a:effectLst/>
                <a:uLnTx/>
                <a:uFillTx/>
                <a:latin typeface="Arial" charset="0"/>
                <a:ea typeface="+mn-ea"/>
                <a:cs typeface="Arial" charset="0"/>
              </a:rPr>
              <a:t>.</a:t>
            </a:r>
            <a:r>
              <a:rPr kumimoji="0" lang="tr-TR" sz="2200" b="1" i="0" u="none" strike="noStrike" kern="1200" cap="none" spc="0" normalizeH="0" baseline="0" noProof="0" smtClean="0">
                <a:ln>
                  <a:noFill/>
                </a:ln>
                <a:solidFill>
                  <a:srgbClr val="0033CC"/>
                </a:solidFill>
                <a:effectLst/>
                <a:uLnTx/>
                <a:uFillTx/>
                <a:latin typeface="Arial" charset="0"/>
                <a:ea typeface="+mn-ea"/>
                <a:cs typeface="Arial"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rgbClr val="0033CC"/>
                </a:solidFill>
                <a:effectLst/>
                <a:uLnTx/>
                <a:uFillTx/>
                <a:latin typeface="Arial" charset="0"/>
                <a:ea typeface="+mn-ea"/>
                <a:cs typeface="Arial" charset="0"/>
              </a:rPr>
              <a:t>Semantik Kur’an’ın gramatik ve dil bilimsel tanımlamasına katkıda bulunmaktadır. Kur’an’ın kelime hazinesinin verdiği malzemeye semantik bir yöntemle ya da kavramsal tahliller ile yaklaşmaktır.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rgbClr val="0033CC"/>
                </a:solidFill>
                <a:effectLst/>
                <a:uLnTx/>
                <a:uFillTx/>
                <a:latin typeface="Arial" charset="0"/>
                <a:ea typeface="+mn-ea"/>
                <a:cs typeface="Arial" charset="0"/>
              </a:rPr>
              <a:t>Kur’an semantiği sayesinde Kur’an’ın indiği dönem ve toplumun dili ve onun kültürü hakkında bilgiler elde etmekteyiz. Bir Kur’an kavramının anlamını ortaya koyabilmek için bu kavramın Kur’an içinde, Mekke ve Medine dönemlerinde gösterdiği değişmeleri göz önünde bulundurmak gerekmektedir. Çünkü kelimeler zaman içinde farklı anlamlar kazanmaktadırlar.</a:t>
            </a:r>
            <a:r>
              <a:rPr kumimoji="0" lang="tr-TR" sz="2200" b="0" i="0" u="none" strike="noStrike" kern="1200" cap="none" spc="0" normalizeH="0" baseline="0" noProof="0" smtClean="0">
                <a:ln>
                  <a:noFill/>
                </a:ln>
                <a:solidFill>
                  <a:srgbClr val="0033CC"/>
                </a:solidFill>
                <a:effectLst/>
                <a:uLnTx/>
                <a:uFillTx/>
                <a:latin typeface="Arial" charset="0"/>
                <a:ea typeface="+mn-ea"/>
                <a:cs typeface="Arial" charset="0"/>
              </a:rPr>
              <a:t>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Tefsir’in Kullandığı İlimler</a:t>
            </a:r>
            <a:b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Çağdaş Bilimler: 1. Semantik</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	</a:t>
            </a: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Semantik kavramlara iki farklı açıdan bakmaktadır: </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009900"/>
                </a:solidFill>
                <a:effectLst/>
                <a:uLnTx/>
                <a:uFillTx/>
                <a:latin typeface="Arial" charset="0"/>
                <a:ea typeface="+mn-ea"/>
                <a:cs typeface="Arial" charset="0"/>
              </a:rPr>
              <a:t>1. Art-Zamanlı (</a:t>
            </a:r>
            <a:r>
              <a:rPr kumimoji="0" lang="tr-TR" sz="3200" b="1" i="1" u="none" strike="noStrike" kern="1200" cap="none" spc="0" normalizeH="0" baseline="0" noProof="0" smtClean="0">
                <a:ln>
                  <a:noFill/>
                </a:ln>
                <a:solidFill>
                  <a:srgbClr val="009900"/>
                </a:solidFill>
                <a:effectLst/>
                <a:uLnTx/>
                <a:uFillTx/>
                <a:latin typeface="Arial" charset="0"/>
                <a:ea typeface="+mn-ea"/>
                <a:cs typeface="Arial" charset="0"/>
              </a:rPr>
              <a:t>Diachronic</a:t>
            </a:r>
            <a:r>
              <a:rPr kumimoji="0" lang="tr-TR" sz="3200" b="1" i="0" u="none" strike="noStrike" kern="1200" cap="none" spc="0" normalizeH="0" baseline="0" noProof="0" smtClean="0">
                <a:ln>
                  <a:noFill/>
                </a:ln>
                <a:solidFill>
                  <a:srgbClr val="009900"/>
                </a:solidFill>
                <a:effectLst/>
                <a:uLnTx/>
                <a:uFillTx/>
                <a:latin typeface="Arial" charset="0"/>
                <a:ea typeface="+mn-ea"/>
                <a:cs typeface="Arial" charset="0"/>
              </a:rPr>
              <a:t>) Semantik: Bu bakış açısı dile ait her öğede zaman unsurunun rolünü görmektedir. </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FF0000"/>
                </a:solidFill>
                <a:effectLst/>
                <a:uLnTx/>
                <a:uFillTx/>
                <a:latin typeface="Arial" charset="0"/>
                <a:ea typeface="+mn-ea"/>
                <a:cs typeface="Arial" charset="0"/>
              </a:rPr>
              <a:t>2. Eş-Zamanlı (</a:t>
            </a:r>
            <a:r>
              <a:rPr kumimoji="0" lang="tr-TR" sz="3200" b="1" i="1" u="none" strike="noStrike" kern="1200" cap="none" spc="0" normalizeH="0" baseline="0" noProof="0" smtClean="0">
                <a:ln>
                  <a:noFill/>
                </a:ln>
                <a:solidFill>
                  <a:srgbClr val="FF0000"/>
                </a:solidFill>
                <a:effectLst/>
                <a:uLnTx/>
                <a:uFillTx/>
                <a:latin typeface="Arial" charset="0"/>
                <a:ea typeface="+mn-ea"/>
                <a:cs typeface="Arial" charset="0"/>
              </a:rPr>
              <a:t>Synchronic</a:t>
            </a:r>
            <a:r>
              <a:rPr kumimoji="0" lang="tr-TR" sz="3200" b="1" i="0" u="none" strike="noStrike" kern="1200" cap="none" spc="0" normalizeH="0" baseline="0" noProof="0" smtClean="0">
                <a:ln>
                  <a:noFill/>
                </a:ln>
                <a:solidFill>
                  <a:srgbClr val="FF0000"/>
                </a:solidFill>
                <a:effectLst/>
                <a:uLnTx/>
                <a:uFillTx/>
                <a:latin typeface="Arial" charset="0"/>
                <a:ea typeface="+mn-ea"/>
                <a:cs typeface="Arial" charset="0"/>
              </a:rPr>
              <a:t>) Semantik: Bu semantik çalışmada kavramlara aynı zaman dilimi içerisindeki anlamları açısından bakılır.</a:t>
            </a:r>
            <a:r>
              <a:rPr kumimoji="0" lang="tr-TR" sz="3200" b="0" i="0" u="none" strike="noStrike" kern="1200" cap="none" spc="0" normalizeH="0" baseline="0" noProof="0" smtClean="0">
                <a:ln>
                  <a:noFill/>
                </a:ln>
                <a:solidFill>
                  <a:srgbClr val="FF0000"/>
                </a:solidFill>
                <a:effectLst/>
                <a:uLnTx/>
                <a:uFillTx/>
                <a:latin typeface="Arial" charset="0"/>
                <a:ea typeface="+mn-ea"/>
                <a:cs typeface="Arial" charset="0"/>
              </a:rPr>
              <a:t>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chemeClr val="tx1"/>
                </a:solidFill>
                <a:effectLst/>
                <a:uLnTx/>
                <a:uFillTx/>
                <a:latin typeface="+mj-lt"/>
                <a:ea typeface="+mj-ea"/>
                <a:cs typeface="+mj-cs"/>
              </a:rPr>
              <a:t>	</a:t>
            </a: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Tefsir’in Kullandığı İlimler</a:t>
            </a:r>
            <a:b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Çağdaş Bilimler: 2. Semiyotik</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500" b="1" i="0" u="none" strike="noStrike" kern="1200" cap="none" spc="0" normalizeH="0" baseline="0" noProof="0" smtClean="0">
                <a:ln>
                  <a:noFill/>
                </a:ln>
                <a:solidFill>
                  <a:srgbClr val="0033CC"/>
                </a:solidFill>
                <a:effectLst/>
                <a:uLnTx/>
                <a:uFillTx/>
                <a:latin typeface="Arial" charset="0"/>
                <a:ea typeface="+mn-ea"/>
                <a:cs typeface="Arial" charset="0"/>
              </a:rPr>
              <a:t>İletişim amacıyla kullanılan her türlü işaret (gösterge) sistemini ele alan bilime </a:t>
            </a:r>
            <a:r>
              <a:rPr kumimoji="0" lang="tr-TR" sz="2500" b="1" i="0" u="none" strike="noStrike" kern="1200" cap="none" spc="0" normalizeH="0" baseline="0" noProof="0" smtClean="0">
                <a:ln>
                  <a:noFill/>
                </a:ln>
                <a:solidFill>
                  <a:srgbClr val="FF0000"/>
                </a:solidFill>
                <a:effectLst/>
                <a:uLnTx/>
                <a:uFillTx/>
                <a:latin typeface="Arial" charset="0"/>
                <a:ea typeface="+mn-ea"/>
                <a:cs typeface="Arial" charset="0"/>
              </a:rPr>
              <a:t>semiyotik</a:t>
            </a:r>
            <a:r>
              <a:rPr kumimoji="0" lang="tr-TR" sz="2500" b="1" i="0" u="none" strike="noStrike" kern="1200" cap="none" spc="0" normalizeH="0" baseline="0" noProof="0" smtClean="0">
                <a:ln>
                  <a:noFill/>
                </a:ln>
                <a:solidFill>
                  <a:srgbClr val="0033CC"/>
                </a:solidFill>
                <a:effectLst/>
                <a:uLnTx/>
                <a:uFillTx/>
                <a:latin typeface="Arial" charset="0"/>
                <a:ea typeface="+mn-ea"/>
                <a:cs typeface="Arial" charset="0"/>
              </a:rPr>
              <a:t> (göstergebilim) adı verilmektedir.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500" b="1" i="0" u="none" strike="noStrike" kern="1200" cap="none" spc="0" normalizeH="0" baseline="0" noProof="0" smtClean="0">
                <a:ln>
                  <a:noFill/>
                </a:ln>
                <a:solidFill>
                  <a:srgbClr val="0033CC"/>
                </a:solidFill>
                <a:effectLst/>
                <a:uLnTx/>
                <a:uFillTx/>
                <a:latin typeface="Arial" charset="0"/>
                <a:ea typeface="+mn-ea"/>
                <a:cs typeface="Arial" charset="0"/>
              </a:rPr>
              <a:t>Mesela Kur’an’da geçen kitap kavramının, hangi kökten türediğinden ziyade, Kur’an’ın indiği toplumda bu kavramın başka hangi kavramlarla ilişkilendirildiği ve o toplumun zihin dünyasında ne gibi bir yer işgal ederek anlam kazandığı üzerinde durulmaktadır. Böylece aslında kitap kavramının incelenmesi, Kur’an’ın indiği kültürdeki birçok başka alanın incelenmesini ve böylece o kültürün ayrıntılarının ortaya çıkarılmasını sağlamaktadır.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Tefsir’in Kullandığı İlimler</a:t>
            </a:r>
            <a:b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Çağdaş Bilimler: 3. Antropoloji</a:t>
            </a:r>
          </a:p>
        </p:txBody>
      </p:sp>
      <p:sp>
        <p:nvSpPr>
          <p:cNvPr id="5" name="Rectangle 3"/>
          <p:cNvSpPr txBox="1">
            <a:spLocks noChangeArrowheads="1"/>
          </p:cNvSpPr>
          <p:nvPr/>
        </p:nvSpPr>
        <p:spPr>
          <a:xfrm>
            <a:off x="609600" y="1935164"/>
            <a:ext cx="11582400" cy="492283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Bir toplumsal varlık olarak insanı, insanın toplumsal yaşamıyla ilgili olguları, zaman ve mekân sınırlaması olmadan araştıran, farklı yerlerde ve zamanlarda ortaya çıkan ırkları, dilleri ve kültürleri inceleyen bilime </a:t>
            </a:r>
            <a:r>
              <a:rPr kumimoji="0" lang="tr-TR" sz="2400" b="1" i="0" u="none" strike="noStrike" kern="1200" cap="none" spc="0" normalizeH="0" baseline="0" noProof="0" smtClean="0">
                <a:ln>
                  <a:noFill/>
                </a:ln>
                <a:solidFill>
                  <a:srgbClr val="FF0000"/>
                </a:solidFill>
                <a:effectLst/>
                <a:uLnTx/>
                <a:uFillTx/>
                <a:latin typeface="Arial" charset="0"/>
                <a:ea typeface="+mn-ea"/>
                <a:cs typeface="Arial" charset="0"/>
              </a:rPr>
              <a:t>antropoloji</a:t>
            </a: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 denilmektedir.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Kur’an çalışmalarında antropolojinin kullanımı ise daha çok sosyo-kültürel antropoloji diye adlandırılan alanda yapılmaktadır. Bu çalışma da Kur’an’ın içine indiği kültürü, toplumu ve tarihsel şartları bu bilimin yöntemleri ile çözümlemeyi ve daha iyi anlamayı amaçlar. Burada, Kur’an’ın kendisine hitab ettiği toplumu böyle yakından incelenmesinin Kur’an’ı daha iyi anlamaya götüreceği düşünülmektedir.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10205041" cy="2985433"/>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TEFSİR BİLGİSİ</a:t>
            </a:r>
          </a:p>
          <a:p>
            <a:pPr marL="722313"/>
            <a:r>
              <a:rPr lang="tr-TR" sz="3200" b="1" dirty="0" smtClean="0">
                <a:solidFill>
                  <a:schemeClr val="accent5"/>
                </a:solidFill>
                <a:latin typeface="Adobe Caslon Pro" panose="0205050205050A020403" pitchFamily="18" charset="-94"/>
                <a:ea typeface="Adobe Myungjo Std M" panose="02020600000000000000" pitchFamily="18" charset="-128"/>
              </a:rPr>
              <a:t>KUR’AN İLİMLERİ VE </a:t>
            </a:r>
          </a:p>
          <a:p>
            <a:pPr marL="722313"/>
            <a:r>
              <a:rPr lang="tr-TR" sz="3200" b="1" dirty="0" smtClean="0">
                <a:solidFill>
                  <a:schemeClr val="accent5"/>
                </a:solidFill>
                <a:latin typeface="Adobe Caslon Pro" panose="0205050205050A020403" pitchFamily="18" charset="-94"/>
                <a:ea typeface="Adobe Myungjo Std M" panose="02020600000000000000" pitchFamily="18" charset="-128"/>
              </a:rPr>
              <a:t>TEFSİRİN KULLANDIĞI İLİMLER</a:t>
            </a:r>
          </a:p>
          <a:p>
            <a:endParaRPr lang="tr-TR" sz="36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Tefsir’in Kullandığı İlimler</a:t>
            </a:r>
            <a:b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Çağdaş Bilimler: 4. Arkeoloji</a:t>
            </a:r>
          </a:p>
        </p:txBody>
      </p:sp>
      <p:sp>
        <p:nvSpPr>
          <p:cNvPr id="5" name="Rectangle 3"/>
          <p:cNvSpPr txBox="1">
            <a:spLocks noChangeArrowheads="1"/>
          </p:cNvSpPr>
          <p:nvPr/>
        </p:nvSpPr>
        <p:spPr>
          <a:xfrm>
            <a:off x="609600" y="1935164"/>
            <a:ext cx="11582400" cy="492283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100" b="1" i="0" u="none" strike="noStrike" kern="1200" cap="none" spc="0" normalizeH="0" baseline="0" noProof="0" smtClean="0">
                <a:ln>
                  <a:noFill/>
                </a:ln>
                <a:solidFill>
                  <a:srgbClr val="0033CC"/>
                </a:solidFill>
                <a:effectLst/>
                <a:uLnTx/>
                <a:uFillTx/>
                <a:latin typeface="Arial" charset="0"/>
                <a:ea typeface="+mn-ea"/>
                <a:cs typeface="Arial" charset="0"/>
              </a:rPr>
              <a:t>Önceki çağlardan kalma eserleri toprak altından çıkararak tarih ve sanat bakımından inceleyen bilime </a:t>
            </a:r>
            <a:r>
              <a:rPr kumimoji="0" lang="tr-TR" sz="2100" b="1" i="0" u="none" strike="noStrike" kern="1200" cap="none" spc="0" normalizeH="0" baseline="0" noProof="0" smtClean="0">
                <a:ln>
                  <a:noFill/>
                </a:ln>
                <a:solidFill>
                  <a:srgbClr val="FF0000"/>
                </a:solidFill>
                <a:effectLst/>
                <a:uLnTx/>
                <a:uFillTx/>
                <a:latin typeface="Arial" charset="0"/>
                <a:ea typeface="+mn-ea"/>
                <a:cs typeface="Arial" charset="0"/>
              </a:rPr>
              <a:t>arkeoloji</a:t>
            </a:r>
            <a:r>
              <a:rPr kumimoji="0" lang="tr-TR" sz="2100" b="1" i="0" u="none" strike="noStrike" kern="1200" cap="none" spc="0" normalizeH="0" baseline="0" noProof="0" smtClean="0">
                <a:ln>
                  <a:noFill/>
                </a:ln>
                <a:solidFill>
                  <a:srgbClr val="0033CC"/>
                </a:solidFill>
                <a:effectLst/>
                <a:uLnTx/>
                <a:uFillTx/>
                <a:latin typeface="Arial" charset="0"/>
                <a:ea typeface="+mn-ea"/>
                <a:cs typeface="Arial" charset="0"/>
              </a:rPr>
              <a:t> denilmektedir. Arkeoloji, insanın geçmişini maddi kalıntılar yoluyla araştırıp, yazılı kayıtlar öncesi dönemle ilgilenmektedir.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100" b="1" i="0" u="none" strike="noStrike" kern="1200" cap="none" spc="0" normalizeH="0" baseline="0" noProof="0" smtClean="0">
                <a:ln>
                  <a:noFill/>
                </a:ln>
                <a:solidFill>
                  <a:srgbClr val="0033CC"/>
                </a:solidFill>
                <a:effectLst/>
                <a:uLnTx/>
                <a:uFillTx/>
                <a:latin typeface="Arial" charset="0"/>
                <a:ea typeface="+mn-ea"/>
                <a:cs typeface="Arial" charset="0"/>
              </a:rPr>
              <a:t> Mesela, Arapların İslam öncesinde taptıkları putlara dair kalıntılar, onların İslam öncesinde ve sonrasındaki bazı kitabeleri ortaya çıkarılmaktadır. Aynı şekilde Arapların İslam’ın ortaya çıktığı zamanlarda kullandıkları yazı malzemesi olan hurma dallarından oluşan bir kütüphanenin Yemen bölgesinde ortaya çıkarılması bize onların hayatları hakkında yeni bilgiler sunmuştur.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100" b="1" i="0" u="none" strike="noStrike" kern="1200" cap="none" spc="0" normalizeH="0" baseline="0" noProof="0" smtClean="0">
                <a:ln>
                  <a:noFill/>
                </a:ln>
                <a:solidFill>
                  <a:srgbClr val="0033CC"/>
                </a:solidFill>
                <a:effectLst/>
                <a:uLnTx/>
                <a:uFillTx/>
                <a:latin typeface="Arial" charset="0"/>
                <a:ea typeface="+mn-ea"/>
                <a:cs typeface="Arial" charset="0"/>
              </a:rPr>
              <a:t>Ayrıca, arkeolojik araştırmalar Kuran’da önceki kavimler hakkında anlatılan kıssaların geçtiği yerlerin tarihi, oraların yaşantıları hakkında da yeni bilgileri bize sunmaktadır.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Tefsir’in Kullandığı İlimler</a:t>
            </a:r>
            <a:b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br>
            <a:r>
              <a:rPr kumimoji="0" lang="tr-TR" sz="3200" b="1" i="0" u="none" strike="noStrike" kern="1200" cap="none" spc="0" normalizeH="0" baseline="0" noProof="0" smtClean="0">
                <a:ln>
                  <a:noFill/>
                </a:ln>
                <a:solidFill>
                  <a:srgbClr val="002060"/>
                </a:solidFill>
                <a:effectLst/>
                <a:uLnTx/>
                <a:uFillTx/>
                <a:latin typeface="Arial" charset="0"/>
                <a:ea typeface="+mj-ea"/>
                <a:cs typeface="Arial" charset="0"/>
              </a:rPr>
              <a:t>	Çağdaş Bilimler: 5. Hermeneutik</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Însan eylemlerinin, sözlerinin, insanın yarattığı ürünlerin ve kurumların anlamını kavrama; anlama ve yorumlama sanatına </a:t>
            </a:r>
            <a:r>
              <a:rPr kumimoji="0" lang="tr-TR" sz="2400" b="1" i="0" u="none" strike="noStrike" kern="1200" cap="none" spc="0" normalizeH="0" baseline="0" noProof="0" smtClean="0">
                <a:ln>
                  <a:noFill/>
                </a:ln>
                <a:solidFill>
                  <a:srgbClr val="FF0000"/>
                </a:solidFill>
                <a:effectLst/>
                <a:uLnTx/>
                <a:uFillTx/>
                <a:latin typeface="Arial" charset="0"/>
                <a:ea typeface="+mn-ea"/>
                <a:cs typeface="Arial" charset="0"/>
              </a:rPr>
              <a:t>hermeneutik</a:t>
            </a: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 adı verilmektedir.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Terim bu anlamını Ortaçağ’a kadar korumuş daha sonra 19. yüzyıldan sonra tabiat bilimlerinden farklı bir yöntem ihtiyacı sonunda, beşeri bilimlerin yöntemi olarak belirmiştir.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Hermeneutik, böylece metinlerle ilgili yorumlama yaklaşımı olarak ortaya çıktı ve hem felsefede hem edebî metinlerde sıklıkla kullanılan bir yöntem oldu. Kur’an ile ilgili olarak da, onun tabiatı, yorumlanması ve yorumcunun yorumdaki rolü gibi konuların incelenmesinde hermeneutik tartışmalardan yararlanılmaktadır.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Tefsir’in Kullandığı İlimler </a:t>
            </a:r>
            <a:endPar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tr-TR" sz="3200" b="1" dirty="0" smtClean="0">
                <a:solidFill>
                  <a:srgbClr val="002060"/>
                </a:solidFill>
                <a:latin typeface="Arial" charset="0"/>
                <a:ea typeface="+mj-ea"/>
                <a:cs typeface="Arial" charset="0"/>
              </a:rPr>
              <a:t>	</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Çağdaş </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Bilimler: 5. Hermeneutik</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2 İçerik Yer Tutucusu"/>
          <p:cNvSpPr txBox="1">
            <a:spLocks/>
          </p:cNvSpPr>
          <p:nvPr/>
        </p:nvSpPr>
        <p:spPr>
          <a:xfrm>
            <a:off x="609600" y="1935164"/>
            <a:ext cx="11582400" cy="470852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Alman ilâhiyatçısı </a:t>
            </a:r>
            <a:r>
              <a:rPr kumimoji="0" lang="tr-TR" sz="2800" b="1" i="0" u="none" strike="noStrike" kern="1200" cap="none" spc="0" normalizeH="0" baseline="0" noProof="0" smtClean="0">
                <a:ln>
                  <a:noFill/>
                </a:ln>
                <a:solidFill>
                  <a:srgbClr val="FF0000"/>
                </a:solidFill>
                <a:effectLst/>
                <a:uLnTx/>
                <a:uFillTx/>
                <a:latin typeface="Arial" charset="0"/>
                <a:ea typeface="+mn-ea"/>
                <a:cs typeface="Arial" charset="0"/>
              </a:rPr>
              <a:t>Friedrich Schleiermacher </a:t>
            </a: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(1768-1834) genel yorumlama teorisini araştıran ve bu yorumlama teorilerini din dışı metinlere uygulayan ilk araştırmacı olarak karşımıza çıkmaktadır.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Schleiermacher’dan sonra </a:t>
            </a:r>
            <a:r>
              <a:rPr kumimoji="0" lang="tr-TR" sz="2800" b="1" i="0" u="none" strike="noStrike" kern="1200" cap="none" spc="0" normalizeH="0" baseline="0" noProof="0" smtClean="0">
                <a:ln>
                  <a:noFill/>
                </a:ln>
                <a:solidFill>
                  <a:srgbClr val="FF0000"/>
                </a:solidFill>
                <a:effectLst/>
                <a:uLnTx/>
                <a:uFillTx/>
                <a:latin typeface="Arial" charset="0"/>
                <a:ea typeface="+mn-ea"/>
                <a:cs typeface="Arial" charset="0"/>
              </a:rPr>
              <a:t>Wilhelm Dilthey </a:t>
            </a: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(1833-1911), beşeri bilimleri “yaşama” kavramını temele alan anlamacı ve yorumlamacı bilimler olarak konumlamıştır. Dilthey, hermeneutiği beşeri bilimler alanı içinde bulunan tarih ve kültür dünyasının anlaşılmasında ve yorumlanmasında bir yöntem olarak görmektedir.</a:t>
            </a: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endPar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smtClean="0">
              <a:ln>
                <a:noFill/>
              </a:ln>
              <a:solidFill>
                <a:srgbClr val="0033CC"/>
              </a:solidFill>
              <a:effectLst/>
              <a:uLnTx/>
              <a:uFillTx/>
              <a:latin typeface="Arial" charset="0"/>
              <a:ea typeface="+mn-ea"/>
              <a:cs typeface="Arial" charset="0"/>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Tefsir’in Kullandığı İlimler </a:t>
            </a:r>
            <a:endPar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tr-TR" sz="3200" b="1" dirty="0" smtClean="0">
                <a:solidFill>
                  <a:srgbClr val="002060"/>
                </a:solidFill>
                <a:latin typeface="Arial" charset="0"/>
                <a:ea typeface="+mj-ea"/>
                <a:cs typeface="Arial" charset="0"/>
              </a:rPr>
              <a:t>	</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Çağdaş Bilimler</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5. Hermeneutik</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2 İçerik Yer Tutucusu"/>
          <p:cNvSpPr txBox="1">
            <a:spLocks/>
          </p:cNvSpPr>
          <p:nvPr/>
        </p:nvSpPr>
        <p:spPr>
          <a:xfrm>
            <a:off x="609600" y="1935164"/>
            <a:ext cx="11296651" cy="463708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FF0000"/>
                </a:solidFill>
                <a:effectLst/>
                <a:uLnTx/>
                <a:uFillTx/>
                <a:latin typeface="Arial" charset="0"/>
                <a:ea typeface="+mn-ea"/>
                <a:cs typeface="Arial" charset="0"/>
              </a:rPr>
              <a:t>Edmund Husserl </a:t>
            </a: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(1859-1938) hermenutiği tabiat bilimlerinin yöntemi dolayısıyla vurgulayan özne nesne ikileminden kurtarmaya ve nesnelerin özünü oldukları gibi kavramaya yönelik bir bilinci vurguladı (</a:t>
            </a:r>
            <a:r>
              <a:rPr kumimoji="0" lang="tr-TR" sz="2400" b="1" i="1" u="none" strike="noStrike" kern="1200" cap="none" spc="0" normalizeH="0" baseline="0" noProof="0" smtClean="0">
                <a:ln>
                  <a:noFill/>
                </a:ln>
                <a:solidFill>
                  <a:srgbClr val="0033CC"/>
                </a:solidFill>
                <a:effectLst/>
                <a:uLnTx/>
                <a:uFillTx/>
                <a:latin typeface="Arial" charset="0"/>
                <a:ea typeface="+mn-ea"/>
                <a:cs typeface="Arial" charset="0"/>
              </a:rPr>
              <a:t>phenomenology</a:t>
            </a: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FF0000"/>
                </a:solidFill>
                <a:effectLst/>
                <a:uLnTx/>
                <a:uFillTx/>
                <a:latin typeface="Arial" charset="0"/>
                <a:ea typeface="+mn-ea"/>
                <a:cs typeface="Arial" charset="0"/>
              </a:rPr>
              <a:t>Martin Heidegger </a:t>
            </a:r>
            <a:r>
              <a:rPr kumimoji="0" lang="tr-TR" sz="2400" b="1" i="0" u="none" strike="noStrike" kern="1200" cap="none" spc="0" normalizeH="0" baseline="0" noProof="0" smtClean="0">
                <a:ln>
                  <a:noFill/>
                </a:ln>
                <a:solidFill>
                  <a:srgbClr val="0033CC"/>
                </a:solidFill>
                <a:effectLst/>
                <a:uLnTx/>
                <a:uFillTx/>
                <a:latin typeface="Arial" charset="0"/>
                <a:ea typeface="+mn-ea"/>
                <a:cs typeface="Arial" charset="0"/>
              </a:rPr>
              <a:t>(1889-1976) Dilthey’in “yaşama” kavramının yerine felsefi bir kavram olarak “varoluş”u koymuştur. Buna göre insan evreni değil, esasen kendi olanaklarını ve ürünlerini yorumlamaya ve anlamaya çalışmaktadır. Yani anlama, insanın düşünsel bir yetisi değil, insan varoluşunun temel hareketidir.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Tefsir’in Kullandığı İlimler </a:t>
            </a:r>
            <a:endPar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tr-TR" sz="3200" b="1" dirty="0" smtClean="0">
                <a:solidFill>
                  <a:srgbClr val="002060"/>
                </a:solidFill>
                <a:latin typeface="Arial" charset="0"/>
                <a:ea typeface="+mj-ea"/>
                <a:cs typeface="Arial" charset="0"/>
              </a:rPr>
              <a:t>	</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Çağdaş Bilimler</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5. Hermeneutik</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2 İçerik Yer Tutucusu"/>
          <p:cNvSpPr txBox="1">
            <a:spLocks/>
          </p:cNvSpPr>
          <p:nvPr/>
        </p:nvSpPr>
        <p:spPr>
          <a:xfrm>
            <a:off x="609600" y="1935164"/>
            <a:ext cx="11201400" cy="463708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Daha sonra </a:t>
            </a:r>
            <a:r>
              <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rPr>
              <a:t>Gadamer</a:t>
            </a: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 (1900-2002) ise hocası Heidegger’in o çok önemli “varoluş” kavramıyla, hakikati arama ödevini yerine getirmeye devam etmiştir. Bu hakikat kavramını Gadamer kendinden öncekilere göre daha fazla ölçüde tarihsel olana ve “geleneğe” bağlamıştır. Buna göre “hakikat” mutlak ve zamanı aşan bir şey değil, tarihsel akışın bir sonucudur. Dolayısıyla ona göre hakikati yani tarihin içerdiği anlamı anlamak, bir gelenek oluşumunun içine girmektir. Gadamer’in yorum bilgisinin en önemli noktalarından biri, anlayanın kendisinin de gelenekle etkileşimde bulunmasıdır. Gadamer “gelenek” kavramını yorum bilgisinin merkezine yerleştirmiştir.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Tefsir’in Kullandığı İlimler </a:t>
            </a:r>
            <a:endPar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tr-TR" sz="3200" b="1" dirty="0" smtClean="0">
                <a:solidFill>
                  <a:srgbClr val="002060"/>
                </a:solidFill>
                <a:latin typeface="Arial" charset="0"/>
                <a:ea typeface="+mj-ea"/>
                <a:cs typeface="Arial" charset="0"/>
              </a:rPr>
              <a:t>	</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Çağdaş Bilimler</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5. Hermeneutik</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2 İçerik Yer Tutucusu"/>
          <p:cNvSpPr txBox="1">
            <a:spLocks/>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FF0000"/>
                </a:solidFill>
                <a:effectLst/>
                <a:uLnTx/>
                <a:uFillTx/>
                <a:latin typeface="Arial" charset="0"/>
                <a:ea typeface="+mn-ea"/>
                <a:cs typeface="Arial" charset="0"/>
              </a:rPr>
              <a:t>Jürgen Habermas </a:t>
            </a: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(1929-…)  ise bu ön-anlamayı olduğu gibi kabul etmek yerine onun eleştiriye açılması gerektiğini söyler.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Daha sonra </a:t>
            </a:r>
            <a:r>
              <a:rPr kumimoji="0" lang="tr-TR" sz="2800" b="1" i="0" u="none" strike="noStrike" kern="1200" cap="none" spc="0" normalizeH="0" baseline="0" noProof="0" smtClean="0">
                <a:ln>
                  <a:noFill/>
                </a:ln>
                <a:solidFill>
                  <a:srgbClr val="FF0000"/>
                </a:solidFill>
                <a:effectLst/>
                <a:uLnTx/>
                <a:uFillTx/>
                <a:latin typeface="Arial" charset="0"/>
                <a:ea typeface="+mn-ea"/>
                <a:cs typeface="Arial" charset="0"/>
              </a:rPr>
              <a:t>Paul Ricoeur </a:t>
            </a: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(1913-2005) tabiat bilimleri, beşeri bilimler veya hermenutik çatışmasını, her iki tarafın yöntemlerini kabul ederek ve her iki yaklaşımın yöntemlerini birleştirerek aşmaya çalışmıştır.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Tefsir’in Kullandığı İlimler </a:t>
            </a:r>
            <a:endPar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tr-TR" sz="3200" b="1" dirty="0" smtClean="0">
                <a:solidFill>
                  <a:srgbClr val="002060"/>
                </a:solidFill>
                <a:latin typeface="Arial" charset="0"/>
                <a:ea typeface="+mj-ea"/>
                <a:cs typeface="Arial" charset="0"/>
              </a:rPr>
              <a:t>	</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Çağdaş Bilimler</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 5. Hermeneutik</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2 İçerik Yer Tutucusu"/>
          <p:cNvSpPr txBox="1">
            <a:spLocks/>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Bu tartışmalar daha sonra bazı İslam bilginlerince Kur’an’ın anlaşılması ve yorumlanması alanına taşınmıştır. Tarihin belli bir döneminde belli bir insan topluluğuna doğrudan hitab eden Kur’an’ın anlaşılması ve yorumlanmasında izlenen yollar, bu tartışmaların ışığında yeniden ele alınmıştır. Mesela, Kur’an metninin yapısı, onu okuyan ve anlayan öznenin, Kur’an’ın anlamlarını bulmada ne kadar belirleyici olabileceği gibi konular ele alınmış ve tartışılmıştır.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5" name="AutoShape 2"/>
          <p:cNvSpPr txBox="1">
            <a:spLocks noChangeArrowheads="1"/>
          </p:cNvSpPr>
          <p:nvPr/>
        </p:nvSpPr>
        <p:spPr>
          <a:xfrm>
            <a:off x="990600" y="5175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chemeClr val="accent4">
                    <a:lumMod val="10000"/>
                  </a:schemeClr>
                </a:solidFill>
                <a:effectLst/>
                <a:uLnTx/>
                <a:uFillTx/>
                <a:latin typeface="Arial" pitchFamily="34" charset="0"/>
                <a:ea typeface="+mj-ea"/>
                <a:cs typeface="Arial" pitchFamily="34" charset="0"/>
              </a:rPr>
              <a:t>İÇERİK</a:t>
            </a:r>
            <a:endParaRPr kumimoji="0" lang="tr-TR" sz="3600" b="1" i="0" u="none" strike="noStrike" kern="1200" cap="none" spc="0" normalizeH="0" baseline="0" noProof="0" dirty="0">
              <a:ln>
                <a:noFill/>
              </a:ln>
              <a:solidFill>
                <a:schemeClr val="accent4">
                  <a:lumMod val="10000"/>
                </a:schemeClr>
              </a:solidFill>
              <a:effectLst/>
              <a:uLnTx/>
              <a:uFillTx/>
              <a:latin typeface="Arial" pitchFamily="34" charset="0"/>
              <a:ea typeface="+mj-ea"/>
              <a:cs typeface="Arial" pitchFamily="34" charset="0"/>
            </a:endParaRPr>
          </a:p>
        </p:txBody>
      </p:sp>
      <p:sp>
        <p:nvSpPr>
          <p:cNvPr id="6" name="AutoShape 2"/>
          <p:cNvSpPr txBox="1">
            <a:spLocks noChangeArrowheads="1"/>
          </p:cNvSpPr>
          <p:nvPr/>
        </p:nvSpPr>
        <p:spPr>
          <a:xfrm>
            <a:off x="1098755" y="1820299"/>
            <a:ext cx="10515600" cy="4197043"/>
          </a:xfrm>
          <a:prstGeom prst="rect">
            <a:avLst/>
          </a:prstGeom>
        </p:spPr>
        <p:txBody>
          <a:bodyPr vert="horz" lIns="91440" tIns="45720" rIns="91440" bIns="45720" rtlCol="0" anchor="ctr">
            <a:normAutofit/>
          </a:bodyPr>
          <a:lstStyle/>
          <a:p>
            <a:pPr marL="742950" indent="-742950">
              <a:lnSpc>
                <a:spcPct val="90000"/>
              </a:lnSpc>
              <a:spcBef>
                <a:spcPct val="0"/>
              </a:spcBef>
              <a:buFont typeface="+mj-lt"/>
              <a:buAutoNum type="arabicPeriod"/>
              <a:defRPr/>
            </a:pPr>
            <a:r>
              <a:rPr lang="tr-TR" sz="3600" b="1" dirty="0" smtClean="0">
                <a:latin typeface="Arial" pitchFamily="34" charset="0"/>
                <a:cs typeface="Arial" pitchFamily="34" charset="0"/>
              </a:rPr>
              <a:t>Kur’an İlimleri</a:t>
            </a:r>
          </a:p>
          <a:p>
            <a:pPr marL="742950" indent="-742950">
              <a:lnSpc>
                <a:spcPct val="90000"/>
              </a:lnSpc>
              <a:spcBef>
                <a:spcPct val="0"/>
              </a:spcBef>
              <a:buFont typeface="+mj-lt"/>
              <a:buAutoNum type="arabicPeriod"/>
              <a:defRPr/>
            </a:pPr>
            <a:r>
              <a:rPr lang="tr-TR" sz="3600" b="1" dirty="0" smtClean="0">
                <a:latin typeface="Arial" pitchFamily="34" charset="0"/>
                <a:cs typeface="Arial" pitchFamily="34" charset="0"/>
              </a:rPr>
              <a:t>Temel Ulûmu’l-Kur’ân Kaynakları</a:t>
            </a:r>
          </a:p>
          <a:p>
            <a:pPr marL="742950" indent="-742950">
              <a:lnSpc>
                <a:spcPct val="90000"/>
              </a:lnSpc>
              <a:spcBef>
                <a:spcPct val="0"/>
              </a:spcBef>
              <a:buFont typeface="+mj-lt"/>
              <a:buAutoNum type="arabicPeriod"/>
              <a:defRPr/>
            </a:pPr>
            <a:r>
              <a:rPr lang="tr-TR" sz="3600" b="1" dirty="0" smtClean="0">
                <a:latin typeface="Arial" pitchFamily="34" charset="0"/>
                <a:cs typeface="Arial" pitchFamily="34" charset="0"/>
              </a:rPr>
              <a:t>Tefsirin Kullandığı İlimler</a:t>
            </a:r>
          </a:p>
          <a:p>
            <a:pPr marL="722313" lvl="1">
              <a:lnSpc>
                <a:spcPct val="90000"/>
              </a:lnSpc>
              <a:spcBef>
                <a:spcPct val="0"/>
              </a:spcBef>
              <a:buFont typeface="Arial" pitchFamily="34" charset="0"/>
              <a:buChar char="•"/>
              <a:defRPr/>
            </a:pPr>
            <a:r>
              <a:rPr lang="tr-TR" sz="2800" b="1" dirty="0" smtClean="0">
                <a:latin typeface="Arial" charset="0"/>
                <a:cs typeface="Arial" charset="0"/>
              </a:rPr>
              <a:t>Klasik İlimler</a:t>
            </a:r>
          </a:p>
          <a:p>
            <a:pPr marL="722313" lvl="1">
              <a:lnSpc>
                <a:spcPct val="90000"/>
              </a:lnSpc>
              <a:spcBef>
                <a:spcPct val="0"/>
              </a:spcBef>
              <a:buFont typeface="Arial" pitchFamily="34" charset="0"/>
              <a:buChar char="•"/>
              <a:defRPr/>
            </a:pPr>
            <a:r>
              <a:rPr lang="tr-TR" sz="2800" b="1" dirty="0" smtClean="0">
                <a:latin typeface="Arial" charset="0"/>
                <a:cs typeface="Arial" charset="0"/>
              </a:rPr>
              <a:t>Nakli Bilimler </a:t>
            </a:r>
          </a:p>
          <a:p>
            <a:pPr marL="722313" lvl="1">
              <a:lnSpc>
                <a:spcPct val="90000"/>
              </a:lnSpc>
              <a:spcBef>
                <a:spcPct val="0"/>
              </a:spcBef>
              <a:buFont typeface="Arial" pitchFamily="34" charset="0"/>
              <a:buChar char="•"/>
              <a:defRPr/>
            </a:pPr>
            <a:r>
              <a:rPr lang="tr-TR" sz="2800" b="1" dirty="0" smtClean="0">
                <a:latin typeface="Arial" charset="0"/>
                <a:cs typeface="Arial" charset="0"/>
              </a:rPr>
              <a:t>Çağdaş Bilimler</a:t>
            </a:r>
          </a:p>
          <a:p>
            <a:pPr lvl="1">
              <a:lnSpc>
                <a:spcPct val="90000"/>
              </a:lnSpc>
              <a:spcBef>
                <a:spcPct val="0"/>
              </a:spcBef>
              <a:buFont typeface="Arial" pitchFamily="34" charset="0"/>
              <a:buChar char="•"/>
              <a:defRPr/>
            </a:pPr>
            <a:endParaRPr lang="tr-TR" sz="3600" b="1" dirty="0" smtClean="0">
              <a:solidFill>
                <a:schemeClr val="accent4">
                  <a:lumMod val="10000"/>
                </a:schemeClr>
              </a:solidFill>
              <a:latin typeface="Arial" pitchFamily="34" charset="0"/>
              <a:cs typeface="Arial" pitchFamily="34" charset="0"/>
            </a:endParaRPr>
          </a:p>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endParaRPr kumimoji="0" lang="tr-TR" sz="3600" b="1" i="0" u="none" strike="noStrike" kern="1200" cap="none" spc="0" normalizeH="0" baseline="0" noProof="0" dirty="0">
              <a:ln>
                <a:noFill/>
              </a:ln>
              <a:solidFill>
                <a:schemeClr val="accent4">
                  <a:lumMod val="10000"/>
                </a:schemeClr>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chemeClr val="accent4">
                    <a:lumMod val="10000"/>
                  </a:schemeClr>
                </a:solidFill>
                <a:effectLst/>
                <a:uLnTx/>
                <a:uFillTx/>
                <a:latin typeface="Arial" pitchFamily="34" charset="0"/>
                <a:ea typeface="+mj-ea"/>
                <a:cs typeface="Arial" pitchFamily="34" charset="0"/>
              </a:rPr>
              <a:t>Kur’an İlimleri ve Tefsirin Kullandığı İlimler</a:t>
            </a:r>
            <a:endParaRPr kumimoji="0" lang="tr-TR" sz="3600" b="1" i="0" u="none" strike="noStrike" kern="1200" cap="none" spc="0" normalizeH="0" baseline="0" noProof="0" dirty="0">
              <a:ln>
                <a:noFill/>
              </a:ln>
              <a:solidFill>
                <a:schemeClr val="accent4">
                  <a:lumMod val="10000"/>
                </a:schemeClr>
              </a:solidFill>
              <a:effectLst/>
              <a:uLnTx/>
              <a:uFillTx/>
              <a:latin typeface="Arial" pitchFamily="34" charset="0"/>
              <a:ea typeface="+mj-ea"/>
              <a:cs typeface="Arial" pitchFamily="34" charset="0"/>
            </a:endParaRP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5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Kur’an ilimleri Arapça’da </a:t>
            </a:r>
            <a:r>
              <a:rPr kumimoji="0" lang="tr-TR" sz="3200" b="1" i="1" u="none" strike="noStrike" kern="1200" cap="none" spc="0" normalizeH="0" baseline="0" noProof="0" smtClean="0">
                <a:ln>
                  <a:noFill/>
                </a:ln>
                <a:solidFill>
                  <a:srgbClr val="0033CC"/>
                </a:solidFill>
                <a:effectLst/>
                <a:uLnTx/>
                <a:uFillTx/>
                <a:latin typeface="Arial" charset="0"/>
                <a:ea typeface="+mn-ea"/>
                <a:cs typeface="Arial" charset="0"/>
              </a:rPr>
              <a:t>“ulumu’l-kur’an”</a:t>
            </a: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olarak ifade edilmektedir. </a:t>
            </a:r>
            <a:r>
              <a:rPr kumimoji="0" lang="tr-TR" sz="3200" b="1" i="0" u="sng" strike="noStrike" kern="1200" cap="none" spc="0" normalizeH="0" baseline="0" noProof="0" smtClean="0">
                <a:ln>
                  <a:noFill/>
                </a:ln>
                <a:solidFill>
                  <a:srgbClr val="FF0000"/>
                </a:solidFill>
                <a:effectLst/>
                <a:uLnTx/>
                <a:uFillTx/>
                <a:latin typeface="Arial" charset="0"/>
                <a:ea typeface="+mn-ea"/>
                <a:cs typeface="Arial" charset="0"/>
              </a:rPr>
              <a:t>Ulûmu’l-Kur’an:</a:t>
            </a:r>
            <a:r>
              <a:rPr kumimoji="0" lang="tr-TR" sz="3200" b="1" i="0" u="none" strike="noStrike" kern="1200" cap="none" spc="0" normalizeH="0" baseline="0" noProof="0" smtClean="0">
                <a:ln>
                  <a:noFill/>
                </a:ln>
                <a:solidFill>
                  <a:srgbClr val="FF0000"/>
                </a:solidFill>
                <a:effectLst/>
                <a:uLnTx/>
                <a:uFillTx/>
                <a:latin typeface="Arial" charset="0"/>
                <a:ea typeface="+mn-ea"/>
                <a:cs typeface="Arial" charset="0"/>
              </a:rPr>
              <a:t> </a:t>
            </a:r>
          </a:p>
          <a:p>
            <a:pPr marL="685800" marR="0" lvl="1" indent="-228600" algn="l" defTabSz="914400" rtl="0" eaLnBrk="1" fontAlgn="auto" latinLnBrk="0" hangingPunct="1">
              <a:lnSpc>
                <a:spcPct val="90000"/>
              </a:lnSpc>
              <a:spcBef>
                <a:spcPts val="500"/>
              </a:spcBef>
              <a:spcAft>
                <a:spcPts val="0"/>
              </a:spcAft>
              <a:buClrTx/>
              <a:buSzTx/>
              <a:buFont typeface="Wingdings 2" pitchFamily="18" charset="2"/>
              <a:buNone/>
              <a:tabLst/>
              <a:defRPr/>
            </a:pP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İnişi, tertibi, toplanması, yazılması, okunması, tefsiri, icâzı, nâsihi, mensûhu ve hakkındaki şüphelerin giderilmesi açısından Kur’an’la ilgili olan ilimlerdir.</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tr-TR" sz="3200" b="1"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609600" y="928688"/>
            <a:ext cx="10972800" cy="857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chemeClr val="accent4">
                    <a:lumMod val="10000"/>
                  </a:schemeClr>
                </a:solidFill>
                <a:effectLst/>
                <a:uLnTx/>
                <a:uFillTx/>
                <a:latin typeface="Arial" pitchFamily="34" charset="0"/>
                <a:ea typeface="+mj-ea"/>
                <a:cs typeface="Arial" pitchFamily="34" charset="0"/>
              </a:rPr>
              <a:t>Kur’an İlimleri ve Tefsirin Kullandığı İlimler</a:t>
            </a:r>
            <a:endParaRPr kumimoji="0" lang="tr-TR" sz="3200" b="0" i="0" u="none" strike="noStrike" kern="1200" cap="none" spc="0" normalizeH="0" baseline="0" noProof="0" dirty="0">
              <a:ln>
                <a:noFill/>
              </a:ln>
              <a:solidFill>
                <a:srgbClr val="A50021"/>
              </a:solidFill>
              <a:effectLst/>
              <a:uLnTx/>
              <a:uFillTx/>
              <a:latin typeface="+mj-lt"/>
              <a:ea typeface="+mj-ea"/>
              <a:cs typeface="+mj-cs"/>
            </a:endParaRP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Ali b. İbrahim el-Hufi (430/1038) yazmış olduğu eserde </a:t>
            </a:r>
            <a:r>
              <a:rPr kumimoji="0" lang="tr-TR" sz="3200" b="1" i="1" u="none" strike="noStrike" kern="1200" cap="none" spc="0" normalizeH="0" baseline="0" noProof="0" smtClean="0">
                <a:ln>
                  <a:noFill/>
                </a:ln>
                <a:solidFill>
                  <a:srgbClr val="0033CC"/>
                </a:solidFill>
                <a:effectLst/>
                <a:uLnTx/>
                <a:uFillTx/>
                <a:latin typeface="Arial" charset="0"/>
                <a:ea typeface="+mn-ea"/>
                <a:cs typeface="Arial" charset="0"/>
              </a:rPr>
              <a:t>ulumu’l-kur’an</a:t>
            </a: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kavramını ilk kez kullanmış olmasına rağmen eser bütün Kur’an ilimlerini içermemektedir.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Kavramın bütün ilimleri içermesi bakımından kullanılması ez-Zerkeşi (794/1391)’nin </a:t>
            </a:r>
            <a:r>
              <a:rPr kumimoji="0" lang="tr-TR" sz="3200" b="1" i="1" u="none" strike="noStrike" kern="1200" cap="none" spc="0" normalizeH="0" baseline="0" noProof="0" smtClean="0">
                <a:ln>
                  <a:noFill/>
                </a:ln>
                <a:solidFill>
                  <a:srgbClr val="0033CC"/>
                </a:solidFill>
                <a:effectLst/>
                <a:uLnTx/>
                <a:uFillTx/>
                <a:latin typeface="Arial" charset="0"/>
                <a:ea typeface="+mn-ea"/>
                <a:cs typeface="Arial" charset="0"/>
              </a:rPr>
              <a:t>el-Burhân fi ulûmî’l-Kur’ân</a:t>
            </a:r>
            <a:r>
              <a:rPr kumimoji="0" lang="tr-TR" sz="3200" b="1" i="0" u="none" strike="noStrike" kern="1200" cap="none" spc="0" normalizeH="0" baseline="0" noProof="0" smtClean="0">
                <a:ln>
                  <a:noFill/>
                </a:ln>
                <a:solidFill>
                  <a:srgbClr val="0033CC"/>
                </a:solidFill>
                <a:effectLst/>
                <a:uLnTx/>
                <a:uFillTx/>
                <a:latin typeface="Arial" charset="0"/>
                <a:ea typeface="+mn-ea"/>
                <a:cs typeface="Arial" charset="0"/>
              </a:rPr>
              <a:t> adlı eseri ile olmuştur.</a:t>
            </a:r>
            <a:endParaRPr kumimoji="0" lang="tr-TR" sz="3200" b="0" i="0" u="none" strike="noStrike" kern="1200" cap="none" spc="0" normalizeH="0" baseline="0" noProof="0" smtClean="0">
              <a:ln>
                <a:noFill/>
              </a:ln>
              <a:solidFill>
                <a:srgbClr val="0033CC"/>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endParaRPr kumimoji="0" lang="tr-TR" sz="2800" b="0" i="0" u="none" strike="noStrike" kern="1200" cap="none" spc="0" normalizeH="0" baseline="0" noProof="0" smtClean="0">
              <a:ln>
                <a:noFill/>
              </a:ln>
              <a:solidFill>
                <a:srgbClr val="0033CC"/>
              </a:solidFill>
              <a:effectLst/>
              <a:uLnTx/>
              <a:uFillTx/>
              <a:latin typeface="Arial" charset="0"/>
              <a:ea typeface="+mn-ea"/>
              <a:cs typeface="Arial" charset="0"/>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609600" y="928688"/>
            <a:ext cx="10972800" cy="919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chemeClr val="accent4">
                    <a:lumMod val="10000"/>
                  </a:schemeClr>
                </a:solidFill>
                <a:effectLst/>
                <a:uLnTx/>
                <a:uFillTx/>
                <a:latin typeface="Arial" pitchFamily="34" charset="0"/>
                <a:ea typeface="+mj-ea"/>
                <a:cs typeface="Arial" pitchFamily="34" charset="0"/>
              </a:rPr>
              <a:t>Kur’an İlimleri ve Tefsirin Kullandığı İlimler</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609600" y="2000250"/>
            <a:ext cx="10972800" cy="432435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Hz. Peygamber zamanında Kur’an ilimleri tedvin edilmemiş ve Kur’an ile ilgili bilgiler şifahi olarak aktarılmıştır. Ancak halifeler zamanında ve daha sonraki dönemlerde Kur’an’ın kitabeti, kıraati ve onun anlaşılmasını konu edinen ilim dalları tedvin edilmiştir.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0033CC"/>
                </a:solidFill>
                <a:effectLst/>
                <a:uLnTx/>
                <a:uFillTx/>
                <a:latin typeface="Arial" charset="0"/>
                <a:ea typeface="+mn-ea"/>
                <a:cs typeface="Arial" charset="0"/>
              </a:rPr>
              <a:t>Ulûmu’l-Kur’ân’ın içine giren konuların sayısı hakkında bir ittifak yoktur. Bu konuda yazanlar farklı rakamlar ve alanlar zikretmişlerdir.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smtClean="0">
                <a:ln>
                  <a:noFill/>
                </a:ln>
                <a:solidFill>
                  <a:schemeClr val="accent4">
                    <a:lumMod val="10000"/>
                  </a:schemeClr>
                </a:solidFill>
                <a:effectLst/>
                <a:uLnTx/>
                <a:uFillTx/>
                <a:latin typeface="Arial" pitchFamily="34" charset="0"/>
                <a:ea typeface="+mj-ea"/>
                <a:cs typeface="Arial" pitchFamily="34" charset="0"/>
              </a:rPr>
              <a:t>Kur’an İlimleri ve Tefsirin Kullandığı İlimler</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2 İçerik Yer Tutucusu"/>
          <p:cNvSpPr txBox="1">
            <a:spLocks/>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000" b="1" i="0" u="none" strike="noStrike" kern="1200" cap="none" spc="0" normalizeH="0" baseline="0" noProof="0" smtClean="0">
                <a:ln>
                  <a:noFill/>
                </a:ln>
                <a:solidFill>
                  <a:srgbClr val="0033CC"/>
                </a:solidFill>
                <a:effectLst/>
                <a:uLnTx/>
                <a:uFillTx/>
                <a:latin typeface="Arial" charset="0"/>
                <a:ea typeface="+mn-ea"/>
                <a:cs typeface="Arial" charset="0"/>
              </a:rPr>
              <a:t>Daha ayrıntılı olarak bakacak olursak Kur’an ilimleri, Kur’an’ın iç düzeni, isimleri ve onun bir kitap haline gelişinin tarihi; Kur’an’ın yazılması, okunması, ayetlerin ve surelerin düzenlenmesi, Kur’an’ın toplanarak bir araya getirilmesi, Kur’an’ın dilsel özellikleri gibi konuları ele almıştır.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5400" b="1" i="1" u="none" strike="noStrike" kern="1200" cap="none" spc="0" normalizeH="0" baseline="0" noProof="0" dirty="0" smtClean="0">
                <a:ln>
                  <a:noFill/>
                </a:ln>
                <a:solidFill>
                  <a:srgbClr val="0033CC"/>
                </a:solidFill>
                <a:effectLst/>
                <a:uLnTx/>
                <a:uFillTx/>
                <a:latin typeface="+mj-lt"/>
                <a:ea typeface="+mj-ea"/>
                <a:cs typeface="+mj-cs"/>
              </a:rPr>
              <a:t/>
            </a:r>
            <a:br>
              <a:rPr kumimoji="0" lang="tr-TR" sz="5400" b="1" i="1" u="none" strike="noStrike" kern="1200" cap="none" spc="0" normalizeH="0" baseline="0" noProof="0" dirty="0" smtClean="0">
                <a:ln>
                  <a:noFill/>
                </a:ln>
                <a:solidFill>
                  <a:srgbClr val="0033CC"/>
                </a:solidFill>
                <a:effectLst/>
                <a:uLnTx/>
                <a:uFillTx/>
                <a:latin typeface="+mj-lt"/>
                <a:ea typeface="+mj-ea"/>
                <a:cs typeface="+mj-cs"/>
              </a:rPr>
            </a:br>
            <a:r>
              <a:rPr kumimoji="0" lang="tr-TR" sz="4800" b="0" i="1" u="none" strike="noStrike" kern="1200" cap="none" spc="0" normalizeH="0" baseline="0" noProof="0" dirty="0" smtClean="0">
                <a:ln>
                  <a:noFill/>
                </a:ln>
                <a:solidFill>
                  <a:srgbClr val="0033CC"/>
                </a:solidFill>
                <a:effectLst/>
                <a:uLnTx/>
                <a:uFillTx/>
                <a:latin typeface="+mj-lt"/>
                <a:ea typeface="+mj-ea"/>
                <a:cs typeface="+mj-cs"/>
              </a:rPr>
              <a:t/>
            </a:r>
            <a:br>
              <a:rPr kumimoji="0" lang="tr-TR" sz="4800" b="0" i="1" u="none" strike="noStrike" kern="1200" cap="none" spc="0" normalizeH="0" baseline="0" noProof="0" dirty="0" smtClean="0">
                <a:ln>
                  <a:noFill/>
                </a:ln>
                <a:solidFill>
                  <a:srgbClr val="0033CC"/>
                </a:solidFill>
                <a:effectLst/>
                <a:uLnTx/>
                <a:uFillTx/>
                <a:latin typeface="+mj-lt"/>
                <a:ea typeface="+mj-ea"/>
                <a:cs typeface="+mj-cs"/>
              </a:rPr>
            </a:br>
            <a:r>
              <a:rPr kumimoji="0" lang="tr-TR" sz="4800" b="0" i="1" u="none" strike="noStrike" kern="1200" cap="none" spc="0" normalizeH="0" baseline="0" noProof="0" dirty="0" smtClean="0">
                <a:ln>
                  <a:noFill/>
                </a:ln>
                <a:solidFill>
                  <a:srgbClr val="0033CC"/>
                </a:solidFill>
                <a:effectLst/>
                <a:uLnTx/>
                <a:uFillTx/>
                <a:latin typeface="+mj-lt"/>
                <a:ea typeface="+mj-ea"/>
                <a:cs typeface="+mj-cs"/>
              </a:rPr>
              <a:t/>
            </a:r>
            <a:br>
              <a:rPr kumimoji="0" lang="tr-TR" sz="4800" b="0" i="1" u="none" strike="noStrike" kern="1200" cap="none" spc="0" normalizeH="0" baseline="0" noProof="0" dirty="0" smtClean="0">
                <a:ln>
                  <a:noFill/>
                </a:ln>
                <a:solidFill>
                  <a:srgbClr val="0033CC"/>
                </a:solidFill>
                <a:effectLst/>
                <a:uLnTx/>
                <a:uFillTx/>
                <a:latin typeface="+mj-lt"/>
                <a:ea typeface="+mj-ea"/>
                <a:cs typeface="+mj-cs"/>
              </a:rPr>
            </a:br>
            <a:r>
              <a:rPr kumimoji="0" lang="tr-TR" sz="36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Temel Ulûmu’l-Kur’ân Kaynakları</a:t>
            </a:r>
            <a:r>
              <a:rPr kumimoji="0" lang="tr-TR" sz="3600" b="0"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 </a:t>
            </a:r>
            <a:endParaRPr kumimoji="0" lang="tr-TR" sz="3600" b="0" i="0" u="none" strike="noStrike" kern="1200" cap="none" spc="0" normalizeH="0" baseline="0" noProof="0" dirty="0">
              <a:ln>
                <a:noFill/>
              </a:ln>
              <a:solidFill>
                <a:srgbClr val="002060"/>
              </a:solidFill>
              <a:effectLst/>
              <a:uLnTx/>
              <a:uFillTx/>
              <a:latin typeface="Arial" pitchFamily="34" charset="0"/>
              <a:ea typeface="+mj-ea"/>
              <a:cs typeface="Arial" pitchFamily="34" charset="0"/>
            </a:endParaRPr>
          </a:p>
        </p:txBody>
      </p:sp>
      <p:sp>
        <p:nvSpPr>
          <p:cNvPr id="5" name="2 İçerik Yer Tutucusu"/>
          <p:cNvSpPr txBox="1">
            <a:spLocks/>
          </p:cNvSpPr>
          <p:nvPr/>
        </p:nvSpPr>
        <p:spPr>
          <a:xfrm>
            <a:off x="609600" y="1935163"/>
            <a:ext cx="10972800" cy="4779962"/>
          </a:xfrm>
          <a:prstGeom prst="rect">
            <a:avLst/>
          </a:prstGeom>
        </p:spPr>
        <p:txBody>
          <a:bodyPr vert="horz" lIns="91440" tIns="45720" rIns="91440" bIns="45720" rtlCol="0">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Hâris el-Muhasibi (243/857)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el-Akl ve fehmu’l-Kur’an</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El-Hûfî (430/1038)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el-Burhan fi ulumi’l-Kur’an</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İbnu’l-Cevzi (597/1200)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Fünunu’l-efnan</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Et-Tûfî (716/1316)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el-İksîr fi kavâidi ilmi’t-tefsir</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İbn Teymiyye (728/1327)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Mukaddime fi usûli’t-tefsir</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Ez-Zerkeşî (794/1392)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el-Burhan fi ulumi’l-Kur’an</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El-Kâfiyecî (879/1478)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et-Teysir fi kavâidi ilmi’t-tefsir</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Es-Suyûtî (911/1505)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el-İtkan fi ulumi’l-Kur’an</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Ed-Dihlevi (1176/1764)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el-Fevzu’l-kebir fi usûli’t-tefsir</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Ez-Zerkâni (1367/1948)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Menâhilu’l-irfan fi ulumi’l-Kur’an</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Subhi es-Salih (1399/1978) </a:t>
            </a:r>
            <a:r>
              <a:rPr kumimoji="0" lang="tr-TR" sz="2300" b="1" i="1" u="none" strike="noStrike" kern="1200" cap="none" spc="0" normalizeH="0" baseline="0" noProof="0" smtClean="0">
                <a:ln>
                  <a:noFill/>
                </a:ln>
                <a:solidFill>
                  <a:srgbClr val="FF0000"/>
                </a:solidFill>
                <a:effectLst/>
                <a:uLnTx/>
                <a:uFillTx/>
                <a:latin typeface="Arial" charset="0"/>
                <a:ea typeface="+mn-ea"/>
                <a:cs typeface="Arial" charset="0"/>
              </a:rPr>
              <a:t>Mebâhis fi ulumi’l-Kur’an</a:t>
            </a:r>
            <a:endParaRPr kumimoji="0" lang="tr-TR" sz="2300" b="1" i="0" u="none" strike="noStrike" kern="1200" cap="none" spc="0" normalizeH="0" baseline="0" noProof="0" smtClean="0">
              <a:ln>
                <a:noFill/>
              </a:ln>
              <a:solidFill>
                <a:srgbClr val="FF0000"/>
              </a:solidFill>
              <a:effectLst/>
              <a:uLnTx/>
              <a:uFillTx/>
              <a:latin typeface="Arial" charset="0"/>
              <a:ea typeface="+mn-ea"/>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None/>
              <a:tabLst/>
              <a:defRPr/>
            </a:pPr>
            <a:endParaRPr kumimoji="0" lang="tr-TR" sz="2800" b="0" i="0" u="none" strike="noStrike" kern="1200" cap="none" spc="0" normalizeH="0" baseline="0" noProof="0" smtClean="0">
              <a:ln>
                <a:noFill/>
              </a:ln>
              <a:solidFill>
                <a:srgbClr val="0033CC"/>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6"/>
            <a:ext cx="10515600" cy="1091258"/>
          </a:xfrm>
          <a:prstGeom prst="rect">
            <a:avLst/>
          </a:prstGeom>
        </p:spPr>
        <p:txBody>
          <a:bodyPr vert="horz" lIns="91440" tIns="45720" rIns="91440" bIns="45720" rtlCol="0" anchor="ctr">
            <a:normAutofit/>
          </a:bodyPr>
          <a:lstStyle/>
          <a:p>
            <a:pPr marL="685800" marR="0" lvl="0" indent="-68580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3200" b="1" i="0" u="none" strike="noStrike" kern="1200" cap="none" spc="0" normalizeH="0" baseline="0" noProof="0" dirty="0" smtClean="0">
                <a:ln>
                  <a:noFill/>
                </a:ln>
                <a:solidFill>
                  <a:srgbClr val="002060"/>
                </a:solidFill>
                <a:effectLst/>
                <a:uLnTx/>
                <a:uFillTx/>
                <a:latin typeface="Arial" charset="0"/>
                <a:ea typeface="+mj-ea"/>
                <a:cs typeface="Arial" charset="0"/>
              </a:rPr>
              <a:t>Tefsir’in Kullandığı İlimler</a:t>
            </a:r>
          </a:p>
        </p:txBody>
      </p:sp>
      <p:sp>
        <p:nvSpPr>
          <p:cNvPr id="5" name="Rectangle 3"/>
          <p:cNvSpPr txBox="1">
            <a:spLocks noChangeArrowheads="1"/>
          </p:cNvSpPr>
          <p:nvPr/>
        </p:nvSpPr>
        <p:spPr>
          <a:xfrm>
            <a:off x="609600" y="1935164"/>
            <a:ext cx="11582400" cy="4052681"/>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Tefsir ilmi, Kur’an’ın cümlelerini açıklarken, bazı ilimlerden yararlanmaktadır. Bu ilimler büyük oranda nakil kaynaklı ve dil bilim çerçevesinde toplanabilecek türden ilimlerdir.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Bunlardan dil bilimleri temel olarak en başta Kur’an olmak üzere dini kaynakları doğru anlamak amacına yönelik olarak geliştirilmiştir.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Hadis, Siyer ve tarih eserleri de benzer bir amaç için tefsirde kullanılabilecek bir kaynaklardır. Bunlar klasik dönemde gelişmiş ve tanımlanmış bilimlerdir.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300" b="1" i="0" u="none" strike="noStrike" kern="1200" cap="none" spc="0" normalizeH="0" baseline="0" noProof="0" smtClean="0">
                <a:ln>
                  <a:noFill/>
                </a:ln>
                <a:solidFill>
                  <a:srgbClr val="0033CC"/>
                </a:solidFill>
                <a:effectLst/>
                <a:uLnTx/>
                <a:uFillTx/>
                <a:latin typeface="Arial" charset="0"/>
                <a:ea typeface="+mn-ea"/>
                <a:cs typeface="Arial" charset="0"/>
              </a:rPr>
              <a:t>Ayrıca çağdaş dönemde dil, tarih ve yöntem konusunda geliştirilen bazı ilimler de Kur’an üzerinde çalışan ilim adamlarının ve düşünürlerin dikkatini çekmiştir.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1375</Words>
  <Application>Microsoft Office PowerPoint</Application>
  <PresentationFormat>مخصص</PresentationFormat>
  <Paragraphs>103</Paragraphs>
  <Slides>26</Slides>
  <Notes>0</Notes>
  <HiddenSlides>0</HiddenSlides>
  <MMClips>0</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Office Teması</vt:lpstr>
      <vt:lpstr>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Kullanıcı</cp:lastModifiedBy>
  <cp:revision>8</cp:revision>
  <dcterms:created xsi:type="dcterms:W3CDTF">2020-11-30T19:20:16Z</dcterms:created>
  <dcterms:modified xsi:type="dcterms:W3CDTF">2021-01-05T21:05:34Z</dcterms:modified>
</cp:coreProperties>
</file>