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28" r:id="rId5"/>
    <p:sldId id="331" r:id="rId6"/>
    <p:sldId id="329" r:id="rId7"/>
    <p:sldId id="332" r:id="rId8"/>
    <p:sldId id="333" r:id="rId9"/>
    <p:sldId id="334" r:id="rId10"/>
    <p:sldId id="335" r:id="rId11"/>
    <p:sldId id="336" r:id="rId12"/>
    <p:sldId id="337" r:id="rId13"/>
    <p:sldId id="367" r:id="rId14"/>
    <p:sldId id="338" r:id="rId15"/>
    <p:sldId id="36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6" r:id="rId33"/>
    <p:sldId id="357" r:id="rId34"/>
    <p:sldId id="355" r:id="rId35"/>
    <p:sldId id="358" r:id="rId36"/>
    <p:sldId id="359" r:id="rId37"/>
    <p:sldId id="360" r:id="rId38"/>
    <p:sldId id="361" r:id="rId39"/>
    <p:sldId id="362" r:id="rId40"/>
    <p:sldId id="363" r:id="rId41"/>
    <p:sldId id="364" r:id="rId42"/>
    <p:sldId id="365"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08" y="-4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pPr/>
              <a:t>6.1.2021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pPr/>
              <a:t>6.1.2021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pPr/>
              <a:t>6.1.2021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pPr/>
              <a:t>6.1.2021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pPr/>
              <a:t>6.1.2021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pPr/>
              <a:t>6.1.2021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pPr/>
              <a:t>6.1.2021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pPr/>
              <a:t>6.1.2021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pPr/>
              <a:t>6.1.2021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pPr/>
              <a:t>6.1.2021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pPr/>
              <a:t>6.1.2021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pPr/>
              <a:t>6.1.2021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pPr/>
              <a:t>‹#›</a:t>
            </a:fld>
            <a:endParaRPr lang="tr-TR"/>
          </a:p>
        </p:txBody>
      </p:sp>
    </p:spTree>
    <p:extLst>
      <p:ext uri="{BB962C8B-B14F-4D97-AF65-F5344CB8AC3E}">
        <p14:creationId xmlns=""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TEFSİR BİLGİSİ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Kur’an ve Kıraatler</a:t>
            </a:r>
          </a:p>
        </p:txBody>
      </p:sp>
      <p:sp>
        <p:nvSpPr>
          <p:cNvPr id="5" name="Rectangle 3"/>
          <p:cNvSpPr txBox="1">
            <a:spLocks noChangeArrowheads="1"/>
          </p:cNvSpPr>
          <p:nvPr/>
        </p:nvSpPr>
        <p:spPr>
          <a:xfrm>
            <a:off x="999546" y="1464597"/>
            <a:ext cx="10754783" cy="416242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Böylece bu yedi kıraat ikinci hicri asrın başlarında İslam şehirlerinde meşhur olmuş ve üçüncü asrın sonlarında Bağdat’ta İbn Mücahid tarafından tedvin edilmiştir.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Daha sonra aynı asırda yaşayan Ebu Bekr el İsbahânî en-Nîsâbûrî (381/992)  de </a:t>
            </a:r>
            <a:r>
              <a:rPr kumimoji="0" lang="tr-TR" sz="2400" b="1" i="1" u="none" strike="noStrike" kern="1200" cap="none" spc="0" normalizeH="0" baseline="0" noProof="0" dirty="0" smtClean="0">
                <a:ln>
                  <a:noFill/>
                </a:ln>
                <a:solidFill>
                  <a:schemeClr val="tx1"/>
                </a:solidFill>
                <a:effectLst/>
                <a:uLnTx/>
                <a:uFillTx/>
                <a:latin typeface="+mn-lt"/>
                <a:ea typeface="+mn-ea"/>
                <a:cs typeface="+mn-cs"/>
              </a:rPr>
              <a:t>el-Ğâye fi’l-Kıraati’l’Aşr</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eserinde bu yedi kıraate üç kıraat daha ilave ederek kıraatlerin sayısını ona tamamlamıştır: </a:t>
            </a: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smtClean="0">
                <a:ln>
                  <a:noFill/>
                </a:ln>
                <a:solidFill>
                  <a:schemeClr val="accent5"/>
                </a:solidFill>
                <a:effectLst/>
                <a:uLnTx/>
                <a:uFillTx/>
                <a:latin typeface="+mn-lt"/>
                <a:ea typeface="+mn-ea"/>
                <a:cs typeface="+mn-cs"/>
              </a:rPr>
              <a:t>Ebû Ca’fer (130/748)</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accent5"/>
                </a:solidFill>
                <a:effectLst/>
                <a:uLnTx/>
                <a:uFillTx/>
                <a:latin typeface="+mn-lt"/>
                <a:ea typeface="+mn-ea"/>
                <a:cs typeface="+mn-cs"/>
              </a:rPr>
              <a:t>		Ya’kûb (205/820)</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accent5"/>
                </a:solidFill>
                <a:effectLst/>
                <a:uLnTx/>
                <a:uFillTx/>
                <a:latin typeface="+mn-lt"/>
                <a:ea typeface="+mn-ea"/>
                <a:cs typeface="+mn-cs"/>
              </a:rPr>
              <a:t>		Halefu’l Aşir (229/884)</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749710" y="0"/>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rgbClr val="0033CC"/>
                </a:solidFill>
                <a:effectLst/>
                <a:uLnTx/>
                <a:uFillTx/>
                <a:latin typeface="+mj-lt"/>
                <a:ea typeface="+mj-ea"/>
                <a:cs typeface="+mj-cs"/>
              </a:rPr>
              <a:t>Kur’an ve Kıraatler</a:t>
            </a:r>
          </a:p>
        </p:txBody>
      </p:sp>
      <p:sp>
        <p:nvSpPr>
          <p:cNvPr id="5" name="Rectangle 3"/>
          <p:cNvSpPr txBox="1">
            <a:spLocks noChangeArrowheads="1"/>
          </p:cNvSpPr>
          <p:nvPr/>
        </p:nvSpPr>
        <p:spPr>
          <a:xfrm>
            <a:off x="557162" y="1138084"/>
            <a:ext cx="10739967" cy="4235450"/>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Söz konusu kıraat imamlarından her birisinin çok sayıda râvisi olmakla birlikte bunlar yedi ve on kıraata dair yazılmış muhtasar eserlerde iki ile sınırlandırılmış ve böylece ikişer ravi meşhur olmuştur. Kaynaklar Ebu Bekr b. Mücahid’in tesbit ettiği yedi kıraati </a:t>
            </a:r>
            <a:r>
              <a:rPr kumimoji="0" lang="tr-TR" sz="2400" b="1" i="0" u="sng" strike="noStrike" kern="1200" cap="none" spc="0" normalizeH="0" baseline="0" noProof="0" dirty="0" smtClean="0">
                <a:ln>
                  <a:noFill/>
                </a:ln>
                <a:solidFill>
                  <a:srgbClr val="CC0066"/>
                </a:solidFill>
                <a:effectLst/>
                <a:uLnTx/>
                <a:uFillTx/>
                <a:latin typeface="+mn-lt"/>
                <a:ea typeface="+mn-ea"/>
                <a:cs typeface="+mn-cs"/>
              </a:rPr>
              <a:t>mütevatir</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daha sonra ilave edilen üç kıraati de </a:t>
            </a:r>
            <a:r>
              <a:rPr kumimoji="0" lang="tr-TR" sz="2400" b="1" i="0" u="sng" strike="noStrike" kern="1200" cap="none" spc="0" normalizeH="0" baseline="0" noProof="0" dirty="0" smtClean="0">
                <a:ln>
                  <a:noFill/>
                </a:ln>
                <a:solidFill>
                  <a:srgbClr val="CC0066"/>
                </a:solidFill>
                <a:effectLst/>
                <a:uLnTx/>
                <a:uFillTx/>
                <a:latin typeface="+mn-lt"/>
                <a:ea typeface="+mn-ea"/>
                <a:cs typeface="+mn-cs"/>
              </a:rPr>
              <a:t>meşhur</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kıraat olarak tavsif etmektedirler. </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On kıraatın dışında Hasan El Basri (110/728), İbn-u Muhaysin </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(123/740), Yahya bin el-Mubarek el-Yezîdî (202/817) ve Ebu’l-Ferec Muhammed b. Ahmed Eşşenbâzî (388/998)’ye nispet edilen dört kıraate de </a:t>
            </a:r>
            <a:r>
              <a:rPr kumimoji="0" lang="tr-TR" sz="2400" b="1" i="0" u="sng" strike="noStrike" kern="1200" cap="none" spc="0" normalizeH="0" baseline="0" noProof="0" dirty="0" smtClean="0">
                <a:ln>
                  <a:noFill/>
                </a:ln>
                <a:solidFill>
                  <a:srgbClr val="CC0066"/>
                </a:solidFill>
                <a:effectLst/>
                <a:uLnTx/>
                <a:uFillTx/>
                <a:latin typeface="+mn-lt"/>
                <a:ea typeface="+mn-ea"/>
                <a:cs typeface="+mn-cs"/>
              </a:rPr>
              <a:t>şâz</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kıraat denilmektedir.</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Senedi sahih olmakla birlikte yazılış bakımından imam mushafına ve Arap Dili Gramerine uymayan kıraatlere de </a:t>
            </a:r>
            <a:r>
              <a:rPr kumimoji="0" lang="tr-TR" sz="2400" b="1" i="0" u="sng" strike="noStrike" kern="1200" cap="none" spc="0" normalizeH="0" baseline="0" noProof="0" dirty="0" smtClean="0">
                <a:ln>
                  <a:noFill/>
                </a:ln>
                <a:solidFill>
                  <a:srgbClr val="CC0066"/>
                </a:solidFill>
                <a:effectLst/>
                <a:uLnTx/>
                <a:uFillTx/>
                <a:latin typeface="+mn-lt"/>
                <a:ea typeface="+mn-ea"/>
                <a:cs typeface="+mn-cs"/>
              </a:rPr>
              <a:t>ahâd</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kıraatler denilmektedir. Kur’ân’ın bazı ayetlerine tefsir maksadıyla yapılan ziyadelere de </a:t>
            </a:r>
            <a:r>
              <a:rPr kumimoji="0" lang="tr-TR" sz="2400" b="1" i="0" u="sng" strike="noStrike" kern="1200" cap="none" spc="0" normalizeH="0" baseline="0" noProof="0" dirty="0" smtClean="0">
                <a:ln>
                  <a:noFill/>
                </a:ln>
                <a:solidFill>
                  <a:srgbClr val="CC0066"/>
                </a:solidFill>
                <a:effectLst/>
                <a:uLnTx/>
                <a:uFillTx/>
                <a:latin typeface="+mn-lt"/>
                <a:ea typeface="+mn-ea"/>
                <a:cs typeface="+mn-cs"/>
              </a:rPr>
              <a:t>müdrec</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kıraat adı verilmektedir.</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Tamamen asılsız olup hiçbir esasa dayanmayanlar da </a:t>
            </a:r>
            <a:r>
              <a:rPr kumimoji="0" lang="tr-TR" sz="2400" b="1" i="0" u="sng" strike="noStrike" kern="1200" cap="none" spc="0" normalizeH="0" baseline="0" noProof="0" dirty="0" smtClean="0">
                <a:ln>
                  <a:noFill/>
                </a:ln>
                <a:solidFill>
                  <a:srgbClr val="CC0066"/>
                </a:solidFill>
                <a:effectLst/>
                <a:uLnTx/>
                <a:uFillTx/>
                <a:latin typeface="+mn-lt"/>
                <a:ea typeface="+mn-ea"/>
                <a:cs typeface="+mn-cs"/>
              </a:rPr>
              <a:t>uydurma</a:t>
            </a:r>
            <a:r>
              <a:rPr kumimoji="0" lang="tr-TR" sz="2400" b="1" i="0" u="sng" strike="noStrike" kern="1200" cap="none" spc="0" normalizeH="0" baseline="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(mevzu=apokrif) kıraatlerdir.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933791" y="294968"/>
            <a:ext cx="10566400" cy="9271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dirty="0" smtClean="0">
                <a:ln>
                  <a:noFill/>
                </a:ln>
                <a:solidFill>
                  <a:srgbClr val="0033CC"/>
                </a:solidFill>
                <a:effectLst/>
                <a:uLnTx/>
                <a:uFillTx/>
                <a:latin typeface="+mj-lt"/>
                <a:ea typeface="+mj-ea"/>
                <a:cs typeface="+mj-cs"/>
              </a:rPr>
              <a:t>Kur’an </a:t>
            </a:r>
            <a:r>
              <a:rPr kumimoji="0" lang="tr-TR" sz="3200" b="0" i="0" u="none" strike="noStrike" kern="1200" cap="none" spc="0" normalizeH="0" baseline="0" noProof="0" dirty="0" smtClean="0">
                <a:ln>
                  <a:noFill/>
                </a:ln>
                <a:solidFill>
                  <a:srgbClr val="0033CC"/>
                </a:solidFill>
                <a:effectLst/>
                <a:uLnTx/>
                <a:uFillTx/>
                <a:latin typeface="+mj-lt"/>
                <a:ea typeface="+mj-ea"/>
                <a:cs typeface="+mj-cs"/>
              </a:rPr>
              <a:t>ve Kıraatler: </a:t>
            </a:r>
            <a:br>
              <a:rPr kumimoji="0" lang="tr-TR" sz="3200" b="0" i="0" u="none" strike="noStrike" kern="1200" cap="none" spc="0" normalizeH="0" baseline="0" noProof="0" dirty="0" smtClean="0">
                <a:ln>
                  <a:noFill/>
                </a:ln>
                <a:solidFill>
                  <a:srgbClr val="0033CC"/>
                </a:solidFill>
                <a:effectLst/>
                <a:uLnTx/>
                <a:uFillTx/>
                <a:latin typeface="+mj-lt"/>
                <a:ea typeface="+mj-ea"/>
                <a:cs typeface="+mj-cs"/>
              </a:rPr>
            </a:br>
            <a:r>
              <a:rPr kumimoji="0" lang="tr-TR" sz="3200" b="0" i="0" u="none" strike="noStrike" kern="1200" cap="none" spc="0" normalizeH="0" baseline="0" noProof="0" dirty="0" smtClean="0">
                <a:ln>
                  <a:noFill/>
                </a:ln>
                <a:solidFill>
                  <a:schemeClr val="tx1"/>
                </a:solidFill>
                <a:effectLst/>
                <a:uLnTx/>
                <a:uFillTx/>
                <a:latin typeface="+mj-lt"/>
                <a:ea typeface="+mj-ea"/>
                <a:cs typeface="+mj-cs"/>
              </a:rPr>
              <a:t>On imamın ravileri şunlardır:</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Nâfi’: Ravileri Kâlûn ve Verş</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000" b="1" i="0" u="none" strike="noStrike" kern="1200" cap="none" spc="0" normalizeH="0" baseline="0" noProof="0" dirty="0" smtClean="0">
                <a:ln>
                  <a:noFill/>
                </a:ln>
                <a:solidFill>
                  <a:srgbClr val="CC0066"/>
                </a:solidFill>
                <a:effectLst/>
                <a:uLnTx/>
                <a:uFillTx/>
                <a:latin typeface="+mn-lt"/>
                <a:ea typeface="+mn-ea"/>
                <a:cs typeface="+mn-cs"/>
              </a:rPr>
              <a:t>İbnu Kesîr: Ravileri el-Bezzî ve Kunbûl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Ebû ‘Amr : Ravileri ed-Dûrî ve es-Sûsî</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000" b="1" i="0" u="none" strike="noStrike" kern="1200" cap="none" spc="0" normalizeH="0" baseline="0" noProof="0" dirty="0" smtClean="0">
                <a:ln>
                  <a:noFill/>
                </a:ln>
                <a:solidFill>
                  <a:srgbClr val="CC0066"/>
                </a:solidFill>
                <a:effectLst/>
                <a:uLnTx/>
                <a:uFillTx/>
                <a:latin typeface="+mn-lt"/>
                <a:ea typeface="+mn-ea"/>
                <a:cs typeface="+mn-cs"/>
              </a:rPr>
              <a:t>İbnu Âmir: Ravileri Hişam ve İbnu Zekvân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Âsım: Ravileri Ebu Bekr Şu’be ve Hafs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000" b="1" i="0" u="none" strike="noStrike" kern="1200" cap="none" spc="0" normalizeH="0" baseline="0" noProof="0" dirty="0" smtClean="0">
                <a:ln>
                  <a:noFill/>
                </a:ln>
                <a:solidFill>
                  <a:srgbClr val="CC0066"/>
                </a:solidFill>
                <a:effectLst/>
                <a:uLnTx/>
                <a:uFillTx/>
                <a:latin typeface="+mn-lt"/>
                <a:ea typeface="+mn-ea"/>
                <a:cs typeface="+mn-cs"/>
              </a:rPr>
              <a:t>Hamze: Ravileri Halef ve Hallâd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Kîsâî: Ravileri Ebu’l-Hâris ve ed-Dûrî</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000" b="1" i="0" u="none" strike="noStrike" kern="1200" cap="none" spc="0" normalizeH="0" baseline="0" noProof="0" dirty="0" smtClean="0">
                <a:ln>
                  <a:noFill/>
                </a:ln>
                <a:solidFill>
                  <a:srgbClr val="CC0066"/>
                </a:solidFill>
                <a:effectLst/>
                <a:uLnTx/>
                <a:uFillTx/>
                <a:latin typeface="+mn-lt"/>
                <a:ea typeface="+mn-ea"/>
                <a:cs typeface="+mn-cs"/>
              </a:rPr>
              <a:t>Ebu Ca’fer: Ravileri İsa b.Verdân ve Süleyman b. Cemmâz</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000" b="1" i="0" u="none" strike="noStrike" kern="1200" cap="none" spc="0" normalizeH="0" baseline="0" noProof="0" dirty="0" smtClean="0">
                <a:ln>
                  <a:noFill/>
                </a:ln>
                <a:solidFill>
                  <a:schemeClr val="tx1"/>
                </a:solidFill>
                <a:effectLst/>
                <a:uLnTx/>
                <a:uFillTx/>
                <a:latin typeface="+mn-lt"/>
                <a:ea typeface="+mn-ea"/>
                <a:cs typeface="+mn-cs"/>
              </a:rPr>
              <a:t>Ya’kub: Ravileri Ruveys ve Ravh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000" b="1" i="0" u="none" strike="noStrike" kern="1200" cap="none" spc="0" normalizeH="0" baseline="0" noProof="0" dirty="0" smtClean="0">
                <a:ln>
                  <a:noFill/>
                </a:ln>
                <a:solidFill>
                  <a:srgbClr val="CC0066"/>
                </a:solidFill>
                <a:effectLst/>
                <a:uLnTx/>
                <a:uFillTx/>
                <a:latin typeface="+mn-lt"/>
                <a:ea typeface="+mn-ea"/>
                <a:cs typeface="+mn-cs"/>
              </a:rPr>
              <a:t>Halefu’l-Âşir: Ravileri İshâk ve İdris</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1016000" y="549276"/>
            <a:ext cx="10566400" cy="14398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0" i="0" u="none" strike="noStrike" kern="1200" cap="none" spc="0" normalizeH="0" baseline="0" noProof="0" smtClean="0">
                <a:ln>
                  <a:noFill/>
                </a:ln>
                <a:solidFill>
                  <a:srgbClr val="0033CC"/>
                </a:solidFill>
                <a:effectLst/>
                <a:uLnTx/>
                <a:uFillTx/>
                <a:latin typeface="+mj-lt"/>
                <a:ea typeface="+mj-ea"/>
                <a:cs typeface="+mj-cs"/>
              </a:rPr>
              <a:t>Kur’an ve Kıraatler: </a:t>
            </a:r>
            <a:br>
              <a:rPr kumimoji="0" lang="tr-TR" sz="2800" b="0" i="0" u="none" strike="noStrike" kern="1200" cap="none" spc="0" normalizeH="0" baseline="0" noProof="0" smtClean="0">
                <a:ln>
                  <a:noFill/>
                </a:ln>
                <a:solidFill>
                  <a:srgbClr val="0033CC"/>
                </a:solidFill>
                <a:effectLst/>
                <a:uLnTx/>
                <a:uFillTx/>
                <a:latin typeface="+mj-lt"/>
                <a:ea typeface="+mj-ea"/>
                <a:cs typeface="+mj-cs"/>
              </a:rPr>
            </a:br>
            <a:r>
              <a:rPr kumimoji="0" lang="tr-TR" sz="2800" b="0" i="0" u="none" strike="noStrike" kern="1200" cap="none" spc="0" normalizeH="0" baseline="0" noProof="0" smtClean="0">
                <a:ln>
                  <a:noFill/>
                </a:ln>
                <a:solidFill>
                  <a:schemeClr val="tx1"/>
                </a:solidFill>
                <a:effectLst/>
                <a:uLnTx/>
                <a:uFillTx/>
                <a:latin typeface="+mj-lt"/>
                <a:ea typeface="+mj-ea"/>
                <a:cs typeface="+mj-cs"/>
              </a:rPr>
              <a:t>Kıraatlere güvenilmesinin ilmî kıstasları şunlardır:</a:t>
            </a:r>
            <a:endParaRPr kumimoji="0" lang="tr-TR" sz="2800" b="0" i="0" u="none" strike="noStrike" kern="1200" cap="none" spc="0" normalizeH="0" baseline="0" noProof="0" smtClean="0">
              <a:ln>
                <a:noFill/>
              </a:ln>
              <a:solidFill>
                <a:srgbClr val="0033CC"/>
              </a:solidFill>
              <a:effectLst/>
              <a:uLnTx/>
              <a:uFillTx/>
              <a:latin typeface="+mj-lt"/>
              <a:ea typeface="+mj-ea"/>
              <a:cs typeface="+mj-cs"/>
            </a:endParaRPr>
          </a:p>
        </p:txBody>
      </p:sp>
      <p:sp>
        <p:nvSpPr>
          <p:cNvPr id="5" name="Rectangle 3"/>
          <p:cNvSpPr txBox="1">
            <a:spLocks noChangeArrowheads="1"/>
          </p:cNvSpPr>
          <p:nvPr/>
        </p:nvSpPr>
        <p:spPr>
          <a:xfrm>
            <a:off x="1102785" y="2349501"/>
            <a:ext cx="10257367" cy="3724275"/>
          </a:xfrm>
          <a:prstGeom prst="rect">
            <a:avLst/>
          </a:prstGeom>
        </p:spPr>
        <p:txBody>
          <a:bodyPr vert="horz" lIns="91440" tIns="45720" rIns="91440" bIns="45720" rtlCol="0">
            <a:normAutofit/>
          </a:bodyPr>
          <a:lstStyle/>
          <a:p>
            <a:pPr marL="533400" marR="0" lvl="0" indent="-533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b="0" i="0" u="none" strike="noStrike" kern="1200" cap="none" spc="0" normalizeH="0" baseline="0" noProof="0" smtClean="0">
              <a:ln>
                <a:noFill/>
              </a:ln>
              <a:solidFill>
                <a:schemeClr val="tx1"/>
              </a:solidFill>
              <a:effectLst/>
              <a:uLnTx/>
              <a:uFillTx/>
              <a:latin typeface="+mn-lt"/>
              <a:ea typeface="+mn-ea"/>
              <a:cs typeface="+mn-cs"/>
            </a:endParaRPr>
          </a:p>
          <a:p>
            <a:pPr marL="533400" marR="0" lvl="0" indent="-533400" algn="l" defTabSz="914400" rtl="0" eaLnBrk="1" fontAlgn="auto" latinLnBrk="0" hangingPunct="1">
              <a:lnSpc>
                <a:spcPct val="90000"/>
              </a:lnSpc>
              <a:spcBef>
                <a:spcPts val="1000"/>
              </a:spcBef>
              <a:spcAft>
                <a:spcPts val="0"/>
              </a:spcAft>
              <a:buClrTx/>
              <a:buSzTx/>
              <a:buFont typeface="Wingdings" pitchFamily="2" charset="2"/>
              <a:buAutoNum type="arabicPeriod"/>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Kıraatın sahih senetle Resûlullah’a nispet edilmesi</a:t>
            </a:r>
          </a:p>
          <a:p>
            <a:pPr marL="533400" marR="0" lvl="0" indent="-533400" algn="l" defTabSz="914400" rtl="0" eaLnBrk="1" fontAlgn="auto" latinLnBrk="0" hangingPunct="1">
              <a:lnSpc>
                <a:spcPct val="90000"/>
              </a:lnSpc>
              <a:spcBef>
                <a:spcPts val="1000"/>
              </a:spcBef>
              <a:spcAft>
                <a:spcPts val="0"/>
              </a:spcAft>
              <a:buClrTx/>
              <a:buSzTx/>
              <a:buFont typeface="Wingdings" pitchFamily="2" charset="2"/>
              <a:buAutoNum type="arabicPeriod"/>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Takdiren de olsa Hz. Osman’ın İmam Mushafı’na uyması</a:t>
            </a:r>
          </a:p>
          <a:p>
            <a:pPr marL="533400" marR="0" lvl="0" indent="-533400" algn="l" defTabSz="914400" rtl="0" eaLnBrk="1" fontAlgn="auto" latinLnBrk="0" hangingPunct="1">
              <a:lnSpc>
                <a:spcPct val="90000"/>
              </a:lnSpc>
              <a:spcBef>
                <a:spcPts val="1000"/>
              </a:spcBef>
              <a:spcAft>
                <a:spcPts val="0"/>
              </a:spcAft>
              <a:buClrTx/>
              <a:buSzTx/>
              <a:buFont typeface="Wingdings" pitchFamily="2" charset="2"/>
              <a:buAutoNum type="arabicPeriod"/>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Arap dilinin kaidelerine uygun olması</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rgbClr val="0033CC"/>
                </a:solidFill>
                <a:effectLst/>
                <a:uLnTx/>
                <a:uFillTx/>
                <a:latin typeface="+mj-lt"/>
                <a:ea typeface="+mj-ea"/>
                <a:cs typeface="+mj-cs"/>
              </a:rPr>
              <a:t>Kur’an’da Üslup</a:t>
            </a:r>
          </a:p>
        </p:txBody>
      </p:sp>
      <p:sp>
        <p:nvSpPr>
          <p:cNvPr id="5" name="Rectangle 3"/>
          <p:cNvSpPr txBox="1">
            <a:spLocks noChangeArrowheads="1"/>
          </p:cNvSpPr>
          <p:nvPr/>
        </p:nvSpPr>
        <p:spPr>
          <a:xfrm>
            <a:off x="1102785" y="2349501"/>
            <a:ext cx="10850033" cy="4392613"/>
          </a:xfrm>
          <a:prstGeom prst="rect">
            <a:avLst/>
          </a:prstGeom>
        </p:spPr>
        <p:txBody>
          <a:bodyPr vert="horz" lIns="91440" tIns="45720" rIns="91440" bIns="45720" rtlCol="0">
            <a:normAutofit/>
          </a:bodyPr>
          <a:lstStyle/>
          <a:p>
            <a:pPr marL="533400" marR="0" lvl="0" indent="-5334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800" b="1" i="0" u="none" strike="noStrike" kern="1200" cap="none" spc="0" normalizeH="0" baseline="0" noProof="0" smtClean="0">
                <a:ln>
                  <a:noFill/>
                </a:ln>
                <a:solidFill>
                  <a:srgbClr val="CC0066"/>
                </a:solidFill>
                <a:effectLst/>
                <a:uLnTx/>
                <a:uFillTx/>
                <a:latin typeface="+mn-lt"/>
                <a:ea typeface="+mn-ea"/>
                <a:cs typeface="+mn-cs"/>
              </a:rPr>
              <a:t>Kur’an’ın üslubunun özellikleri:</a:t>
            </a:r>
          </a:p>
          <a:p>
            <a:pPr marL="533400" marR="0" lvl="0" indent="-533400" algn="l" defTabSz="914400" rtl="0" eaLnBrk="1" fontAlgn="auto" latinLnBrk="0" hangingPunct="1">
              <a:lnSpc>
                <a:spcPct val="90000"/>
              </a:lnSpc>
              <a:spcBef>
                <a:spcPts val="1000"/>
              </a:spcBef>
              <a:spcAft>
                <a:spcPts val="0"/>
              </a:spcAft>
              <a:buClrTx/>
              <a:buSzTx/>
              <a:buFont typeface="Wingdings" pitchFamily="2" charset="2"/>
              <a:buAutoNum type="arabicPeriod"/>
              <a:tabLst/>
              <a:defRPr/>
            </a:pPr>
            <a:r>
              <a:rPr kumimoji="0" lang="tr-TR" sz="2000" b="1" i="0" u="none" strike="noStrike" kern="1200" cap="none" spc="0" normalizeH="0" baseline="0" noProof="0" smtClean="0">
                <a:ln>
                  <a:noFill/>
                </a:ln>
                <a:solidFill>
                  <a:schemeClr val="tx1"/>
                </a:solidFill>
                <a:effectLst/>
                <a:uLnTx/>
                <a:uFillTx/>
                <a:latin typeface="+mn-lt"/>
                <a:ea typeface="+mn-ea"/>
                <a:cs typeface="+mn-cs"/>
              </a:rPr>
              <a:t>Mevcut edebî türlerden farklı olması. Araplarda genel olarak bilinen edebî türler nazım ve nesirdi. Kur’ân’ın üslûbu bunlardan hiç birisinin çerçevesine tamamen girmemekle beraber, üslûbundaki parlaklık ve büyüleyicilik hem şiirin hem de nesrin özelliklerini toplamasından, her iki türün özelliklerini kendine has bir şekilde birleştirerek kullanmasından kaynaklanmaktadır.</a:t>
            </a:r>
          </a:p>
          <a:p>
            <a:pPr marL="533400" marR="0" lvl="0" indent="-533400" algn="l" defTabSz="914400" rtl="0" eaLnBrk="1" fontAlgn="auto" latinLnBrk="0" hangingPunct="1">
              <a:lnSpc>
                <a:spcPct val="90000"/>
              </a:lnSpc>
              <a:spcBef>
                <a:spcPts val="1000"/>
              </a:spcBef>
              <a:spcAft>
                <a:spcPts val="0"/>
              </a:spcAft>
              <a:buClrTx/>
              <a:buSzTx/>
              <a:buFont typeface="Wingdings" pitchFamily="2" charset="2"/>
              <a:buAutoNum type="arabicPeriod"/>
              <a:tabLst/>
              <a:defRPr/>
            </a:pPr>
            <a:r>
              <a:rPr kumimoji="0" lang="tr-TR" sz="2000" b="1" i="0" u="none" strike="noStrike" kern="1200" cap="none" spc="0" normalizeH="0" baseline="0" noProof="0" smtClean="0">
                <a:ln>
                  <a:noFill/>
                </a:ln>
                <a:solidFill>
                  <a:srgbClr val="009900"/>
                </a:solidFill>
                <a:effectLst/>
                <a:uLnTx/>
                <a:uFillTx/>
                <a:latin typeface="+mn-lt"/>
                <a:ea typeface="+mn-ea"/>
                <a:cs typeface="+mn-cs"/>
              </a:rPr>
              <a:t>Kur’ân ses nizamından ve luğavî güzelliklerden kaynaklanan eşsiz bir ahenge sahiptir.</a:t>
            </a:r>
          </a:p>
          <a:p>
            <a:pPr marL="533400" marR="0" lvl="0" indent="-533400" algn="l" defTabSz="914400" rtl="0" eaLnBrk="1" fontAlgn="auto" latinLnBrk="0" hangingPunct="1">
              <a:lnSpc>
                <a:spcPct val="90000"/>
              </a:lnSpc>
              <a:spcBef>
                <a:spcPts val="1000"/>
              </a:spcBef>
              <a:spcAft>
                <a:spcPts val="0"/>
              </a:spcAft>
              <a:buClrTx/>
              <a:buSzTx/>
              <a:buFont typeface="Wingdings" pitchFamily="2" charset="2"/>
              <a:buAutoNum type="arabicPeriod"/>
              <a:tabLst/>
              <a:defRPr/>
            </a:pPr>
            <a:r>
              <a:rPr kumimoji="0" lang="tr-TR" sz="2000" b="1" i="0" u="none" strike="noStrike" kern="1200" cap="none" spc="0" normalizeH="0" baseline="0" noProof="0" smtClean="0">
                <a:ln>
                  <a:noFill/>
                </a:ln>
                <a:solidFill>
                  <a:schemeClr val="tx1"/>
                </a:solidFill>
                <a:effectLst/>
                <a:uLnTx/>
                <a:uFillTx/>
                <a:latin typeface="+mn-lt"/>
                <a:ea typeface="+mn-ea"/>
                <a:cs typeface="+mn-cs"/>
              </a:rPr>
              <a:t>Ayetlerde mana ve lafız dengesinin bulunması. Kur’ân ayetleri israf ve cimrilikten uzak, en uygun mananın en münasip kelimelerle ifade edildiği harika bir tarzda terkip edilmiştir.</a:t>
            </a:r>
            <a:endParaRPr kumimoji="0" lang="tr-TR" sz="20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smtClean="0">
                <a:ln>
                  <a:noFill/>
                </a:ln>
                <a:solidFill>
                  <a:srgbClr val="CC0066"/>
                </a:solidFill>
                <a:effectLst/>
                <a:uLnTx/>
                <a:uFillTx/>
                <a:latin typeface="+mj-lt"/>
                <a:ea typeface="+mj-ea"/>
                <a:cs typeface="+mj-cs"/>
              </a:rPr>
              <a:t>Kur’an’ın üslubunun özellikleri:</a:t>
            </a:r>
          </a:p>
        </p:txBody>
      </p:sp>
      <p:sp>
        <p:nvSpPr>
          <p:cNvPr id="5" name="Rectangle 3"/>
          <p:cNvSpPr txBox="1">
            <a:spLocks noChangeArrowheads="1"/>
          </p:cNvSpPr>
          <p:nvPr/>
        </p:nvSpPr>
        <p:spPr>
          <a:xfrm>
            <a:off x="1117601" y="2362200"/>
            <a:ext cx="10835217" cy="4495800"/>
          </a:xfrm>
          <a:prstGeom prst="rect">
            <a:avLst/>
          </a:prstGeom>
        </p:spPr>
        <p:txBody>
          <a:bodyPr vert="horz" lIns="91440" tIns="45720" rIns="91440" bIns="45720" rtlCol="0">
            <a:normAutofit/>
          </a:bodyPr>
          <a:lstStyle/>
          <a:p>
            <a:pPr marL="533400" marR="0" lvl="0" indent="-5334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200" b="1" i="0" u="none" strike="noStrike" kern="1200" cap="none" spc="0" normalizeH="0" baseline="0" noProof="0" smtClean="0">
                <a:ln>
                  <a:noFill/>
                </a:ln>
                <a:solidFill>
                  <a:schemeClr val="tx1"/>
                </a:solidFill>
                <a:effectLst/>
                <a:uLnTx/>
                <a:uFillTx/>
                <a:latin typeface="+mn-lt"/>
                <a:ea typeface="+mn-ea"/>
                <a:cs typeface="+mn-cs"/>
              </a:rPr>
              <a:t>4. 	Edebî türlerin hepsinde mükemmel oluşu: Kur’ân kullandığı farklı edebî türlerin hepsinde fesahat ve belagatın zirvesindedir.</a:t>
            </a:r>
          </a:p>
          <a:p>
            <a:pPr marL="533400" marR="0" lvl="0" indent="-5334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200" b="1" i="0" u="none" strike="noStrike" kern="1200" cap="none" spc="0" normalizeH="0" baseline="0" noProof="0" smtClean="0">
                <a:ln>
                  <a:noFill/>
                </a:ln>
                <a:solidFill>
                  <a:schemeClr val="tx1"/>
                </a:solidFill>
                <a:effectLst/>
                <a:uLnTx/>
                <a:uFillTx/>
                <a:latin typeface="+mn-lt"/>
                <a:ea typeface="+mn-ea"/>
                <a:cs typeface="+mn-cs"/>
              </a:rPr>
              <a:t>5. 	</a:t>
            </a:r>
            <a:r>
              <a:rPr kumimoji="0" lang="tr-TR" sz="2200" b="1" i="0" u="none" strike="noStrike" kern="1200" cap="none" spc="0" normalizeH="0" baseline="0" noProof="0" smtClean="0">
                <a:ln>
                  <a:noFill/>
                </a:ln>
                <a:solidFill>
                  <a:srgbClr val="009900"/>
                </a:solidFill>
                <a:effectLst/>
                <a:uLnTx/>
                <a:uFillTx/>
                <a:latin typeface="+mn-lt"/>
                <a:ea typeface="+mn-ea"/>
                <a:cs typeface="+mn-cs"/>
              </a:rPr>
              <a:t>Aynı anda farklı seviyelere hitap etmesi: Kur’ân kullandığı üslûpla aynı anda, değişik zamanlarda yaşayan farklı kültür ve anlayış seviyesindeki muhataplarına hitap eder. Bu genel hitaptan farklı zamanlardaki farklı muhataplar seviyelerine, anlayışlarına uygun mesajları alırlar.</a:t>
            </a:r>
          </a:p>
          <a:p>
            <a:pPr marL="533400" marR="0" lvl="0" indent="-5334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200" b="1" i="0" u="none" strike="noStrike" kern="1200" cap="none" spc="0" normalizeH="0" baseline="0" noProof="0" smtClean="0">
                <a:ln>
                  <a:noFill/>
                </a:ln>
                <a:solidFill>
                  <a:schemeClr val="tx1"/>
                </a:solidFill>
                <a:effectLst/>
                <a:uLnTx/>
                <a:uFillTx/>
                <a:latin typeface="+mn-lt"/>
                <a:ea typeface="+mn-ea"/>
                <a:cs typeface="+mn-cs"/>
              </a:rPr>
              <a:t>6. 	Muhtevasındaki farklı konuları hiçbir kitapta olmayan şekilde iç içe işlemesi: Bu özellik Kur’ân’ın teşri metodu itibariyle ve ilahî mesajları muhatapların zihnine iyice yerleştirmek, muhatabın ihtiyaç duyduğu  miktar ve dozlarda aynı anda bir çok konuyu sunarak iman ve İslâm noktasında dengeli bir eğitimi (hidayeti) gerçekleştirmek içindir.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CC0066"/>
                </a:solidFill>
                <a:effectLst/>
                <a:uLnTx/>
                <a:uFillTx/>
                <a:latin typeface="+mj-lt"/>
                <a:ea typeface="+mj-ea"/>
                <a:cs typeface="+mj-cs"/>
              </a:rPr>
              <a:t>Kur’an’ın üslubunun özellikleri:</a:t>
            </a:r>
          </a:p>
        </p:txBody>
      </p:sp>
      <p:sp>
        <p:nvSpPr>
          <p:cNvPr id="5" name="Rectangle 3"/>
          <p:cNvSpPr txBox="1">
            <a:spLocks noChangeArrowheads="1"/>
          </p:cNvSpPr>
          <p:nvPr/>
        </p:nvSpPr>
        <p:spPr>
          <a:xfrm>
            <a:off x="1117601" y="2362200"/>
            <a:ext cx="10835217" cy="430688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200" b="1" i="0" u="none" strike="noStrike" kern="1200" cap="none" spc="0" normalizeH="0" baseline="0" noProof="0" smtClean="0">
                <a:ln>
                  <a:noFill/>
                </a:ln>
                <a:solidFill>
                  <a:schemeClr val="tx1"/>
                </a:solidFill>
                <a:effectLst/>
                <a:uLnTx/>
                <a:uFillTx/>
                <a:latin typeface="+mn-lt"/>
                <a:ea typeface="+mn-ea"/>
                <a:cs typeface="+mn-cs"/>
              </a:rPr>
              <a:t>7. 	Tekrar keyfiyetinin bulunması: Bu özellik de insan fıtratına uygun bir eğitimi veya diğer bir ifadeyle hikmetli teşri metodunu gerçekleştirmek için son derece önemlidir. </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200" b="1" i="0" u="none" strike="noStrike" kern="1200" cap="none" spc="0" normalizeH="0" baseline="0" noProof="0" smtClean="0">
                <a:ln>
                  <a:noFill/>
                </a:ln>
                <a:solidFill>
                  <a:schemeClr val="tx1"/>
                </a:solidFill>
                <a:effectLst/>
                <a:uLnTx/>
                <a:uFillTx/>
                <a:latin typeface="+mn-lt"/>
                <a:ea typeface="+mn-ea"/>
                <a:cs typeface="+mn-cs"/>
              </a:rPr>
              <a:t>8. 	</a:t>
            </a:r>
            <a:r>
              <a:rPr kumimoji="0" lang="tr-TR" sz="2200" b="1" i="0" u="none" strike="noStrike" kern="1200" cap="none" spc="0" normalizeH="0" baseline="0" noProof="0" smtClean="0">
                <a:ln>
                  <a:noFill/>
                </a:ln>
                <a:solidFill>
                  <a:srgbClr val="009900"/>
                </a:solidFill>
                <a:effectLst/>
                <a:uLnTx/>
                <a:uFillTx/>
                <a:latin typeface="+mn-lt"/>
                <a:ea typeface="+mn-ea"/>
                <a:cs typeface="+mn-cs"/>
              </a:rPr>
              <a:t>Beyan ve ifade tarzlarının çeşitliliği: Bu da Kur’ân üslûbunun önemli bir özelliğidir. Bu konuda emir, nehiy, teşvik, terğib, müjdeleme, korkutma, sakındırma, zıt anlamlı ifadeleri yan yana getirme ve benzeri beyan çeşitlerini hatırlamak yeterlidir.</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200" b="1" i="0" u="none" strike="noStrike" kern="1200" cap="none" spc="0" normalizeH="0" baseline="0" noProof="0" smtClean="0">
                <a:ln>
                  <a:noFill/>
                </a:ln>
                <a:solidFill>
                  <a:schemeClr val="tx1"/>
                </a:solidFill>
                <a:effectLst/>
                <a:uLnTx/>
                <a:uFillTx/>
                <a:latin typeface="+mn-lt"/>
                <a:ea typeface="+mn-ea"/>
                <a:cs typeface="+mn-cs"/>
              </a:rPr>
              <a:t>9. 	İnsan’ın aklına ve duygularına dengeli bir şekilde hitap etmesi: Kur’ân, muhataplarına hitap ederken insan fıtratı ile örtüşen bir üslûpla bir taraftan akla hitap edip aklı ikna ederken, diğer taraftan insanın duygularına hitap edip tatmin etmeyi de ihmal etmemektedir.</a:t>
            </a:r>
            <a:r>
              <a:rPr kumimoji="0" lang="tr-TR" sz="2200" b="0" i="0" u="none" strike="noStrike" kern="1200" cap="none" spc="0" normalizeH="0" baseline="0" noProof="0" smtClean="0">
                <a:ln>
                  <a:noFill/>
                </a:ln>
                <a:solidFill>
                  <a:schemeClr val="tx1"/>
                </a:solidFill>
                <a:effectLst/>
                <a:uLnTx/>
                <a:uFillTx/>
                <a:latin typeface="+mn-lt"/>
                <a:ea typeface="+mn-ea"/>
                <a:cs typeface="+mn-cs"/>
              </a:rPr>
              <a:t> </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tr-TR" sz="2200" b="0" i="0" u="none" strike="noStrike" kern="1200" cap="none" spc="0" normalizeH="0" baseline="0" noProof="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rgbClr val="0033CC"/>
                </a:solidFill>
                <a:effectLst/>
                <a:uLnTx/>
                <a:uFillTx/>
                <a:latin typeface="+mj-lt"/>
                <a:ea typeface="+mj-ea"/>
                <a:cs typeface="+mj-cs"/>
              </a:rPr>
              <a:t>Siyak-Sibak</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Kur’ân-ı Kerim ayetlerinde siyak- sibak meselesi bir taraftan ayet ve surelerin tertibiyle diğer taraftan da söz konusu tertip gerçeğinin tabiî bir sonucu olarak ortaya çıkan âyetler ve sûreler arasındaki münasebet ilmiyle irtibatlı bir konudur.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Umum-Husus</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100" b="1" i="0" u="none" strike="noStrike" kern="1200" cap="none" spc="0" normalizeH="0" baseline="0" noProof="0" smtClean="0">
                <a:ln>
                  <a:noFill/>
                </a:ln>
                <a:solidFill>
                  <a:schemeClr val="tx1"/>
                </a:solidFill>
                <a:effectLst/>
                <a:uLnTx/>
                <a:uFillTx/>
                <a:latin typeface="+mn-lt"/>
                <a:ea typeface="+mn-ea"/>
                <a:cs typeface="+mn-cs"/>
              </a:rPr>
              <a:t>Kur’ân ve sünneti anlayabilmek ve İslam’ın bu temel verilerinden hüküm çıkarabilmek için bu kaynakların dili olan Arapçaya göre lafızların çeşitlerini ve mana ile ilişkilerini belirlemek gerekmektedir. Bu açıdan usul-u fıkıh’da lafızlar farklı yönlerden ayırıma tabi tutulmuşlardır. </a:t>
            </a:r>
            <a:endParaRPr kumimoji="0" lang="tr-TR" sz="2800" b="0" i="0" u="none" strike="noStrike" kern="1200" cap="none" spc="0" normalizeH="0" baseline="0" noProof="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Husus</a:t>
            </a:r>
          </a:p>
        </p:txBody>
      </p:sp>
      <p:sp>
        <p:nvSpPr>
          <p:cNvPr id="5" name="Rectangle 3"/>
          <p:cNvSpPr txBox="1">
            <a:spLocks noChangeArrowheads="1"/>
          </p:cNvSpPr>
          <p:nvPr/>
        </p:nvSpPr>
        <p:spPr>
          <a:xfrm>
            <a:off x="1117601" y="2362200"/>
            <a:ext cx="10835217" cy="4495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rgbClr val="CC0066"/>
                </a:solidFill>
                <a:effectLst/>
                <a:uLnTx/>
                <a:uFillTx/>
                <a:latin typeface="+mn-lt"/>
                <a:ea typeface="+mn-ea"/>
                <a:cs typeface="+mn-cs"/>
              </a:rPr>
              <a:t>Husûs</a:t>
            </a:r>
            <a:r>
              <a:rPr kumimoji="0" lang="tr-TR" sz="2400" b="1" i="0" u="none" strike="noStrike" kern="1200" cap="none" spc="0" normalizeH="0" baseline="0" noProof="0" smtClean="0">
                <a:ln>
                  <a:noFill/>
                </a:ln>
                <a:solidFill>
                  <a:schemeClr val="tx1"/>
                </a:solidFill>
                <a:effectLst/>
                <a:uLnTx/>
                <a:uFillTx/>
                <a:latin typeface="+mn-lt"/>
                <a:ea typeface="+mn-ea"/>
                <a:cs typeface="+mn-cs"/>
              </a:rPr>
              <a:t>, tek vaz’ ile bir tek manayı ifade etmek üzere konulmuş ve bir tek ferde delalet eden lafızdır.</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smtClean="0">
                <a:ln>
                  <a:noFill/>
                </a:ln>
                <a:solidFill>
                  <a:srgbClr val="CC0066"/>
                </a:solidFill>
                <a:effectLst/>
                <a:uLnTx/>
                <a:uFillTx/>
                <a:latin typeface="+mn-lt"/>
                <a:ea typeface="+mn-ea"/>
                <a:cs typeface="+mn-cs"/>
              </a:rPr>
              <a:t>	Hususilik çeşitli kısımlara ayrılmaktadır:</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smtClean="0">
                <a:ln>
                  <a:noFill/>
                </a:ln>
                <a:solidFill>
                  <a:schemeClr val="tx1"/>
                </a:solidFill>
                <a:effectLst/>
                <a:uLnTx/>
                <a:uFillTx/>
                <a:latin typeface="+mn-lt"/>
                <a:ea typeface="+mn-ea"/>
                <a:cs typeface="+mn-cs"/>
              </a:rPr>
              <a:t>1. Kullanıldığı mana bakımından harfler hâs lafızlardır: Hurufu’l maânî (</a:t>
            </a:r>
            <a:r>
              <a:rPr kumimoji="0" lang="tr-TR" sz="2400" b="1" i="1" u="none" strike="noStrike" kern="1200" cap="none" spc="0" normalizeH="0" baseline="0" noProof="0" smtClean="0">
                <a:ln>
                  <a:noFill/>
                </a:ln>
                <a:solidFill>
                  <a:schemeClr val="tx1"/>
                </a:solidFill>
                <a:effectLst/>
                <a:uLnTx/>
                <a:uFillTx/>
                <a:latin typeface="+mn-lt"/>
                <a:ea typeface="+mn-ea"/>
                <a:cs typeface="+mn-cs"/>
              </a:rPr>
              <a:t>vav, fa, sümme, lakinne, ev, hatta</a:t>
            </a:r>
            <a:r>
              <a:rPr kumimoji="0" lang="tr-TR" sz="2400" b="1" i="0" u="none" strike="noStrike" kern="1200" cap="none" spc="0" normalizeH="0" baseline="0" noProof="0" smtClean="0">
                <a:ln>
                  <a:noFill/>
                </a:ln>
                <a:solidFill>
                  <a:schemeClr val="tx1"/>
                </a:solidFill>
                <a:effectLst/>
                <a:uLnTx/>
                <a:uFillTx/>
                <a:latin typeface="+mn-lt"/>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smtClean="0">
                <a:ln>
                  <a:noFill/>
                </a:ln>
                <a:solidFill>
                  <a:srgbClr val="0033CC"/>
                </a:solidFill>
                <a:effectLst/>
                <a:uLnTx/>
                <a:uFillTx/>
                <a:latin typeface="+mn-lt"/>
                <a:ea typeface="+mn-ea"/>
                <a:cs typeface="+mn-cs"/>
              </a:rPr>
              <a:t>2. Özel ve cins isimler hâs lafızlardır: Ali, Ahmet, Ayşe.</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smtClean="0">
                <a:ln>
                  <a:noFill/>
                </a:ln>
                <a:solidFill>
                  <a:schemeClr val="tx1"/>
                </a:solidFill>
                <a:effectLst/>
                <a:uLnTx/>
                <a:uFillTx/>
                <a:latin typeface="+mn-lt"/>
                <a:ea typeface="+mn-ea"/>
                <a:cs typeface="+mn-cs"/>
              </a:rPr>
              <a:t>3. Sayı isimleri hâs lafızlardır:  bir, on, yüz, bin vs.</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smtClean="0">
                <a:ln>
                  <a:noFill/>
                </a:ln>
                <a:solidFill>
                  <a:srgbClr val="0033CC"/>
                </a:solidFill>
                <a:effectLst/>
                <a:uLnTx/>
                <a:uFillTx/>
                <a:latin typeface="+mn-lt"/>
                <a:ea typeface="+mn-ea"/>
                <a:cs typeface="+mn-cs"/>
              </a:rPr>
              <a:t>4. Tesniyeler hâs lafızlardır: ebeveyn, sahibeyn vs.</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smtClean="0">
                <a:ln>
                  <a:noFill/>
                </a:ln>
                <a:solidFill>
                  <a:schemeClr val="tx1"/>
                </a:solidFill>
                <a:effectLst/>
                <a:uLnTx/>
                <a:uFillTx/>
                <a:latin typeface="+mn-lt"/>
                <a:ea typeface="+mn-ea"/>
                <a:cs typeface="+mn-cs"/>
              </a:rPr>
              <a:t>5. Çeşitli kiplerde bulunan fiillerde hâs lafızlardır: emir, nehiy vs.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2677656"/>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2:</a:t>
            </a:r>
          </a:p>
          <a:p>
            <a:r>
              <a:rPr lang="tr-TR" sz="4400" b="1" dirty="0" smtClean="0">
                <a:solidFill>
                  <a:srgbClr val="C00000"/>
                </a:solidFill>
                <a:latin typeface="Adobe Caslon Pro" panose="0205050205050A020403" pitchFamily="18" charset="-94"/>
                <a:ea typeface="Adobe Myungjo Std M" panose="02020600000000000000" pitchFamily="18" charset="-128"/>
              </a:rPr>
              <a:t>TEFSİR BİLGİSİ</a:t>
            </a:r>
          </a:p>
          <a:p>
            <a:pPr marL="811213"/>
            <a:r>
              <a:rPr lang="tr-TR" sz="3600" b="1" dirty="0" smtClean="0">
                <a:solidFill>
                  <a:schemeClr val="accent5"/>
                </a:solidFill>
              </a:rPr>
              <a:t>KUR’AN’IN DİL ÖZELLİKLERİ</a:t>
            </a:r>
            <a:endParaRPr lang="tr-TR" sz="3600" b="1" dirty="0" smtClean="0">
              <a:solidFill>
                <a:schemeClr val="accent5"/>
              </a:solidFill>
              <a:latin typeface="Adobe Caslon Pro" panose="0205050205050A020403" pitchFamily="18" charset="-94"/>
              <a:ea typeface="Adobe Myungjo Std M" panose="02020600000000000000" pitchFamily="18" charset="-128"/>
            </a:endParaRPr>
          </a:p>
          <a:p>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Umûm</a:t>
            </a:r>
          </a:p>
        </p:txBody>
      </p:sp>
      <p:sp>
        <p:nvSpPr>
          <p:cNvPr id="5" name="Rectangle 3"/>
          <p:cNvSpPr txBox="1">
            <a:spLocks noChangeArrowheads="1"/>
          </p:cNvSpPr>
          <p:nvPr/>
        </p:nvSpPr>
        <p:spPr>
          <a:xfrm>
            <a:off x="1117600" y="2362200"/>
            <a:ext cx="11074400" cy="4306888"/>
          </a:xfrm>
          <a:prstGeom prst="rect">
            <a:avLst/>
          </a:prstGeom>
        </p:spPr>
        <p:txBody>
          <a:bodyPr vert="horz" lIns="91440" tIns="45720" rIns="91440" bIns="45720" rtlCol="0">
            <a:normAutofit/>
          </a:bodyPr>
          <a:lstStyle/>
          <a:p>
            <a:pPr marL="533400" marR="0" lvl="0" indent="-5334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000" b="1" i="0" u="none" strike="noStrike" kern="1200" cap="none" spc="0" normalizeH="0" baseline="0" noProof="0" smtClean="0">
                <a:ln>
                  <a:noFill/>
                </a:ln>
                <a:solidFill>
                  <a:srgbClr val="CC0066"/>
                </a:solidFill>
                <a:effectLst/>
                <a:uLnTx/>
                <a:uFillTx/>
                <a:latin typeface="+mn-lt"/>
                <a:ea typeface="+mn-ea"/>
                <a:cs typeface="+mn-cs"/>
              </a:rPr>
              <a:t>Umûm</a:t>
            </a:r>
            <a:r>
              <a:rPr kumimoji="0" lang="tr-TR" sz="2000" b="1" i="0" u="none" strike="noStrike" kern="1200" cap="none" spc="0" normalizeH="0" baseline="0" noProof="0" smtClean="0">
                <a:ln>
                  <a:noFill/>
                </a:ln>
                <a:solidFill>
                  <a:schemeClr val="tx1"/>
                </a:solidFill>
                <a:effectLst/>
                <a:uLnTx/>
                <a:uFillTx/>
                <a:latin typeface="+mn-lt"/>
                <a:ea typeface="+mn-ea"/>
                <a:cs typeface="+mn-cs"/>
              </a:rPr>
              <a:t> ise tek vaz’ ile bir tek manayı ifade etmek üzere konulmuş bulunan ve muayyen bir miktarla sınırlı olmaksızın bu mananın kendisinde gerçekleştiği bütün fertleri kapsayan lafızlardır.</a:t>
            </a:r>
          </a:p>
          <a:p>
            <a:pPr marL="533400" marR="0" lvl="0" indent="-5334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000" b="1" i="0" u="none" strike="noStrike" kern="1200" cap="none" spc="0" normalizeH="0" baseline="0" noProof="0" smtClean="0">
                <a:ln>
                  <a:noFill/>
                </a:ln>
                <a:solidFill>
                  <a:srgbClr val="CC0066"/>
                </a:solidFill>
                <a:effectLst/>
                <a:uLnTx/>
                <a:uFillTx/>
                <a:latin typeface="+mn-lt"/>
                <a:ea typeface="+mn-ea"/>
                <a:cs typeface="+mn-cs"/>
              </a:rPr>
              <a:t>Kur’ân’da umumiliği ifade eden çeşitli kelimeler bulunmaktadır:</a:t>
            </a:r>
          </a:p>
          <a:p>
            <a:pPr marL="533400" marR="0" lvl="0" indent="-533400" algn="l" defTabSz="914400" rtl="0" eaLnBrk="1" fontAlgn="auto" latinLnBrk="0" hangingPunct="1">
              <a:lnSpc>
                <a:spcPct val="80000"/>
              </a:lnSpc>
              <a:spcBef>
                <a:spcPts val="1000"/>
              </a:spcBef>
              <a:spcAft>
                <a:spcPts val="0"/>
              </a:spcAft>
              <a:buClrTx/>
              <a:buSzTx/>
              <a:buFont typeface="Wingdings" pitchFamily="2" charset="2"/>
              <a:buAutoNum type="arabicPeriod"/>
              <a:tabLst/>
              <a:defRPr/>
            </a:pPr>
            <a:r>
              <a:rPr kumimoji="0" lang="tr-TR" sz="2000" b="1" i="0" u="none" strike="noStrike" kern="1200" cap="none" spc="0" normalizeH="0" baseline="0" noProof="0" smtClean="0">
                <a:ln>
                  <a:noFill/>
                </a:ln>
                <a:solidFill>
                  <a:schemeClr val="tx1"/>
                </a:solidFill>
                <a:effectLst/>
                <a:uLnTx/>
                <a:uFillTx/>
                <a:latin typeface="+mn-lt"/>
                <a:ea typeface="+mn-ea"/>
                <a:cs typeface="+mn-cs"/>
              </a:rPr>
              <a:t>Küll ve cemi‘ (her, hepsi, bütün) kelimeleri </a:t>
            </a:r>
          </a:p>
          <a:p>
            <a:pPr marL="533400" marR="0" lvl="0" indent="-533400" algn="l" defTabSz="914400" rtl="0" eaLnBrk="1" fontAlgn="auto" latinLnBrk="0" hangingPunct="1">
              <a:lnSpc>
                <a:spcPct val="80000"/>
              </a:lnSpc>
              <a:spcBef>
                <a:spcPts val="1000"/>
              </a:spcBef>
              <a:spcAft>
                <a:spcPts val="0"/>
              </a:spcAft>
              <a:buClrTx/>
              <a:buSzTx/>
              <a:buFont typeface="Wingdings" pitchFamily="2" charset="2"/>
              <a:buAutoNum type="arabicPeriod"/>
              <a:tabLst/>
              <a:defRPr/>
            </a:pPr>
            <a:r>
              <a:rPr kumimoji="0" lang="tr-TR" sz="2000" b="1" i="0" u="none" strike="noStrike" kern="1200" cap="none" spc="0" normalizeH="0" baseline="0" noProof="0" smtClean="0">
                <a:ln>
                  <a:noFill/>
                </a:ln>
                <a:solidFill>
                  <a:srgbClr val="0033CC"/>
                </a:solidFill>
                <a:effectLst/>
                <a:uLnTx/>
                <a:uFillTx/>
                <a:latin typeface="+mn-lt"/>
                <a:ea typeface="+mn-ea"/>
                <a:cs typeface="+mn-cs"/>
              </a:rPr>
              <a:t>İsm-i mevsuller (ilgi zamirleri, belirsiz zamirler)</a:t>
            </a:r>
          </a:p>
          <a:p>
            <a:pPr marL="533400" marR="0" lvl="0" indent="-533400" algn="l" defTabSz="914400" rtl="0" eaLnBrk="1" fontAlgn="auto" latinLnBrk="0" hangingPunct="1">
              <a:lnSpc>
                <a:spcPct val="80000"/>
              </a:lnSpc>
              <a:spcBef>
                <a:spcPts val="1000"/>
              </a:spcBef>
              <a:spcAft>
                <a:spcPts val="0"/>
              </a:spcAft>
              <a:buClrTx/>
              <a:buSzTx/>
              <a:buFont typeface="Wingdings" pitchFamily="2" charset="2"/>
              <a:buAutoNum type="arabicPeriod"/>
              <a:tabLst/>
              <a:defRPr/>
            </a:pPr>
            <a:r>
              <a:rPr kumimoji="0" lang="tr-TR" sz="2000" b="1" i="0" u="none" strike="noStrike" kern="1200" cap="none" spc="0" normalizeH="0" baseline="0" noProof="0" smtClean="0">
                <a:ln>
                  <a:noFill/>
                </a:ln>
                <a:solidFill>
                  <a:schemeClr val="tx1"/>
                </a:solidFill>
                <a:effectLst/>
                <a:uLnTx/>
                <a:uFillTx/>
                <a:latin typeface="+mn-lt"/>
                <a:ea typeface="+mn-ea"/>
                <a:cs typeface="+mn-cs"/>
              </a:rPr>
              <a:t>Eyyu, mâ ve men edatları (ifadede şart, istifham ve ism-i mevsul olarak bulunabilirler)</a:t>
            </a:r>
          </a:p>
          <a:p>
            <a:pPr marL="533400" marR="0" lvl="0" indent="-533400" algn="l" defTabSz="914400" rtl="0" eaLnBrk="1" fontAlgn="auto" latinLnBrk="0" hangingPunct="1">
              <a:lnSpc>
                <a:spcPct val="80000"/>
              </a:lnSpc>
              <a:spcBef>
                <a:spcPts val="1000"/>
              </a:spcBef>
              <a:spcAft>
                <a:spcPts val="0"/>
              </a:spcAft>
              <a:buClrTx/>
              <a:buSzTx/>
              <a:buFont typeface="Wingdings" pitchFamily="2" charset="2"/>
              <a:buAutoNum type="arabicPeriod"/>
              <a:tabLst/>
              <a:defRPr/>
            </a:pPr>
            <a:r>
              <a:rPr kumimoji="0" lang="tr-TR" sz="2000" b="1" i="0" u="none" strike="noStrike" kern="1200" cap="none" spc="0" normalizeH="0" baseline="0" noProof="0" smtClean="0">
                <a:ln>
                  <a:noFill/>
                </a:ln>
                <a:solidFill>
                  <a:srgbClr val="0033CC"/>
                </a:solidFill>
                <a:effectLst/>
                <a:uLnTx/>
                <a:uFillTx/>
                <a:latin typeface="+mn-lt"/>
                <a:ea typeface="+mn-ea"/>
                <a:cs typeface="+mn-cs"/>
              </a:rPr>
              <a:t>İstiğrak ve kapsamlılık ifade eden harf-i ta’rif ile belirli (muarref) hale getirilmiş çoğul isimler</a:t>
            </a:r>
          </a:p>
          <a:p>
            <a:pPr marL="533400" marR="0" lvl="0" indent="-533400" algn="l" defTabSz="914400" rtl="0" eaLnBrk="1" fontAlgn="auto" latinLnBrk="0" hangingPunct="1">
              <a:lnSpc>
                <a:spcPct val="80000"/>
              </a:lnSpc>
              <a:spcBef>
                <a:spcPts val="1000"/>
              </a:spcBef>
              <a:spcAft>
                <a:spcPts val="0"/>
              </a:spcAft>
              <a:buClrTx/>
              <a:buSzTx/>
              <a:buFont typeface="Wingdings" pitchFamily="2" charset="2"/>
              <a:buAutoNum type="arabicPeriod"/>
              <a:tabLst/>
              <a:defRPr/>
            </a:pPr>
            <a:r>
              <a:rPr kumimoji="0" lang="tr-TR" sz="2000" b="1" i="0" u="none" strike="noStrike" kern="1200" cap="none" spc="0" normalizeH="0" baseline="0" noProof="0" smtClean="0">
                <a:ln>
                  <a:noFill/>
                </a:ln>
                <a:solidFill>
                  <a:schemeClr val="tx1"/>
                </a:solidFill>
                <a:effectLst/>
                <a:uLnTx/>
                <a:uFillTx/>
                <a:latin typeface="+mn-lt"/>
                <a:ea typeface="+mn-ea"/>
                <a:cs typeface="+mn-cs"/>
              </a:rPr>
              <a:t>Lâm-ı tarif ya da izafet yoluyla ma’rife olan tekil isimler</a:t>
            </a:r>
          </a:p>
          <a:p>
            <a:pPr marL="533400" marR="0" lvl="0" indent="-533400" algn="l" defTabSz="914400" rtl="0" eaLnBrk="1" fontAlgn="auto" latinLnBrk="0" hangingPunct="1">
              <a:lnSpc>
                <a:spcPct val="80000"/>
              </a:lnSpc>
              <a:spcBef>
                <a:spcPts val="1000"/>
              </a:spcBef>
              <a:spcAft>
                <a:spcPts val="0"/>
              </a:spcAft>
              <a:buClrTx/>
              <a:buSzTx/>
              <a:buFont typeface="Wingdings" pitchFamily="2" charset="2"/>
              <a:buAutoNum type="arabicPeriod"/>
              <a:tabLst/>
              <a:defRPr/>
            </a:pPr>
            <a:r>
              <a:rPr kumimoji="0" lang="tr-TR" sz="2000" b="1" i="0" u="none" strike="noStrike" kern="1200" cap="none" spc="0" normalizeH="0" baseline="0" noProof="0" smtClean="0">
                <a:ln>
                  <a:noFill/>
                </a:ln>
                <a:solidFill>
                  <a:srgbClr val="0033CC"/>
                </a:solidFill>
                <a:effectLst/>
                <a:uLnTx/>
                <a:uFillTx/>
                <a:latin typeface="+mn-lt"/>
                <a:ea typeface="+mn-ea"/>
                <a:cs typeface="+mn-cs"/>
              </a:rPr>
              <a:t>Nehiy (yasaklama), nefiy (olumsuzluk) ve şart bağlamında gelen nekre (belirsiz) kelimelerle, nimet sunma (imtinan) bağlamında kullanılan nekre isimler</a:t>
            </a:r>
            <a:r>
              <a:rPr kumimoji="0" lang="tr-TR" sz="2000" b="1" i="0" u="none" strike="noStrike" kern="1200" cap="none" spc="0" normalizeH="0" baseline="0" noProof="0" smtClean="0">
                <a:ln>
                  <a:noFill/>
                </a:ln>
                <a:solidFill>
                  <a:schemeClr val="tx1"/>
                </a:solidFill>
                <a:effectLst/>
                <a:uLnTx/>
                <a:uFillTx/>
                <a:latin typeface="+mn-lt"/>
                <a:ea typeface="+mn-ea"/>
                <a:cs typeface="+mn-cs"/>
              </a:rPr>
              <a:t> </a:t>
            </a:r>
            <a:endParaRPr kumimoji="0" lang="tr-TR" sz="2000" b="1" i="0" u="none" strike="noStrike" kern="1200" cap="none" spc="0" normalizeH="0" baseline="0" noProof="0" smtClean="0">
              <a:ln>
                <a:noFill/>
              </a:ln>
              <a:solidFill>
                <a:srgbClr val="CC0066"/>
              </a:solidFill>
              <a:effectLst/>
              <a:uLnTx/>
              <a:uFillTx/>
              <a:latin typeface="+mn-lt"/>
              <a:ea typeface="+mn-ea"/>
              <a:cs typeface="+mn-cs"/>
            </a:endParaRPr>
          </a:p>
          <a:p>
            <a:pPr marL="533400" marR="0" lvl="0" indent="-533400" algn="l" defTabSz="914400" rtl="0" eaLnBrk="1" fontAlgn="auto" latinLnBrk="0" hangingPunct="1">
              <a:lnSpc>
                <a:spcPct val="80000"/>
              </a:lnSpc>
              <a:spcBef>
                <a:spcPts val="1000"/>
              </a:spcBef>
              <a:spcAft>
                <a:spcPts val="0"/>
              </a:spcAft>
              <a:buClrTx/>
              <a:buSzTx/>
              <a:buFont typeface="Wingdings" pitchFamily="2" charset="2"/>
              <a:buNone/>
              <a:tabLst/>
              <a:defRPr/>
            </a:pPr>
            <a:endParaRPr kumimoji="0" lang="tr-TR" sz="2000" b="1" i="0" u="none" strike="noStrike" kern="1200" cap="none" spc="0" normalizeH="0" baseline="0" noProof="0" smtClean="0">
              <a:ln>
                <a:noFill/>
              </a:ln>
              <a:solidFill>
                <a:srgbClr val="CC0066"/>
              </a:solidFill>
              <a:effectLst/>
              <a:uLnTx/>
              <a:uFillTx/>
              <a:latin typeface="+mn-lt"/>
              <a:ea typeface="+mn-ea"/>
              <a:cs typeface="+mn-cs"/>
            </a:endParaRPr>
          </a:p>
          <a:p>
            <a:pPr marL="533400" marR="0" lvl="0" indent="-5334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smtClean="0">
              <a:ln>
                <a:noFill/>
              </a:ln>
              <a:solidFill>
                <a:srgbClr val="CC0066"/>
              </a:solidFill>
              <a:effectLst/>
              <a:uLnTx/>
              <a:uFillTx/>
              <a:latin typeface="+mn-lt"/>
              <a:ea typeface="+mn-ea"/>
              <a:cs typeface="+mn-cs"/>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Mutlak-Mukayyed</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600" b="1" i="0" u="none" strike="noStrike" kern="1200" cap="none" spc="0" normalizeH="0" baseline="0" noProof="0" smtClean="0">
                <a:ln>
                  <a:noFill/>
                </a:ln>
                <a:solidFill>
                  <a:srgbClr val="0033CC"/>
                </a:solidFill>
                <a:effectLst/>
                <a:uLnTx/>
                <a:uFillTx/>
                <a:latin typeface="+mn-lt"/>
                <a:ea typeface="+mn-ea"/>
                <a:cs typeface="+mn-cs"/>
              </a:rPr>
              <a:t>Mutlak</a:t>
            </a:r>
            <a:r>
              <a:rPr kumimoji="0" lang="tr-TR" sz="3600" b="1" i="0" u="none" strike="noStrike" kern="1200" cap="none" spc="0" normalizeH="0" baseline="0" noProof="0" smtClean="0">
                <a:ln>
                  <a:noFill/>
                </a:ln>
                <a:solidFill>
                  <a:schemeClr val="tx1"/>
                </a:solidFill>
                <a:effectLst/>
                <a:uLnTx/>
                <a:uFillTx/>
                <a:latin typeface="+mn-lt"/>
                <a:ea typeface="+mn-ea"/>
                <a:cs typeface="+mn-cs"/>
              </a:rPr>
              <a:t>, delalet ettiği fertlerden herhangi birini ifade eden hâss lafızlardan biridir.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600" b="1" i="0" u="none" strike="noStrike" kern="1200" cap="none" spc="0" normalizeH="0" baseline="0" noProof="0" smtClean="0">
                <a:ln>
                  <a:noFill/>
                </a:ln>
                <a:solidFill>
                  <a:srgbClr val="0033CC"/>
                </a:solidFill>
                <a:effectLst/>
                <a:uLnTx/>
                <a:uFillTx/>
                <a:latin typeface="+mn-lt"/>
                <a:ea typeface="+mn-ea"/>
                <a:cs typeface="+mn-cs"/>
              </a:rPr>
              <a:t>Mukayyed</a:t>
            </a:r>
            <a:r>
              <a:rPr kumimoji="0" lang="tr-TR" sz="3600" b="1" i="0" u="none" strike="noStrike" kern="1200" cap="none" spc="0" normalizeH="0" baseline="0" noProof="0" smtClean="0">
                <a:ln>
                  <a:noFill/>
                </a:ln>
                <a:solidFill>
                  <a:schemeClr val="tx1"/>
                </a:solidFill>
                <a:effectLst/>
                <a:uLnTx/>
                <a:uFillTx/>
                <a:latin typeface="+mn-lt"/>
                <a:ea typeface="+mn-ea"/>
                <a:cs typeface="+mn-cs"/>
              </a:rPr>
              <a:t> ise bir vasıf, bir hal, bir gaye veya bir şart kaydına bağlı olarak mahiyete delalet eden hâss bir lafızdır.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3600" b="1" i="0" u="none" strike="noStrike" kern="1200" cap="none" spc="0" normalizeH="0" baseline="0" noProof="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1007533" y="765176"/>
            <a:ext cx="10566400" cy="115411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400" b="0" i="0" u="none" strike="noStrike" kern="1200" cap="none" spc="0" normalizeH="0" baseline="0" noProof="0" smtClean="0">
                <a:ln>
                  <a:noFill/>
                </a:ln>
                <a:solidFill>
                  <a:srgbClr val="0033CC"/>
                </a:solidFill>
                <a:effectLst/>
                <a:uLnTx/>
                <a:uFillTx/>
                <a:latin typeface="+mj-lt"/>
                <a:ea typeface="+mj-ea"/>
                <a:cs typeface="+mj-cs"/>
              </a:rPr>
              <a:t>Bir zorunluluk olmadığı müddetçe aşağıdaki haller dışında bunlardan biri diğerine hamledilemez:</a:t>
            </a:r>
            <a:r>
              <a:rPr kumimoji="0" lang="tr-TR" sz="3200" b="0" i="0" u="none" strike="noStrike" kern="1200" cap="none" spc="0" normalizeH="0" baseline="0" noProof="0" smtClean="0">
                <a:ln>
                  <a:noFill/>
                </a:ln>
                <a:solidFill>
                  <a:srgbClr val="0033CC"/>
                </a:solidFill>
                <a:effectLst/>
                <a:uLnTx/>
                <a:uFillTx/>
                <a:latin typeface="+mj-lt"/>
                <a:ea typeface="+mj-ea"/>
                <a:cs typeface="+mj-cs"/>
              </a:rPr>
              <a:t> </a:t>
            </a:r>
          </a:p>
        </p:txBody>
      </p:sp>
      <p:sp>
        <p:nvSpPr>
          <p:cNvPr id="5" name="Rectangle 3"/>
          <p:cNvSpPr txBox="1">
            <a:spLocks noChangeArrowheads="1"/>
          </p:cNvSpPr>
          <p:nvPr/>
        </p:nvSpPr>
        <p:spPr>
          <a:xfrm>
            <a:off x="1117601" y="2362200"/>
            <a:ext cx="10739967" cy="4495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000" b="0" i="0" u="none" strike="noStrike" kern="1200" cap="none" spc="0" normalizeH="0" baseline="0" noProof="0" smtClean="0">
                <a:ln>
                  <a:noFill/>
                </a:ln>
                <a:solidFill>
                  <a:schemeClr val="tx1"/>
                </a:solidFill>
                <a:effectLst/>
                <a:uLnTx/>
                <a:uFillTx/>
                <a:latin typeface="+mn-lt"/>
                <a:ea typeface="+mn-ea"/>
                <a:cs typeface="+mn-cs"/>
              </a:rPr>
              <a:t>	</a:t>
            </a:r>
            <a:r>
              <a:rPr kumimoji="0" lang="tr-TR" sz="2200" b="1" i="0" u="none" strike="noStrike" kern="1200" cap="none" spc="0" normalizeH="0" baseline="0" noProof="0" smtClean="0">
                <a:ln>
                  <a:noFill/>
                </a:ln>
                <a:solidFill>
                  <a:schemeClr val="tx1"/>
                </a:solidFill>
                <a:effectLst/>
                <a:uLnTx/>
                <a:uFillTx/>
                <a:latin typeface="+mn-lt"/>
                <a:ea typeface="+mn-ea"/>
                <a:cs typeface="+mn-cs"/>
              </a:rPr>
              <a:t>1. Mutlak ve mukayyedin hükmü ve hükmün sebebleri bir ise; mutlak, mukayyede dönüştürülür. Örneğin "Murdar ölmüş hayvan eti, kan ve domuz eti size haram kılındı" (el-Maide, 5/3) âyetinde “kan” lafzı mutlak olarak geçer. Buna karşılık "De ki; bana vahy olunanlar arasında bir kimsenin yiyeceğinden haram kılınmış bir şey bulmuyorum; ancak murdar hayvan eti veya dökülmüş olan kan veya domuz eti müstesnâdır" (el-En'am, 6/145) âyetinde “kan” lafzı mukayyed olarak “akıtılmış kan” (</a:t>
            </a:r>
            <a:r>
              <a:rPr kumimoji="0" lang="tr-TR" sz="2200" b="1" i="1" u="none" strike="noStrike" kern="1200" cap="none" spc="0" normalizeH="0" baseline="0" noProof="0" smtClean="0">
                <a:ln>
                  <a:noFill/>
                </a:ln>
                <a:solidFill>
                  <a:schemeClr val="tx1"/>
                </a:solidFill>
                <a:effectLst/>
                <a:uLnTx/>
                <a:uFillTx/>
                <a:latin typeface="+mn-lt"/>
                <a:ea typeface="+mn-ea"/>
                <a:cs typeface="+mn-cs"/>
              </a:rPr>
              <a:t>mesfuhan</a:t>
            </a:r>
            <a:r>
              <a:rPr kumimoji="0" lang="tr-TR" sz="2200" b="1" i="0" u="none" strike="noStrike" kern="1200" cap="none" spc="0" normalizeH="0" baseline="0" noProof="0" smtClean="0">
                <a:ln>
                  <a:noFill/>
                </a:ln>
                <a:solidFill>
                  <a:schemeClr val="tx1"/>
                </a:solidFill>
                <a:effectLst/>
                <a:uLnTx/>
                <a:uFillTx/>
                <a:latin typeface="+mn-lt"/>
                <a:ea typeface="+mn-ea"/>
                <a:cs typeface="+mn-cs"/>
              </a:rPr>
              <a:t>)’ın haram kılındığı ifade edilmiştir. Bu iki ayette de akan kanın yenilmemesinin haram olduğu hüküm ve kanı içmekten meydana gelecek zarar bakımından hükmün sebepleri aynıdır. Dolayısıyla birinci ayetteki mutlak lafız olan “kan”, ikinci ayetteki “kan'a” dönüştürülür.</a:t>
            </a:r>
            <a:r>
              <a:rPr kumimoji="0" lang="tr-TR" sz="2000" b="0" i="0" u="none" strike="noStrike" kern="1200" cap="none" spc="0" normalizeH="0" baseline="0" noProof="0" smtClean="0">
                <a:ln>
                  <a:noFill/>
                </a:ln>
                <a:solidFill>
                  <a:schemeClr val="tx1"/>
                </a:solidFill>
                <a:effectLst/>
                <a:uLnTx/>
                <a:uFillTx/>
                <a:latin typeface="+mn-lt"/>
                <a:ea typeface="+mn-ea"/>
                <a:cs typeface="+mn-cs"/>
              </a:rPr>
              <a:t>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400" b="0" i="0" u="none" strike="noStrike" kern="1200" cap="none" spc="0" normalizeH="0" baseline="0" noProof="0" smtClean="0">
                <a:ln>
                  <a:noFill/>
                </a:ln>
                <a:solidFill>
                  <a:srgbClr val="0033CC"/>
                </a:solidFill>
                <a:effectLst/>
                <a:uLnTx/>
                <a:uFillTx/>
                <a:latin typeface="+mj-lt"/>
                <a:ea typeface="+mj-ea"/>
                <a:cs typeface="+mj-cs"/>
              </a:rPr>
              <a:t>Bir zorunluluk olmadığı müddetçe aşağıdaki haller dışında bunlardan biri diğerine hamledilemez:</a:t>
            </a:r>
          </a:p>
        </p:txBody>
      </p:sp>
      <p:sp>
        <p:nvSpPr>
          <p:cNvPr id="5" name="Rectangle 3"/>
          <p:cNvSpPr txBox="1">
            <a:spLocks noChangeArrowheads="1"/>
          </p:cNvSpPr>
          <p:nvPr/>
        </p:nvSpPr>
        <p:spPr>
          <a:xfrm>
            <a:off x="1117600" y="2362200"/>
            <a:ext cx="11074400" cy="430688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100" b="1" i="0" u="none" strike="noStrike" kern="1200" cap="none" spc="0" normalizeH="0" baseline="0" noProof="0" smtClean="0">
                <a:ln>
                  <a:noFill/>
                </a:ln>
                <a:solidFill>
                  <a:schemeClr val="tx1"/>
                </a:solidFill>
                <a:effectLst/>
                <a:uLnTx/>
                <a:uFillTx/>
                <a:latin typeface="+mn-lt"/>
                <a:ea typeface="+mn-ea"/>
                <a:cs typeface="+mn-cs"/>
              </a:rPr>
              <a:t>	2. Mutlak ile mukayyedin hüküm ve sebep bakımından farklı olmaları durumunda mutlak mukayyede hamledilemez. Örneğin "Erkek hırsızla kadın hırsızın ellerini kesin" (el-Maide, 5/38) ayetinde hırsızlık eden erkek ve kadının ellerinin kesilmesinin gerektiği ifade edilmiş ve ayette “eller” lafzı mutlak olmaktadır. Buna karşılık "Ey iman edenler, namaza kalkacağınız zaman yüzlerinizi ve dirseklere kadar ellerinizi ve başınıza meshedip her iki topuğa kadar ayaklarınızı yıkayın" (el-Maide, 5/6) âyeti ile ellerin dirseklere kadar yıkanmasının farz olduğu belirtilmiştir. Bu ayette “eller” lafzı "dirseklere kadar" kaydı ile mukayyed'dir. Birinci ayette ellerin kesilmesi hırsızlık sebebi ile hükme bağlanmışken, ikinci âyette ise ellerin yıkanması namaz kılma sebebi ile hükme bağlanmıştır. Böyle bir durumda mutlak, mukayyede hamledilemez.</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400" b="0" i="0" u="none" strike="noStrike" kern="1200" cap="none" spc="0" normalizeH="0" baseline="0" noProof="0" smtClean="0">
                <a:ln>
                  <a:noFill/>
                </a:ln>
                <a:solidFill>
                  <a:srgbClr val="0033CC"/>
                </a:solidFill>
                <a:effectLst/>
                <a:uLnTx/>
                <a:uFillTx/>
                <a:latin typeface="+mj-lt"/>
                <a:ea typeface="+mj-ea"/>
                <a:cs typeface="+mj-cs"/>
              </a:rPr>
              <a:t>Bir zorunluluk olmadığı müddetçe aşağıdaki haller dışında bunlardan biri diğerine hamledilemez:</a:t>
            </a:r>
          </a:p>
        </p:txBody>
      </p:sp>
      <p:sp>
        <p:nvSpPr>
          <p:cNvPr id="5" name="Rectangle 3"/>
          <p:cNvSpPr txBox="1">
            <a:spLocks noChangeArrowheads="1"/>
          </p:cNvSpPr>
          <p:nvPr/>
        </p:nvSpPr>
        <p:spPr>
          <a:xfrm>
            <a:off x="1117601" y="2362200"/>
            <a:ext cx="10739967" cy="430688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0" i="0" u="none" strike="noStrike" kern="1200" cap="none" spc="0" normalizeH="0" baseline="0" noProof="0" smtClean="0">
                <a:ln>
                  <a:noFill/>
                </a:ln>
                <a:solidFill>
                  <a:schemeClr val="tx1"/>
                </a:solidFill>
                <a:effectLst/>
                <a:uLnTx/>
                <a:uFillTx/>
                <a:latin typeface="+mn-lt"/>
                <a:ea typeface="+mn-ea"/>
                <a:cs typeface="+mn-cs"/>
              </a:rPr>
              <a:t>	</a:t>
            </a:r>
            <a:r>
              <a:rPr kumimoji="0" lang="tr-TR" sz="2400" b="1" i="0" u="none" strike="noStrike" kern="1200" cap="none" spc="0" normalizeH="0" baseline="0" noProof="0" smtClean="0">
                <a:ln>
                  <a:noFill/>
                </a:ln>
                <a:solidFill>
                  <a:schemeClr val="tx1"/>
                </a:solidFill>
                <a:effectLst/>
                <a:uLnTx/>
                <a:uFillTx/>
                <a:latin typeface="+mn-lt"/>
                <a:ea typeface="+mn-ea"/>
                <a:cs typeface="+mn-cs"/>
              </a:rPr>
              <a:t>3. Sebepler bir olursa ancak hükmün farklı olduğu durumlarda mutlak mukayyede hamledilemez. Örneğin "Ey iman edenler, namaza kalkacağınız zaman yüzlerinizi ve dirseklere kadar ellerinizi yıkayın" (el-Maide, 5/6) ayetinde abdest alırken ellerin dirseklere kadar yıkanması gerektiği ifade edilmiştir. Buna karşılık "... Ve bu halde su bulamamışsanız, o vakit temiz bir toprakla teyemmüm edin” ayetiyle teyemmümde ellerin toprağa sürülmesi gerektiği belirtilmiştir. Bu durumda sebepler aynı ancak hükümler farklı olduğu için mutlak mukayyede hamledilemez.</a:t>
            </a:r>
            <a:r>
              <a:rPr kumimoji="0" lang="tr-TR" sz="2400" b="0" i="0" u="none" strike="noStrike" kern="1200" cap="none" spc="0" normalizeH="0" baseline="0" noProof="0" smtClean="0">
                <a:ln>
                  <a:noFill/>
                </a:ln>
                <a:solidFill>
                  <a:schemeClr val="tx1"/>
                </a:solidFill>
                <a:effectLst/>
                <a:uLnTx/>
                <a:uFillTx/>
                <a:latin typeface="+mn-lt"/>
                <a:ea typeface="+mn-ea"/>
                <a:cs typeface="+mn-cs"/>
              </a:rPr>
              <a:t>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400" b="0" i="0" u="none" strike="noStrike" kern="1200" cap="none" spc="0" normalizeH="0" baseline="0" noProof="0" smtClean="0">
                <a:ln>
                  <a:noFill/>
                </a:ln>
                <a:solidFill>
                  <a:srgbClr val="0033CC"/>
                </a:solidFill>
                <a:effectLst/>
                <a:uLnTx/>
                <a:uFillTx/>
                <a:latin typeface="+mj-lt"/>
                <a:ea typeface="+mj-ea"/>
                <a:cs typeface="+mj-cs"/>
              </a:rPr>
              <a:t>Bir zorunluluk olmadığı müddetçe aşağıdaki haller dışında bunlardan biri diğerine hamledilemez:</a:t>
            </a:r>
          </a:p>
        </p:txBody>
      </p:sp>
      <p:sp>
        <p:nvSpPr>
          <p:cNvPr id="5" name="Rectangle 3"/>
          <p:cNvSpPr txBox="1">
            <a:spLocks noChangeArrowheads="1"/>
          </p:cNvSpPr>
          <p:nvPr/>
        </p:nvSpPr>
        <p:spPr>
          <a:xfrm>
            <a:off x="1117601" y="2362200"/>
            <a:ext cx="10835217" cy="430688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400" b="0" i="0" u="none" strike="noStrike" kern="1200" cap="none" spc="0" normalizeH="0" baseline="0" noProof="0" smtClean="0">
                <a:ln>
                  <a:noFill/>
                </a:ln>
                <a:solidFill>
                  <a:schemeClr val="tx1"/>
                </a:solidFill>
                <a:effectLst/>
                <a:uLnTx/>
                <a:uFillTx/>
                <a:latin typeface="+mn-lt"/>
                <a:ea typeface="+mn-ea"/>
                <a:cs typeface="+mn-cs"/>
              </a:rPr>
              <a:t>	</a:t>
            </a:r>
            <a:r>
              <a:rPr kumimoji="0" lang="tr-TR" sz="2400" b="1" i="0" u="none" strike="noStrike" kern="1200" cap="none" spc="0" normalizeH="0" baseline="0" noProof="0" smtClean="0">
                <a:ln>
                  <a:noFill/>
                </a:ln>
                <a:solidFill>
                  <a:schemeClr val="tx1"/>
                </a:solidFill>
                <a:effectLst/>
                <a:uLnTx/>
                <a:uFillTx/>
                <a:latin typeface="+mn-lt"/>
                <a:ea typeface="+mn-ea"/>
                <a:cs typeface="+mn-cs"/>
              </a:rPr>
              <a:t>4. Mutlak ve mukayyedin hükmü bir, fakat hükmün sebebleri farklı ise mutlak, mukayyede hamledilmez. Örneğin zihar kefareti ile ilgili "... Birbirleriyle temas etmeden önce bir köle âzad etmek gerekir" (el-Mücadele, 58/3), hata olarak adam öldürme kefareti ile ilgili ise "Mü'min bir köle âzad etmek gerekir" (en-Nisa, 4/92) ayetleri bulunmaktadır. “Köle” lafzı birinci ayette mutlak iken ikinci ayette ise mü'min olma kaydı ile mukayyed olarak geçer. Birinci ayette kölenin azad edilmesi zıhar sebebi ile hükme bağlanmışken, ikinci ayette hükmün sebebi yanlışlıkla adam öldürmedir. Bu durumda hükümler aynı ancak sebepler farklı olduğu için mutlak mukayyede hamledilemez.</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rgbClr val="0033CC"/>
                </a:solidFill>
                <a:effectLst/>
                <a:uLnTx/>
                <a:uFillTx/>
                <a:latin typeface="+mj-lt"/>
                <a:ea typeface="+mj-ea"/>
                <a:cs typeface="+mj-cs"/>
              </a:rPr>
              <a:t>Mübhematu’l-Kur’an</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600" b="1" i="0" u="none" strike="noStrike" kern="1200" cap="none" spc="0" normalizeH="0" baseline="0" noProof="0" smtClean="0">
                <a:ln>
                  <a:noFill/>
                </a:ln>
                <a:solidFill>
                  <a:schemeClr val="tx1"/>
                </a:solidFill>
                <a:effectLst/>
                <a:uLnTx/>
                <a:uFillTx/>
                <a:latin typeface="+mn-lt"/>
                <a:ea typeface="+mn-ea"/>
                <a:cs typeface="+mn-cs"/>
              </a:rPr>
              <a:t>	Bir ulumu’l-Kur’ân ilmi olarak, “insan, melek ve cin gibi varlıkların yahutta bir topluluk ve kabilenin, Kur’ân’da açıkça değil de ism-i işaretler, ism-i mevsuller, zamirler, cins isimleri, belirsiz zaman zarfları, belirsiz mekân isimleri ve belirsiz miktar bildiren kelimeler ile zikredilmesi” demektir. Kur’ân’da ki bu mübhematı konu edinen ilme </a:t>
            </a:r>
            <a:r>
              <a:rPr kumimoji="0" lang="tr-TR" sz="2600" b="1" i="1" u="none" strike="noStrike" kern="1200" cap="none" spc="0" normalizeH="0" baseline="0" noProof="0" smtClean="0">
                <a:ln>
                  <a:noFill/>
                </a:ln>
                <a:solidFill>
                  <a:srgbClr val="0033CC"/>
                </a:solidFill>
                <a:effectLst/>
                <a:uLnTx/>
                <a:uFillTx/>
                <a:latin typeface="+mn-lt"/>
                <a:ea typeface="+mn-ea"/>
                <a:cs typeface="+mn-cs"/>
              </a:rPr>
              <a:t>mübhematu’l-Kur’ân</a:t>
            </a:r>
            <a:r>
              <a:rPr kumimoji="0" lang="tr-TR" sz="2600" b="1" i="0" u="none" strike="noStrike" kern="1200" cap="none" spc="0" normalizeH="0" baseline="0" noProof="0" smtClean="0">
                <a:ln>
                  <a:noFill/>
                </a:ln>
                <a:solidFill>
                  <a:schemeClr val="tx1"/>
                </a:solidFill>
                <a:effectLst/>
                <a:uLnTx/>
                <a:uFillTx/>
                <a:latin typeface="+mn-lt"/>
                <a:ea typeface="+mn-ea"/>
                <a:cs typeface="+mn-cs"/>
              </a:rPr>
              <a:t> adı verilir.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Mübhematu’l-Kur’an</a:t>
            </a:r>
          </a:p>
        </p:txBody>
      </p:sp>
      <p:sp>
        <p:nvSpPr>
          <p:cNvPr id="5" name="Rectangle 3"/>
          <p:cNvSpPr txBox="1">
            <a:spLocks noChangeArrowheads="1"/>
          </p:cNvSpPr>
          <p:nvPr/>
        </p:nvSpPr>
        <p:spPr>
          <a:xfrm>
            <a:off x="1117601" y="2362201"/>
            <a:ext cx="10835217" cy="437991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0" i="0" u="none" strike="noStrike" kern="1200" cap="none" spc="0" normalizeH="0" baseline="0" noProof="0" smtClean="0">
                <a:ln>
                  <a:noFill/>
                </a:ln>
                <a:solidFill>
                  <a:schemeClr val="tx1"/>
                </a:solidFill>
                <a:effectLst/>
                <a:uLnTx/>
                <a:uFillTx/>
                <a:latin typeface="+mn-lt"/>
                <a:ea typeface="+mn-ea"/>
                <a:cs typeface="+mn-cs"/>
              </a:rPr>
              <a:t>	</a:t>
            </a:r>
            <a:r>
              <a:rPr kumimoji="0" lang="tr-TR" sz="2400" b="1" i="0" u="none" strike="noStrike" kern="1200" cap="none" spc="0" normalizeH="0" baseline="0" noProof="0" smtClean="0">
                <a:ln>
                  <a:noFill/>
                </a:ln>
                <a:solidFill>
                  <a:schemeClr val="tx1"/>
                </a:solidFill>
                <a:effectLst/>
                <a:uLnTx/>
                <a:uFillTx/>
                <a:latin typeface="+mn-lt"/>
                <a:ea typeface="+mn-ea"/>
                <a:cs typeface="+mn-cs"/>
              </a:rPr>
              <a:t>Örneğin Fatiha suresinin 7. ayetinde geçen </a:t>
            </a:r>
            <a:r>
              <a:rPr kumimoji="0" lang="ar-SA" sz="2400" b="1" i="0" u="none" strike="noStrike" kern="1200" cap="none" spc="0" normalizeH="0" baseline="0" noProof="0" smtClean="0">
                <a:ln>
                  <a:noFill/>
                </a:ln>
                <a:solidFill>
                  <a:schemeClr val="tx1"/>
                </a:solidFill>
                <a:effectLst/>
                <a:uLnTx/>
                <a:uFillTx/>
                <a:latin typeface="+mn-lt"/>
                <a:ea typeface="+mn-ea"/>
                <a:cs typeface="+mn-cs"/>
              </a:rPr>
              <a:t>الَّذِينَ أَنْعَمْتَ عَلَيْهِمْ</a:t>
            </a:r>
            <a:r>
              <a:rPr kumimoji="0" lang="tr-TR" sz="2400" b="1" i="0" u="none" strike="noStrike" kern="1200" cap="none" spc="0" normalizeH="0" baseline="0" noProof="0" smtClean="0">
                <a:ln>
                  <a:noFill/>
                </a:ln>
                <a:solidFill>
                  <a:schemeClr val="tx1"/>
                </a:solidFill>
                <a:effectLst/>
                <a:uLnTx/>
                <a:uFillTx/>
                <a:latin typeface="+mn-lt"/>
                <a:ea typeface="+mn-ea"/>
                <a:cs typeface="+mn-cs"/>
              </a:rPr>
              <a:t>  “kendilerine nimet verdiklerimiz” ibaresinin tam olarak kimleri kastettiği anlaşılamamaktadır. Ancak bu ifadenin Kur’ân'ın bütünlüğü içindeki kullanımı göz önünde bulundurulduğunda, ayette söz konusu kişilerin genel olarak müminler olduğu söylenebilir. Bazı ayetlerin yardımıyla da bu ayetlere daha kesin açıklamalar getirebilir. Nisa suresinin 69. ayetinde </a:t>
            </a:r>
            <a:r>
              <a:rPr kumimoji="0" lang="ar-SA" sz="2400" b="1" i="0" u="none" strike="noStrike" kern="1200" cap="none" spc="0" normalizeH="0" baseline="0" noProof="0" smtClean="0">
                <a:ln>
                  <a:noFill/>
                </a:ln>
                <a:solidFill>
                  <a:schemeClr val="tx1"/>
                </a:solidFill>
                <a:effectLst/>
                <a:uLnTx/>
                <a:uFillTx/>
                <a:latin typeface="+mn-lt"/>
                <a:ea typeface="+mn-ea"/>
                <a:cs typeface="+mn-cs"/>
              </a:rPr>
              <a:t>أَنْعَمَ اللَّهُ عَلَيْهِمْ مِنْ النَّبِيِّينَ وَالصِّدِّيقِينَ وَالشُّهَدَاءِ وَالصَّالِحِينَ</a:t>
            </a:r>
            <a:r>
              <a:rPr kumimoji="0" lang="tr-TR" sz="2400" b="1" i="0" u="none" strike="noStrike" kern="1200" cap="none" spc="0" normalizeH="0" baseline="0" noProof="0" smtClean="0">
                <a:ln>
                  <a:noFill/>
                </a:ln>
                <a:solidFill>
                  <a:schemeClr val="tx1"/>
                </a:solidFill>
                <a:effectLst/>
                <a:uLnTx/>
                <a:uFillTx/>
                <a:latin typeface="+mn-lt"/>
                <a:ea typeface="+mn-ea"/>
                <a:cs typeface="+mn-cs"/>
              </a:rPr>
              <a:t> nimet verilenlerin “peygamberler, doğru kişiler, şehitler ve salih kişiler” olduğu belirtilmekte ve bu kişilerin kimler oldukları açıklanmış olmaktadır.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Mübhematu’l-Kur’an’ın Kaynakları</a:t>
            </a:r>
          </a:p>
        </p:txBody>
      </p:sp>
      <p:sp>
        <p:nvSpPr>
          <p:cNvPr id="5" name="Rectangle 3"/>
          <p:cNvSpPr txBox="1">
            <a:spLocks noChangeArrowheads="1"/>
          </p:cNvSpPr>
          <p:nvPr/>
        </p:nvSpPr>
        <p:spPr>
          <a:xfrm>
            <a:off x="1117601" y="2362200"/>
            <a:ext cx="10835217" cy="430688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200" b="1" i="0" u="none" strike="noStrike" kern="1200" cap="none" spc="0" normalizeH="0" baseline="0" noProof="0" smtClean="0">
                <a:ln>
                  <a:noFill/>
                </a:ln>
                <a:solidFill>
                  <a:schemeClr val="tx1"/>
                </a:solidFill>
                <a:effectLst/>
                <a:uLnTx/>
                <a:uFillTx/>
                <a:latin typeface="+mn-lt"/>
                <a:ea typeface="+mn-ea"/>
                <a:cs typeface="+mn-cs"/>
              </a:rPr>
              <a:t>Mübhematu’l-Kur’ân ilmi Kur’ân’da yer alan bu belirsizlikleri gidermek için çeşitli kaynaklardan yararlanmaktadır. Suyûtî’ye göre, mübhem ayetlerin bilinmesi, sadece nakle (Hz. Peygamber, Sahabe, Tabiinden nakledilen rivayetler) dayanmaktadır. Bu konuda re’ye yer verilemeyeceğini belirtmektedir.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200" b="1" i="0" u="none" strike="noStrike" kern="1200" cap="none" spc="0" normalizeH="0" baseline="0" noProof="0" smtClean="0">
                <a:ln>
                  <a:noFill/>
                </a:ln>
                <a:solidFill>
                  <a:schemeClr val="tx1"/>
                </a:solidFill>
                <a:effectLst/>
                <a:uLnTx/>
                <a:uFillTx/>
                <a:latin typeface="+mn-lt"/>
                <a:ea typeface="+mn-ea"/>
                <a:cs typeface="+mn-cs"/>
              </a:rPr>
              <a:t>Ancak mübhematla ilgili nakillerin çoğunluğu sahabe ve tabiin dönemindendir. Halis Albayrak, mübhematu’l Kur’ân üzerine yapmış olduğu çalışmasında sahabe ve tabiin dönemi müfessirlerinin Kur’ân’da yer alan mübhemleri açıklarken Kur’ân’a, Tevrat’a, tarihe, mitolojiye, kendi müşahede ve yorumlarına dayandıklarını ortaya koymaktadır.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smtClean="0">
                <a:ln>
                  <a:noFill/>
                </a:ln>
                <a:solidFill>
                  <a:srgbClr val="0033CC"/>
                </a:solidFill>
                <a:effectLst/>
                <a:uLnTx/>
                <a:uFillTx/>
                <a:latin typeface="+mj-lt"/>
                <a:ea typeface="+mj-ea"/>
                <a:cs typeface="+mj-cs"/>
              </a:rPr>
              <a:t>Mübhematu’l-Kur’an ile ilgili Eserler:</a:t>
            </a:r>
          </a:p>
        </p:txBody>
      </p:sp>
      <p:sp>
        <p:nvSpPr>
          <p:cNvPr id="5" name="Rectangle 3"/>
          <p:cNvSpPr txBox="1">
            <a:spLocks noChangeArrowheads="1"/>
          </p:cNvSpPr>
          <p:nvPr/>
        </p:nvSpPr>
        <p:spPr>
          <a:xfrm>
            <a:off x="1117601" y="2362201"/>
            <a:ext cx="10835217" cy="37242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Es-Süheyli (581/1185)</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800" b="1" i="1" u="none" strike="noStrike" kern="1200" cap="none" spc="0" normalizeH="0" baseline="0" noProof="0" smtClean="0">
                <a:ln>
                  <a:noFill/>
                </a:ln>
                <a:solidFill>
                  <a:srgbClr val="CC0066"/>
                </a:solidFill>
                <a:effectLst/>
                <a:uLnTx/>
                <a:uFillTx/>
                <a:latin typeface="+mn-lt"/>
                <a:ea typeface="+mn-ea"/>
                <a:cs typeface="+mn-cs"/>
              </a:rPr>
              <a:t>	et-Ta’rif ve’l-İ’lam</a:t>
            </a:r>
            <a:endParaRPr kumimoji="0" lang="tr-TR" sz="28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İbn Cemaa (733/1333)</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800" b="1" i="1" u="none" strike="noStrike" kern="1200" cap="none" spc="0" normalizeH="0" baseline="0" noProof="0" smtClean="0">
                <a:ln>
                  <a:noFill/>
                </a:ln>
                <a:solidFill>
                  <a:srgbClr val="CC0066"/>
                </a:solidFill>
                <a:effectLst/>
                <a:uLnTx/>
                <a:uFillTx/>
                <a:latin typeface="+mn-lt"/>
                <a:ea typeface="+mn-ea"/>
                <a:cs typeface="+mn-cs"/>
              </a:rPr>
              <a:t>	Gureru’l-Beyan li Mubhemati’l-Kur’ân</a:t>
            </a:r>
            <a:endParaRPr kumimoji="0" lang="tr-TR" sz="28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Es-Suyûtî (911/1505)</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800" b="1" i="1" u="none" strike="noStrike" kern="1200" cap="none" spc="0" normalizeH="0" baseline="0" noProof="0" smtClean="0">
                <a:ln>
                  <a:noFill/>
                </a:ln>
                <a:solidFill>
                  <a:srgbClr val="CC0066"/>
                </a:solidFill>
                <a:effectLst/>
                <a:uLnTx/>
                <a:uFillTx/>
                <a:latin typeface="+mn-lt"/>
                <a:ea typeface="+mn-ea"/>
                <a:cs typeface="+mn-cs"/>
              </a:rPr>
              <a:t>	Mufhematu’l-Ekran fi Mubhemati’l-Kur’ân</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Rectangle 2"/>
          <p:cNvSpPr txBox="1">
            <a:spLocks noChangeArrowheads="1"/>
          </p:cNvSpPr>
          <p:nvPr/>
        </p:nvSpPr>
        <p:spPr>
          <a:xfrm>
            <a:off x="990600" y="5175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6200" b="0" i="0" u="none" strike="noStrike" kern="1200" cap="none" spc="0" normalizeH="0" baseline="0" noProof="0" dirty="0" smtClean="0">
                <a:ln>
                  <a:noFill/>
                </a:ln>
                <a:solidFill>
                  <a:srgbClr val="009900"/>
                </a:solidFill>
                <a:effectLst/>
                <a:uLnTx/>
                <a:uFillTx/>
                <a:latin typeface="+mj-lt"/>
                <a:ea typeface="+mj-ea"/>
                <a:cs typeface="+mj-cs"/>
              </a:rPr>
              <a:t>İÇERİK</a:t>
            </a:r>
          </a:p>
        </p:txBody>
      </p:sp>
      <p:sp>
        <p:nvSpPr>
          <p:cNvPr id="5" name="مستطيل 4"/>
          <p:cNvSpPr/>
          <p:nvPr/>
        </p:nvSpPr>
        <p:spPr>
          <a:xfrm>
            <a:off x="1150374" y="1828799"/>
            <a:ext cx="10500852" cy="3970318"/>
          </a:xfrm>
          <a:prstGeom prst="rect">
            <a:avLst/>
          </a:prstGeom>
        </p:spPr>
        <p:txBody>
          <a:bodyPr wrap="square">
            <a:spAutoFit/>
          </a:bodyPr>
          <a:lstStyle/>
          <a:p>
            <a:pPr lvl="0">
              <a:lnSpc>
                <a:spcPct val="90000"/>
              </a:lnSpc>
              <a:spcBef>
                <a:spcPct val="0"/>
              </a:spcBef>
              <a:buFont typeface="Arial" pitchFamily="34" charset="0"/>
              <a:buChar char="•"/>
              <a:tabLst>
                <a:tab pos="8789988" algn="l"/>
              </a:tabLst>
              <a:defRPr/>
            </a:pPr>
            <a:r>
              <a:rPr lang="tr-TR" sz="2800" dirty="0" smtClean="0">
                <a:solidFill>
                  <a:srgbClr val="0033CC"/>
                </a:solidFill>
              </a:rPr>
              <a:t>Ahruf-u Seb’a</a:t>
            </a:r>
          </a:p>
          <a:p>
            <a:pPr>
              <a:lnSpc>
                <a:spcPct val="90000"/>
              </a:lnSpc>
              <a:spcBef>
                <a:spcPct val="0"/>
              </a:spcBef>
              <a:buFont typeface="Arial" pitchFamily="34" charset="0"/>
              <a:buChar char="•"/>
              <a:tabLst>
                <a:tab pos="8789988" algn="l"/>
              </a:tabLst>
              <a:defRPr/>
            </a:pPr>
            <a:r>
              <a:rPr lang="tr-TR" sz="2800" dirty="0" smtClean="0">
                <a:solidFill>
                  <a:srgbClr val="0033CC"/>
                </a:solidFill>
              </a:rPr>
              <a:t>Kur’an ve Kıraatler</a:t>
            </a:r>
          </a:p>
          <a:p>
            <a:pPr lvl="0">
              <a:lnSpc>
                <a:spcPct val="90000"/>
              </a:lnSpc>
              <a:spcBef>
                <a:spcPct val="0"/>
              </a:spcBef>
              <a:buFont typeface="Arial" pitchFamily="34" charset="0"/>
              <a:buChar char="•"/>
              <a:tabLst>
                <a:tab pos="8789988" algn="l"/>
              </a:tabLst>
              <a:defRPr/>
            </a:pPr>
            <a:r>
              <a:rPr lang="tr-TR" sz="2800" dirty="0" smtClean="0">
                <a:solidFill>
                  <a:srgbClr val="0033CC"/>
                </a:solidFill>
              </a:rPr>
              <a:t>Kur’an’da Üslup</a:t>
            </a:r>
          </a:p>
          <a:p>
            <a:pPr>
              <a:lnSpc>
                <a:spcPct val="90000"/>
              </a:lnSpc>
              <a:spcBef>
                <a:spcPct val="0"/>
              </a:spcBef>
              <a:buFont typeface="Arial" pitchFamily="34" charset="0"/>
              <a:buChar char="•"/>
              <a:tabLst>
                <a:tab pos="8789988" algn="l"/>
              </a:tabLst>
              <a:defRPr/>
            </a:pPr>
            <a:r>
              <a:rPr lang="tr-TR" sz="2800" dirty="0" smtClean="0">
                <a:solidFill>
                  <a:srgbClr val="0033CC"/>
                </a:solidFill>
              </a:rPr>
              <a:t>Siyak-Sibak</a:t>
            </a:r>
          </a:p>
          <a:p>
            <a:pPr lvl="0">
              <a:lnSpc>
                <a:spcPct val="90000"/>
              </a:lnSpc>
              <a:spcBef>
                <a:spcPct val="0"/>
              </a:spcBef>
              <a:buFont typeface="Arial" pitchFamily="34" charset="0"/>
              <a:buChar char="•"/>
              <a:tabLst>
                <a:tab pos="8789988" algn="l"/>
              </a:tabLst>
              <a:defRPr/>
            </a:pPr>
            <a:r>
              <a:rPr lang="tr-TR" sz="2800" dirty="0" smtClean="0">
                <a:solidFill>
                  <a:srgbClr val="0033CC"/>
                </a:solidFill>
              </a:rPr>
              <a:t>Umum-Husus</a:t>
            </a:r>
          </a:p>
          <a:p>
            <a:pPr lvl="0">
              <a:lnSpc>
                <a:spcPct val="90000"/>
              </a:lnSpc>
              <a:spcBef>
                <a:spcPct val="0"/>
              </a:spcBef>
              <a:buFont typeface="Arial" pitchFamily="34" charset="0"/>
              <a:buChar char="•"/>
              <a:tabLst>
                <a:tab pos="8789988" algn="l"/>
              </a:tabLst>
              <a:defRPr/>
            </a:pPr>
            <a:r>
              <a:rPr lang="tr-TR" sz="2800" dirty="0" smtClean="0">
                <a:solidFill>
                  <a:srgbClr val="0033CC"/>
                </a:solidFill>
              </a:rPr>
              <a:t>Mutlak-Mukayyed</a:t>
            </a:r>
          </a:p>
          <a:p>
            <a:pPr>
              <a:lnSpc>
                <a:spcPct val="90000"/>
              </a:lnSpc>
              <a:spcBef>
                <a:spcPct val="0"/>
              </a:spcBef>
              <a:buFont typeface="Arial" pitchFamily="34" charset="0"/>
              <a:buChar char="•"/>
              <a:tabLst>
                <a:tab pos="8789988" algn="l"/>
              </a:tabLst>
              <a:defRPr/>
            </a:pPr>
            <a:r>
              <a:rPr lang="tr-TR" sz="2800" dirty="0" smtClean="0">
                <a:solidFill>
                  <a:srgbClr val="0033CC"/>
                </a:solidFill>
              </a:rPr>
              <a:t>Mübhematu’l-Kur’an</a:t>
            </a:r>
          </a:p>
          <a:p>
            <a:pPr lvl="0">
              <a:lnSpc>
                <a:spcPct val="90000"/>
              </a:lnSpc>
              <a:spcBef>
                <a:spcPct val="0"/>
              </a:spcBef>
              <a:buFont typeface="Arial" pitchFamily="34" charset="0"/>
              <a:buChar char="•"/>
              <a:tabLst>
                <a:tab pos="8789988" algn="l"/>
              </a:tabLst>
              <a:defRPr/>
            </a:pPr>
            <a:r>
              <a:rPr lang="tr-TR" sz="2800" dirty="0" smtClean="0">
                <a:solidFill>
                  <a:srgbClr val="0033CC"/>
                </a:solidFill>
              </a:rPr>
              <a:t>Vücûh ve Nezâir</a:t>
            </a:r>
          </a:p>
          <a:p>
            <a:pPr lvl="0">
              <a:lnSpc>
                <a:spcPct val="90000"/>
              </a:lnSpc>
              <a:spcBef>
                <a:spcPct val="0"/>
              </a:spcBef>
              <a:buFont typeface="Arial" pitchFamily="34" charset="0"/>
              <a:buChar char="•"/>
              <a:tabLst>
                <a:tab pos="8789988" algn="l"/>
              </a:tabLst>
              <a:defRPr/>
            </a:pPr>
            <a:r>
              <a:rPr lang="tr-TR" sz="2800" dirty="0" smtClean="0">
                <a:solidFill>
                  <a:srgbClr val="0033CC"/>
                </a:solidFill>
              </a:rPr>
              <a:t>Garibu’l-Kur’an</a:t>
            </a:r>
          </a:p>
          <a:p>
            <a:pPr>
              <a:lnSpc>
                <a:spcPct val="90000"/>
              </a:lnSpc>
              <a:spcBef>
                <a:spcPct val="0"/>
              </a:spcBef>
              <a:buFont typeface="Arial" pitchFamily="34" charset="0"/>
              <a:buChar char="•"/>
              <a:tabLst>
                <a:tab pos="8789988" algn="l"/>
              </a:tabLst>
              <a:defRPr/>
            </a:pPr>
            <a:r>
              <a:rPr lang="tr-TR" sz="2800" dirty="0" smtClean="0">
                <a:solidFill>
                  <a:srgbClr val="0033CC"/>
                </a:solidFill>
              </a:rPr>
              <a:t>Kur’an ve İ’caz (İ’cazu’l-Kur’an)</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1007533" y="765175"/>
            <a:ext cx="105664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rgbClr val="0033CC"/>
                </a:solidFill>
                <a:effectLst/>
                <a:uLnTx/>
                <a:uFillTx/>
                <a:latin typeface="+mj-lt"/>
                <a:ea typeface="+mj-ea"/>
                <a:cs typeface="+mj-cs"/>
              </a:rPr>
              <a:t>Vücûh ve Nezâir</a:t>
            </a:r>
          </a:p>
        </p:txBody>
      </p:sp>
      <p:sp>
        <p:nvSpPr>
          <p:cNvPr id="5" name="Rectangle 3"/>
          <p:cNvSpPr txBox="1">
            <a:spLocks noChangeArrowheads="1"/>
          </p:cNvSpPr>
          <p:nvPr/>
        </p:nvSpPr>
        <p:spPr>
          <a:xfrm>
            <a:off x="1117601" y="2362200"/>
            <a:ext cx="10835217" cy="423545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200" b="1" i="0" u="none" strike="noStrike" kern="1200" cap="none" spc="0" normalizeH="0" baseline="0" noProof="0" smtClean="0">
                <a:ln>
                  <a:noFill/>
                </a:ln>
                <a:solidFill>
                  <a:schemeClr val="tx1"/>
                </a:solidFill>
                <a:effectLst/>
                <a:uLnTx/>
                <a:uFillTx/>
                <a:latin typeface="+mn-lt"/>
                <a:ea typeface="+mn-ea"/>
                <a:cs typeface="+mn-cs"/>
              </a:rPr>
              <a:t>Her dilde olduğu gibi Kur’ân’ın kullandığı Arapçada da aynı şekilde söylenen ve yazılan fakat farklı anlama gelen sözcükler bulunmaktadır. Bunlara Kur’ân ilimlerinde </a:t>
            </a:r>
            <a:r>
              <a:rPr kumimoji="0" lang="tr-TR" sz="2200" b="1" i="0" u="none" strike="noStrike" kern="1200" cap="none" spc="0" normalizeH="0" baseline="0" noProof="0" smtClean="0">
                <a:ln>
                  <a:noFill/>
                </a:ln>
                <a:solidFill>
                  <a:srgbClr val="CC0066"/>
                </a:solidFill>
                <a:effectLst/>
                <a:uLnTx/>
                <a:uFillTx/>
                <a:latin typeface="+mn-lt"/>
                <a:ea typeface="+mn-ea"/>
                <a:cs typeface="+mn-cs"/>
              </a:rPr>
              <a:t>vücûh</a:t>
            </a:r>
            <a:r>
              <a:rPr kumimoji="0" lang="tr-TR" sz="2200" b="1" i="1" u="none" strike="noStrike" kern="1200" cap="none" spc="0" normalizeH="0" baseline="0" noProof="0" smtClean="0">
                <a:ln>
                  <a:noFill/>
                </a:ln>
                <a:solidFill>
                  <a:srgbClr val="CC0066"/>
                </a:solidFill>
                <a:effectLst/>
                <a:uLnTx/>
                <a:uFillTx/>
                <a:latin typeface="+mn-lt"/>
                <a:ea typeface="+mn-ea"/>
                <a:cs typeface="+mn-cs"/>
              </a:rPr>
              <a:t> </a:t>
            </a:r>
            <a:r>
              <a:rPr kumimoji="0" lang="tr-TR" sz="2200" b="1" i="0" u="none" strike="noStrike" kern="1200" cap="none" spc="0" normalizeH="0" baseline="0" noProof="0" smtClean="0">
                <a:ln>
                  <a:noFill/>
                </a:ln>
                <a:solidFill>
                  <a:srgbClr val="CC0066"/>
                </a:solidFill>
                <a:effectLst/>
                <a:uLnTx/>
                <a:uFillTx/>
                <a:latin typeface="+mn-lt"/>
                <a:ea typeface="+mn-ea"/>
                <a:cs typeface="+mn-cs"/>
              </a:rPr>
              <a:t>veya eş-sesli</a:t>
            </a:r>
            <a:r>
              <a:rPr kumimoji="0" lang="tr-TR" sz="2200" b="1" i="0" u="none" strike="noStrike" kern="1200" cap="none" spc="0" normalizeH="0" baseline="0" noProof="0" smtClean="0">
                <a:ln>
                  <a:noFill/>
                </a:ln>
                <a:solidFill>
                  <a:schemeClr val="tx1"/>
                </a:solidFill>
                <a:effectLst/>
                <a:uLnTx/>
                <a:uFillTx/>
                <a:latin typeface="+mn-lt"/>
                <a:ea typeface="+mn-ea"/>
                <a:cs typeface="+mn-cs"/>
              </a:rPr>
              <a:t> sözcükler diyoruz.</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200" b="1" i="0" u="none" strike="noStrike" kern="1200" cap="none" spc="0" normalizeH="0" baseline="0" noProof="0" smtClean="0">
                <a:ln>
                  <a:noFill/>
                </a:ln>
                <a:solidFill>
                  <a:schemeClr val="tx1"/>
                </a:solidFill>
                <a:effectLst/>
                <a:uLnTx/>
                <a:uFillTx/>
                <a:latin typeface="+mn-lt"/>
                <a:ea typeface="+mn-ea"/>
                <a:cs typeface="+mn-cs"/>
              </a:rPr>
              <a:t>Kur’ân’da ‘kitap’ kelimesi, Kur’ân’ın yanı sıra ‘vahiy’, ‘Tevrat’, ‘İncil’, ‘amellerin yazıldığı defter’ gibi anlamlara gelmektedir. ‘Ayet’ kelimesi de, ‘işaret’, ‘mucize’ ve ‘Kur’ân’ın cümleleri’ anlamlarına gelmektedir. ‘Din’ kelimesi, ‘itaat ve kulluk’, ‘inanç sistemi’, ‘kanun, kural’ ve ‘ceza’ anlamlarına gelebilmektedir. ‘Ecel’ kelimesi de ‘borcun vadesi, ‘ömür süresi’,’ahiret için biçilen zaman’ gibi çeşitli anlamlardadır. ‘Huda’ kelimesi ise Beyan, Din, İman, Peygamber, Kur’ân, Hz. Muhammed, Tevrat, Delil gibi anlamlara gelmektedir.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Vücûh ve Nezâir</a:t>
            </a:r>
          </a:p>
        </p:txBody>
      </p:sp>
      <p:sp>
        <p:nvSpPr>
          <p:cNvPr id="5" name="Rectangle 3"/>
          <p:cNvSpPr txBox="1">
            <a:spLocks noChangeArrowheads="1"/>
          </p:cNvSpPr>
          <p:nvPr/>
        </p:nvSpPr>
        <p:spPr>
          <a:xfrm>
            <a:off x="1117601" y="2362200"/>
            <a:ext cx="10835217" cy="423545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Nezâir birbirine benzeyen kelimeler demektir. Aynı anlama geldiği hâlde farklı sözcüklerle ifade edilen kelimelere </a:t>
            </a:r>
            <a:r>
              <a:rPr kumimoji="0" lang="tr-TR" sz="2800" b="1" i="1" u="none" strike="noStrike" kern="1200" cap="none" spc="0" normalizeH="0" baseline="0" noProof="0" smtClean="0">
                <a:ln>
                  <a:noFill/>
                </a:ln>
                <a:solidFill>
                  <a:srgbClr val="CC0066"/>
                </a:solidFill>
                <a:effectLst/>
                <a:uLnTx/>
                <a:uFillTx/>
                <a:latin typeface="+mn-lt"/>
                <a:ea typeface="+mn-ea"/>
                <a:cs typeface="+mn-cs"/>
              </a:rPr>
              <a:t>nezâir</a:t>
            </a:r>
            <a:r>
              <a:rPr kumimoji="0" lang="tr-TR" sz="2800" b="1" i="0" u="none" strike="noStrike" kern="1200" cap="none" spc="0" normalizeH="0" baseline="0" noProof="0" smtClean="0">
                <a:ln>
                  <a:noFill/>
                </a:ln>
                <a:solidFill>
                  <a:srgbClr val="CC0066"/>
                </a:solidFill>
                <a:effectLst/>
                <a:uLnTx/>
                <a:uFillTx/>
                <a:latin typeface="+mn-lt"/>
                <a:ea typeface="+mn-ea"/>
                <a:cs typeface="+mn-cs"/>
              </a:rPr>
              <a:t> veya eş-anlamlı</a:t>
            </a:r>
            <a:r>
              <a:rPr kumimoji="0" lang="tr-TR" sz="2800" b="1" i="0" u="none" strike="noStrike" kern="1200" cap="none" spc="0" normalizeH="0" baseline="0" noProof="0" smtClean="0">
                <a:ln>
                  <a:noFill/>
                </a:ln>
                <a:solidFill>
                  <a:schemeClr val="tx1"/>
                </a:solidFill>
                <a:effectLst/>
                <a:uLnTx/>
                <a:uFillTx/>
                <a:latin typeface="+mn-lt"/>
                <a:ea typeface="+mn-ea"/>
                <a:cs typeface="+mn-cs"/>
              </a:rPr>
              <a:t> sözcükler diyoruz.</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Kur’ân’da ‘arş’ve ’kürsi’ sözcükleri birlikte ‘taht’ anlamına gelmektedir. Yine ‘nar’, ‘hutame’ ve ‘haviye’ sözcükleri, cehennem anlamına gelmektedir. ‘Cennet’ ve ‘firdevs’ aynı anlamdadır. ‘Şeytan’, ‘iblis’ sözcükleri de eş anlamlıdır.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b="0" i="0" u="none" strike="noStrike" kern="1200" cap="none" spc="0" normalizeH="0" baseline="0" noProof="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Vücûh ve Nezâir ile ilgili Eserler: </a:t>
            </a:r>
          </a:p>
        </p:txBody>
      </p:sp>
      <p:sp>
        <p:nvSpPr>
          <p:cNvPr id="5" name="Rectangle 3"/>
          <p:cNvSpPr txBox="1">
            <a:spLocks noChangeArrowheads="1"/>
          </p:cNvSpPr>
          <p:nvPr/>
        </p:nvSpPr>
        <p:spPr>
          <a:xfrm>
            <a:off x="1102784" y="2349500"/>
            <a:ext cx="10835216" cy="430688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500" b="1" i="0" u="none" strike="noStrike" kern="1200" cap="none" spc="0" normalizeH="0" baseline="0" noProof="0" smtClean="0">
                <a:ln>
                  <a:noFill/>
                </a:ln>
                <a:solidFill>
                  <a:schemeClr val="tx1"/>
                </a:solidFill>
                <a:effectLst/>
                <a:uLnTx/>
                <a:uFillTx/>
                <a:latin typeface="+mn-lt"/>
                <a:ea typeface="+mn-ea"/>
                <a:cs typeface="+mn-cs"/>
              </a:rPr>
              <a:t>Mukâtil b. Süleyman (150/767), </a:t>
            </a:r>
            <a:r>
              <a:rPr kumimoji="0" lang="tr-TR" sz="2500" b="1" i="1" u="none" strike="noStrike" kern="1200" cap="none" spc="0" normalizeH="0" baseline="0" noProof="0" smtClean="0">
                <a:ln>
                  <a:noFill/>
                </a:ln>
                <a:solidFill>
                  <a:srgbClr val="CC0066"/>
                </a:solidFill>
                <a:effectLst/>
                <a:uLnTx/>
                <a:uFillTx/>
                <a:latin typeface="+mn-lt"/>
                <a:ea typeface="+mn-ea"/>
                <a:cs typeface="+mn-cs"/>
              </a:rPr>
              <a:t>el-Vücûh ve’n-Nezâir</a:t>
            </a:r>
            <a:endParaRPr kumimoji="0" lang="tr-TR" sz="25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500" b="1" i="0" u="none" strike="noStrike" kern="1200" cap="none" spc="0" normalizeH="0" baseline="0" noProof="0" smtClean="0">
                <a:ln>
                  <a:noFill/>
                </a:ln>
                <a:solidFill>
                  <a:schemeClr val="tx1"/>
                </a:solidFill>
                <a:effectLst/>
                <a:uLnTx/>
                <a:uFillTx/>
                <a:latin typeface="+mn-lt"/>
                <a:ea typeface="+mn-ea"/>
                <a:cs typeface="+mn-cs"/>
              </a:rPr>
              <a:t>Ali b. Vâfid (193/808), </a:t>
            </a:r>
            <a:r>
              <a:rPr kumimoji="0" lang="tr-TR" sz="2500" b="1" i="1" u="none" strike="noStrike" kern="1200" cap="none" spc="0" normalizeH="0" baseline="0" noProof="0" smtClean="0">
                <a:ln>
                  <a:noFill/>
                </a:ln>
                <a:solidFill>
                  <a:srgbClr val="CC0066"/>
                </a:solidFill>
                <a:effectLst/>
                <a:uLnTx/>
                <a:uFillTx/>
                <a:latin typeface="+mn-lt"/>
                <a:ea typeface="+mn-ea"/>
                <a:cs typeface="+mn-cs"/>
              </a:rPr>
              <a:t>el-Vücûh ve’n-Nezâir</a:t>
            </a:r>
            <a:endParaRPr kumimoji="0" lang="tr-TR" sz="25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500" b="1" i="0" u="none" strike="noStrike" kern="1200" cap="none" spc="0" normalizeH="0" baseline="0" noProof="0" smtClean="0">
                <a:ln>
                  <a:noFill/>
                </a:ln>
                <a:solidFill>
                  <a:schemeClr val="tx1"/>
                </a:solidFill>
                <a:effectLst/>
                <a:uLnTx/>
                <a:uFillTx/>
                <a:latin typeface="+mn-lt"/>
                <a:ea typeface="+mn-ea"/>
                <a:cs typeface="+mn-cs"/>
              </a:rPr>
              <a:t>Yahya b. Sellam (200/815), </a:t>
            </a:r>
            <a:r>
              <a:rPr kumimoji="0" lang="tr-TR" sz="2500" b="1" i="1" u="none" strike="noStrike" kern="1200" cap="none" spc="0" normalizeH="0" baseline="0" noProof="0" smtClean="0">
                <a:ln>
                  <a:noFill/>
                </a:ln>
                <a:solidFill>
                  <a:srgbClr val="CC0066"/>
                </a:solidFill>
                <a:effectLst/>
                <a:uLnTx/>
                <a:uFillTx/>
                <a:latin typeface="+mn-lt"/>
                <a:ea typeface="+mn-ea"/>
                <a:cs typeface="+mn-cs"/>
              </a:rPr>
              <a:t>et-Tesârif</a:t>
            </a:r>
            <a:endParaRPr kumimoji="0" lang="tr-TR" sz="25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500" b="1" i="0" u="none" strike="noStrike" kern="1200" cap="none" spc="0" normalizeH="0" baseline="0" noProof="0" smtClean="0">
                <a:ln>
                  <a:noFill/>
                </a:ln>
                <a:solidFill>
                  <a:schemeClr val="tx1"/>
                </a:solidFill>
                <a:effectLst/>
                <a:uLnTx/>
                <a:uFillTx/>
                <a:latin typeface="+mn-lt"/>
                <a:ea typeface="+mn-ea"/>
                <a:cs typeface="+mn-cs"/>
              </a:rPr>
              <a:t>el-Hâkim et-Tirmizi (285/898), </a:t>
            </a:r>
            <a:r>
              <a:rPr kumimoji="0" lang="tr-TR" sz="2500" b="1" i="1" u="none" strike="noStrike" kern="1200" cap="none" spc="0" normalizeH="0" baseline="0" noProof="0" smtClean="0">
                <a:ln>
                  <a:noFill/>
                </a:ln>
                <a:solidFill>
                  <a:srgbClr val="CC0066"/>
                </a:solidFill>
                <a:effectLst/>
                <a:uLnTx/>
                <a:uFillTx/>
                <a:latin typeface="+mn-lt"/>
                <a:ea typeface="+mn-ea"/>
                <a:cs typeface="+mn-cs"/>
              </a:rPr>
              <a:t>Tahsîlu nezâiri’l-Kur’âni’l-Kerim</a:t>
            </a:r>
            <a:endParaRPr kumimoji="0" lang="tr-TR" sz="25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500" b="1" i="0" u="none" strike="noStrike" kern="1200" cap="none" spc="0" normalizeH="0" baseline="0" noProof="0" smtClean="0">
                <a:ln>
                  <a:noFill/>
                </a:ln>
                <a:solidFill>
                  <a:schemeClr val="tx1"/>
                </a:solidFill>
                <a:effectLst/>
                <a:uLnTx/>
                <a:uFillTx/>
                <a:latin typeface="+mn-lt"/>
                <a:ea typeface="+mn-ea"/>
                <a:cs typeface="+mn-cs"/>
              </a:rPr>
              <a:t>Ebu Ali el-Hasen el-Bağdadi (471/1079), </a:t>
            </a:r>
            <a:r>
              <a:rPr kumimoji="0" lang="tr-TR" sz="2500" b="1" i="1" u="none" strike="noStrike" kern="1200" cap="none" spc="0" normalizeH="0" baseline="0" noProof="0" smtClean="0">
                <a:ln>
                  <a:noFill/>
                </a:ln>
                <a:solidFill>
                  <a:srgbClr val="CC0066"/>
                </a:solidFill>
                <a:effectLst/>
                <a:uLnTx/>
                <a:uFillTx/>
                <a:latin typeface="+mn-lt"/>
                <a:ea typeface="+mn-ea"/>
                <a:cs typeface="+mn-cs"/>
              </a:rPr>
              <a:t>el-Vücûh ve’n-Nezâir</a:t>
            </a:r>
            <a:endParaRPr kumimoji="0" lang="tr-TR" sz="25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500" b="1" i="0" u="none" strike="noStrike" kern="1200" cap="none" spc="0" normalizeH="0" baseline="0" noProof="0" smtClean="0">
                <a:ln>
                  <a:noFill/>
                </a:ln>
                <a:solidFill>
                  <a:schemeClr val="tx1"/>
                </a:solidFill>
                <a:effectLst/>
                <a:uLnTx/>
                <a:uFillTx/>
                <a:latin typeface="+mn-lt"/>
                <a:ea typeface="+mn-ea"/>
                <a:cs typeface="+mn-cs"/>
              </a:rPr>
              <a:t>İbnu’l-Cevzi (597/1200), </a:t>
            </a:r>
            <a:r>
              <a:rPr kumimoji="0" lang="tr-TR" sz="2500" b="1" i="1" u="none" strike="noStrike" kern="1200" cap="none" spc="0" normalizeH="0" baseline="0" noProof="0" smtClean="0">
                <a:ln>
                  <a:noFill/>
                </a:ln>
                <a:solidFill>
                  <a:srgbClr val="CC0066"/>
                </a:solidFill>
                <a:effectLst/>
                <a:uLnTx/>
                <a:uFillTx/>
                <a:latin typeface="+mn-lt"/>
                <a:ea typeface="+mn-ea"/>
                <a:cs typeface="+mn-cs"/>
              </a:rPr>
              <a:t>Nüzhetu’l-a’yuni’n-Nevâzir fi ilmi’l-vücûh ve’n-Nezâir</a:t>
            </a:r>
            <a:endParaRPr kumimoji="0" lang="tr-TR" sz="25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500" b="1" i="0" u="none" strike="noStrike" kern="1200" cap="none" spc="0" normalizeH="0" baseline="0" noProof="0" smtClean="0">
                <a:ln>
                  <a:noFill/>
                </a:ln>
                <a:solidFill>
                  <a:schemeClr val="tx1"/>
                </a:solidFill>
                <a:effectLst/>
                <a:uLnTx/>
                <a:uFillTx/>
                <a:latin typeface="+mn-lt"/>
                <a:ea typeface="+mn-ea"/>
                <a:cs typeface="+mn-cs"/>
              </a:rPr>
              <a:t>İbnu’l-İmâd (887/1482), </a:t>
            </a:r>
            <a:r>
              <a:rPr kumimoji="0" lang="tr-TR" sz="2500" b="1" i="1" u="none" strike="noStrike" kern="1200" cap="none" spc="0" normalizeH="0" baseline="0" noProof="0" smtClean="0">
                <a:ln>
                  <a:noFill/>
                </a:ln>
                <a:solidFill>
                  <a:srgbClr val="CC0066"/>
                </a:solidFill>
                <a:effectLst/>
                <a:uLnTx/>
                <a:uFillTx/>
                <a:latin typeface="+mn-lt"/>
                <a:ea typeface="+mn-ea"/>
                <a:cs typeface="+mn-cs"/>
              </a:rPr>
              <a:t>es-Serair fi Ma’na’l-Vücûh ve’l-Eşbah ve’n-Nezâir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rgbClr val="0033CC"/>
                </a:solidFill>
                <a:effectLst/>
                <a:uLnTx/>
                <a:uFillTx/>
                <a:latin typeface="+mj-lt"/>
                <a:ea typeface="+mj-ea"/>
                <a:cs typeface="+mj-cs"/>
              </a:rPr>
              <a:t>Garibu’l-Kur’an</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Kur’ân, Kureyş lehçesiyle nazil olmakla birlikte diğer Arap lehçelerinden gelen veya yabancı dillerden alınıp Arapçalaşan kelimeler de içermektedir. Bu bakımdan Tefsir alanında Kur’ân’daki bu tür kelimelerin açıklanmasını konu edinen bir ilim doğmuştur ve bu ilime </a:t>
            </a:r>
            <a:r>
              <a:rPr kumimoji="0" lang="tr-TR" sz="2800" b="1" i="0" u="none" strike="noStrike" kern="1200" cap="none" spc="0" normalizeH="0" baseline="0" noProof="0" smtClean="0">
                <a:ln>
                  <a:noFill/>
                </a:ln>
                <a:solidFill>
                  <a:srgbClr val="CC0066"/>
                </a:solidFill>
                <a:effectLst/>
                <a:uLnTx/>
                <a:uFillTx/>
                <a:latin typeface="+mn-lt"/>
                <a:ea typeface="+mn-ea"/>
                <a:cs typeface="+mn-cs"/>
              </a:rPr>
              <a:t>Garîbu’l-Kur’ân</a:t>
            </a:r>
            <a:r>
              <a:rPr kumimoji="0" lang="tr-TR" sz="2800" b="1" i="0" u="none" strike="noStrike" kern="1200" cap="none" spc="0" normalizeH="0" baseline="0" noProof="0" smtClean="0">
                <a:ln>
                  <a:noFill/>
                </a:ln>
                <a:solidFill>
                  <a:schemeClr val="tx1"/>
                </a:solidFill>
                <a:effectLst/>
                <a:uLnTx/>
                <a:uFillTx/>
                <a:latin typeface="+mn-lt"/>
                <a:ea typeface="+mn-ea"/>
                <a:cs typeface="+mn-cs"/>
              </a:rPr>
              <a:t> denilmektedir.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Garibu’l-Kur’an</a:t>
            </a:r>
          </a:p>
        </p:txBody>
      </p:sp>
      <p:sp>
        <p:nvSpPr>
          <p:cNvPr id="5" name="Rectangle 3"/>
          <p:cNvSpPr txBox="1">
            <a:spLocks noChangeArrowheads="1"/>
          </p:cNvSpPr>
          <p:nvPr/>
        </p:nvSpPr>
        <p:spPr>
          <a:xfrm>
            <a:off x="1102785" y="2362200"/>
            <a:ext cx="10850033" cy="4495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chemeClr val="tx1"/>
                </a:solidFill>
                <a:effectLst/>
                <a:uLnTx/>
                <a:uFillTx/>
                <a:latin typeface="+mn-lt"/>
                <a:ea typeface="+mn-ea"/>
                <a:cs typeface="+mn-cs"/>
              </a:rPr>
              <a:t>Hz. Peygamber, birçok farklı Arap kabileleriyle görüşmüş ve onların lehçe özelliklerini kullanmıştı. Yeni bölgelerin fethiyle de ayrı dil, din ve kültüre sahip ülkelerle bir kaynaşma gerçekleşmişti. Böylelikle Arap dili diğer dillerden etkilenmiştir.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chemeClr val="tx1"/>
                </a:solidFill>
                <a:effectLst/>
                <a:uLnTx/>
                <a:uFillTx/>
                <a:latin typeface="+mn-lt"/>
                <a:ea typeface="+mn-ea"/>
                <a:cs typeface="+mn-cs"/>
              </a:rPr>
              <a:t>Ayetlerdeki garib lafızların manalarının tesbit edilmesine sahabe devrinden itibaren başlandığı bilinmektedir. Kur’ân-ı Kerim’de, başka lehçelerden alınan veya diğer dillerden Arapçaya geçen kelimeler hakkında açıklamalar, Kur’ân tefsiri otoritelerinden İbn Abbâs’a dayanmaktadır.</a:t>
            </a:r>
            <a:r>
              <a:rPr kumimoji="0" lang="tr-TR" sz="2400" b="0" i="0" u="none" strike="noStrike" kern="1200" cap="none" spc="0" normalizeH="0" baseline="0" noProof="0" smtClean="0">
                <a:ln>
                  <a:noFill/>
                </a:ln>
                <a:solidFill>
                  <a:schemeClr val="tx1"/>
                </a:solidFill>
                <a:effectLst/>
                <a:uLnTx/>
                <a:uFillTx/>
                <a:latin typeface="+mn-lt"/>
                <a:ea typeface="+mn-ea"/>
                <a:cs typeface="+mn-cs"/>
              </a:rPr>
              <a:t>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600" b="0" i="0" u="none" strike="noStrike" kern="1200" cap="none" spc="0" normalizeH="0" baseline="0" noProof="0" smtClean="0">
                <a:ln>
                  <a:noFill/>
                </a:ln>
                <a:solidFill>
                  <a:srgbClr val="CC0066"/>
                </a:solidFill>
                <a:effectLst/>
                <a:uLnTx/>
                <a:uFillTx/>
                <a:latin typeface="+mj-lt"/>
                <a:ea typeface="+mj-ea"/>
                <a:cs typeface="+mj-cs"/>
              </a:rPr>
              <a:t>Kur’ân’da yabancı kelime bulunup bulunmadığı hususunda görüşleri 2 kısma ayırabiliriz:</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533400" marR="0" lvl="0" indent="-533400" algn="l" defTabSz="914400" rtl="0" eaLnBrk="1" fontAlgn="auto" latinLnBrk="0" hangingPunct="1">
              <a:lnSpc>
                <a:spcPct val="90000"/>
              </a:lnSpc>
              <a:spcBef>
                <a:spcPts val="1000"/>
              </a:spcBef>
              <a:spcAft>
                <a:spcPts val="0"/>
              </a:spcAft>
              <a:buClrTx/>
              <a:buSzTx/>
              <a:buFont typeface="Wingdings" pitchFamily="2" charset="2"/>
              <a:buAutoNum type="arabicPeriod"/>
              <a:tabLst/>
              <a:defRPr/>
            </a:pPr>
            <a:r>
              <a:rPr kumimoji="0" lang="tr-TR" sz="3100" b="1" i="0" u="none" strike="noStrike" kern="1200" cap="none" spc="0" normalizeH="0" baseline="0" noProof="0" smtClean="0">
                <a:ln>
                  <a:noFill/>
                </a:ln>
                <a:solidFill>
                  <a:schemeClr val="tx1"/>
                </a:solidFill>
                <a:effectLst/>
                <a:uLnTx/>
                <a:uFillTx/>
                <a:latin typeface="+mn-lt"/>
                <a:ea typeface="+mn-ea"/>
                <a:cs typeface="+mn-cs"/>
              </a:rPr>
              <a:t>Kur’ân’da Arap dili dışında bir lafız bulunmadığı fikrini savunan görüş.</a:t>
            </a:r>
          </a:p>
          <a:p>
            <a:pPr marL="533400" marR="0" lvl="0" indent="-533400" algn="l" defTabSz="914400" rtl="0" eaLnBrk="1" fontAlgn="auto" latinLnBrk="0" hangingPunct="1">
              <a:lnSpc>
                <a:spcPct val="90000"/>
              </a:lnSpc>
              <a:spcBef>
                <a:spcPts val="1000"/>
              </a:spcBef>
              <a:spcAft>
                <a:spcPts val="0"/>
              </a:spcAft>
              <a:buClrTx/>
              <a:buSzTx/>
              <a:buFont typeface="Wingdings" pitchFamily="2" charset="2"/>
              <a:buAutoNum type="arabicPeriod"/>
              <a:tabLst/>
              <a:defRPr/>
            </a:pPr>
            <a:r>
              <a:rPr kumimoji="0" lang="tr-TR" sz="3100" b="1" i="0" u="none" strike="noStrike" kern="1200" cap="none" spc="0" normalizeH="0" baseline="0" noProof="0" smtClean="0">
                <a:ln>
                  <a:noFill/>
                </a:ln>
                <a:solidFill>
                  <a:schemeClr val="tx1"/>
                </a:solidFill>
                <a:effectLst/>
                <a:uLnTx/>
                <a:uFillTx/>
                <a:latin typeface="+mn-lt"/>
                <a:ea typeface="+mn-ea"/>
                <a:cs typeface="+mn-cs"/>
              </a:rPr>
              <a:t>Kur’ân’da Arap dili dışında kelimeler bulunduğunu ifade eden görüş.</a:t>
            </a:r>
            <a:endParaRPr kumimoji="0" lang="tr-TR" sz="2800" b="0" i="0" u="none" strike="noStrike" kern="1200" cap="none" spc="0" normalizeH="0" baseline="0" noProof="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smtClean="0">
                <a:ln>
                  <a:noFill/>
                </a:ln>
                <a:solidFill>
                  <a:schemeClr val="tx1"/>
                </a:solidFill>
                <a:effectLst/>
                <a:uLnTx/>
                <a:uFillTx/>
                <a:latin typeface="+mj-lt"/>
                <a:ea typeface="+mj-ea"/>
                <a:cs typeface="+mj-cs"/>
              </a:rPr>
              <a:t>Örnekler</a:t>
            </a:r>
            <a:r>
              <a:rPr kumimoji="0" lang="tr-TR" sz="3200" b="0" i="1" u="none" strike="noStrike" kern="1200" cap="none" spc="0" normalizeH="0" baseline="0" noProof="0" smtClean="0">
                <a:ln>
                  <a:noFill/>
                </a:ln>
                <a:solidFill>
                  <a:schemeClr val="tx1"/>
                </a:solidFill>
                <a:effectLst/>
                <a:uLnTx/>
                <a:uFillTx/>
                <a:latin typeface="+mj-lt"/>
                <a:ea typeface="+mj-ea"/>
                <a:cs typeface="+mj-cs"/>
              </a:rPr>
              <a:t/>
            </a:r>
            <a:br>
              <a:rPr kumimoji="0" lang="tr-TR" sz="3200" b="0" i="1" u="none" strike="noStrike" kern="1200" cap="none" spc="0" normalizeH="0" baseline="0" noProof="0" smtClean="0">
                <a:ln>
                  <a:noFill/>
                </a:ln>
                <a:solidFill>
                  <a:schemeClr val="tx1"/>
                </a:solidFill>
                <a:effectLst/>
                <a:uLnTx/>
                <a:uFillTx/>
                <a:latin typeface="+mj-lt"/>
                <a:ea typeface="+mj-ea"/>
                <a:cs typeface="+mj-cs"/>
              </a:rPr>
            </a:br>
            <a:endParaRPr kumimoji="0" lang="tr-TR" sz="3200" b="0" i="1" u="none" strike="noStrike" kern="1200" cap="none" spc="0" normalizeH="0" baseline="0" noProof="0" smtClean="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1117601" y="2362200"/>
            <a:ext cx="10835217" cy="430688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tr-TR" sz="2400" b="1" i="1" u="none" strike="noStrike" kern="1200" cap="none" spc="0" normalizeH="0" baseline="0" noProof="0" smtClean="0">
              <a:ln>
                <a:noFill/>
              </a:ln>
              <a:solidFill>
                <a:srgbClr val="0033CC"/>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1" u="none" strike="noStrike" kern="1200" cap="none" spc="0" normalizeH="0" baseline="0" noProof="0" smtClean="0">
                <a:ln>
                  <a:noFill/>
                </a:ln>
                <a:solidFill>
                  <a:srgbClr val="0033CC"/>
                </a:solidFill>
                <a:effectLst/>
                <a:uLnTx/>
                <a:uFillTx/>
                <a:latin typeface="+mn-lt"/>
                <a:ea typeface="+mn-ea"/>
                <a:cs typeface="+mn-cs"/>
              </a:rPr>
              <a:t>el-eraik</a:t>
            </a:r>
            <a:r>
              <a:rPr kumimoji="0" lang="tr-TR" sz="2400" b="1" i="0" u="none" strike="noStrike" kern="1200" cap="none" spc="0" normalizeH="0" baseline="0" noProof="0" smtClean="0">
                <a:ln>
                  <a:noFill/>
                </a:ln>
                <a:solidFill>
                  <a:schemeClr val="tx1"/>
                </a:solidFill>
                <a:effectLst/>
                <a:uLnTx/>
                <a:uFillTx/>
                <a:latin typeface="+mn-lt"/>
                <a:ea typeface="+mn-ea"/>
                <a:cs typeface="+mn-cs"/>
              </a:rPr>
              <a:t> (tahtlar), Kehf 18/31 </a:t>
            </a:r>
            <a:r>
              <a:rPr kumimoji="0" lang="tr-TR" sz="2400" b="1" i="0" u="none" strike="noStrike" kern="1200" cap="none" spc="0" normalizeH="0" baseline="0" noProof="0" smtClean="0">
                <a:ln>
                  <a:noFill/>
                </a:ln>
                <a:solidFill>
                  <a:srgbClr val="CC0066"/>
                </a:solidFill>
                <a:effectLst/>
                <a:uLnTx/>
                <a:uFillTx/>
                <a:latin typeface="+mn-lt"/>
                <a:ea typeface="+mn-ea"/>
                <a:cs typeface="+mn-cs"/>
              </a:rPr>
              <a:t>Habeşçe</a:t>
            </a:r>
            <a:r>
              <a:rPr kumimoji="0" lang="tr-TR" sz="2400" b="1" i="0" u="none" strike="noStrike" kern="1200" cap="none" spc="0" normalizeH="0" baseline="0" noProof="0" smtClean="0">
                <a:ln>
                  <a:noFill/>
                </a:ln>
                <a:solidFill>
                  <a:schemeClr val="tx1"/>
                </a:solidFill>
                <a:effectLst/>
                <a:uLnTx/>
                <a:uFillTx/>
                <a:latin typeface="+mn-lt"/>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1" u="none" strike="noStrike" kern="1200" cap="none" spc="0" normalizeH="0" baseline="0" noProof="0" smtClean="0">
                <a:ln>
                  <a:noFill/>
                </a:ln>
                <a:solidFill>
                  <a:srgbClr val="0033CC"/>
                </a:solidFill>
                <a:effectLst/>
                <a:uLnTx/>
                <a:uFillTx/>
                <a:latin typeface="+mn-lt"/>
                <a:ea typeface="+mn-ea"/>
                <a:cs typeface="+mn-cs"/>
              </a:rPr>
              <a:t>esbat</a:t>
            </a:r>
            <a:r>
              <a:rPr kumimoji="0" lang="tr-TR" sz="2400" b="1" i="1" u="none" strike="noStrike" kern="1200" cap="none" spc="0" normalizeH="0" baseline="0" noProof="0" smtClean="0">
                <a:ln>
                  <a:noFill/>
                </a:ln>
                <a:solidFill>
                  <a:schemeClr val="tx1"/>
                </a:solidFill>
                <a:effectLst/>
                <a:uLnTx/>
                <a:uFillTx/>
                <a:latin typeface="+mn-lt"/>
                <a:ea typeface="+mn-ea"/>
                <a:cs typeface="+mn-cs"/>
              </a:rPr>
              <a:t> </a:t>
            </a:r>
            <a:r>
              <a:rPr kumimoji="0" lang="tr-TR" sz="2400" b="1" i="0" u="none" strike="noStrike" kern="1200" cap="none" spc="0" normalizeH="0" baseline="0" noProof="0" smtClean="0">
                <a:ln>
                  <a:noFill/>
                </a:ln>
                <a:solidFill>
                  <a:schemeClr val="tx1"/>
                </a:solidFill>
                <a:effectLst/>
                <a:uLnTx/>
                <a:uFillTx/>
                <a:latin typeface="+mn-lt"/>
                <a:ea typeface="+mn-ea"/>
                <a:cs typeface="+mn-cs"/>
              </a:rPr>
              <a:t>(kabileler) Bakara 2/236 </a:t>
            </a:r>
            <a:r>
              <a:rPr kumimoji="0" lang="tr-TR" sz="2400" b="1" i="0" u="none" strike="noStrike" kern="1200" cap="none" spc="0" normalizeH="0" baseline="0" noProof="0" smtClean="0">
                <a:ln>
                  <a:noFill/>
                </a:ln>
                <a:solidFill>
                  <a:srgbClr val="CC0066"/>
                </a:solidFill>
                <a:effectLst/>
                <a:uLnTx/>
                <a:uFillTx/>
                <a:latin typeface="+mn-lt"/>
                <a:ea typeface="+mn-ea"/>
                <a:cs typeface="+mn-cs"/>
              </a:rPr>
              <a:t>İbranca</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1" u="none" strike="noStrike" kern="1200" cap="none" spc="0" normalizeH="0" baseline="0" noProof="0" smtClean="0">
                <a:ln>
                  <a:noFill/>
                </a:ln>
                <a:solidFill>
                  <a:srgbClr val="0033CC"/>
                </a:solidFill>
                <a:effectLst/>
                <a:uLnTx/>
                <a:uFillTx/>
                <a:latin typeface="+mn-lt"/>
                <a:ea typeface="+mn-ea"/>
                <a:cs typeface="+mn-cs"/>
              </a:rPr>
              <a:t>esfar</a:t>
            </a:r>
            <a:r>
              <a:rPr kumimoji="0" lang="tr-TR" sz="2400" b="1" i="1" u="none" strike="noStrike" kern="1200" cap="none" spc="0" normalizeH="0" baseline="0" noProof="0" smtClean="0">
                <a:ln>
                  <a:noFill/>
                </a:ln>
                <a:solidFill>
                  <a:schemeClr val="tx1"/>
                </a:solidFill>
                <a:effectLst/>
                <a:uLnTx/>
                <a:uFillTx/>
                <a:latin typeface="+mn-lt"/>
                <a:ea typeface="+mn-ea"/>
                <a:cs typeface="+mn-cs"/>
              </a:rPr>
              <a:t> </a:t>
            </a:r>
            <a:r>
              <a:rPr kumimoji="0" lang="tr-TR" sz="2400" b="1" i="0" u="none" strike="noStrike" kern="1200" cap="none" spc="0" normalizeH="0" baseline="0" noProof="0" smtClean="0">
                <a:ln>
                  <a:noFill/>
                </a:ln>
                <a:solidFill>
                  <a:schemeClr val="tx1"/>
                </a:solidFill>
                <a:effectLst/>
                <a:uLnTx/>
                <a:uFillTx/>
                <a:latin typeface="+mn-lt"/>
                <a:ea typeface="+mn-ea"/>
                <a:cs typeface="+mn-cs"/>
              </a:rPr>
              <a:t>(kitaplar) Cuma 62/5 </a:t>
            </a:r>
            <a:r>
              <a:rPr kumimoji="0" lang="tr-TR" sz="2400" b="1" i="0" u="none" strike="noStrike" kern="1200" cap="none" spc="0" normalizeH="0" baseline="0" noProof="0" smtClean="0">
                <a:ln>
                  <a:noFill/>
                </a:ln>
                <a:solidFill>
                  <a:srgbClr val="CC0066"/>
                </a:solidFill>
                <a:effectLst/>
                <a:uLnTx/>
                <a:uFillTx/>
                <a:latin typeface="+mn-lt"/>
                <a:ea typeface="+mn-ea"/>
                <a:cs typeface="+mn-cs"/>
              </a:rPr>
              <a:t>Süryanice</a:t>
            </a:r>
            <a:r>
              <a:rPr kumimoji="0" lang="tr-TR" sz="2400" b="1" i="0" u="none" strike="noStrike" kern="1200" cap="none" spc="0" normalizeH="0" baseline="0" noProof="0" smtClean="0">
                <a:ln>
                  <a:noFill/>
                </a:ln>
                <a:solidFill>
                  <a:schemeClr val="tx1"/>
                </a:solidFill>
                <a:effectLst/>
                <a:uLnTx/>
                <a:uFillTx/>
                <a:latin typeface="+mn-lt"/>
                <a:ea typeface="+mn-ea"/>
                <a:cs typeface="+mn-cs"/>
              </a:rPr>
              <a:t> veya </a:t>
            </a:r>
            <a:r>
              <a:rPr kumimoji="0" lang="tr-TR" sz="2400" b="1" i="0" u="none" strike="noStrike" kern="1200" cap="none" spc="0" normalizeH="0" baseline="0" noProof="0" smtClean="0">
                <a:ln>
                  <a:noFill/>
                </a:ln>
                <a:solidFill>
                  <a:srgbClr val="CC0066"/>
                </a:solidFill>
                <a:effectLst/>
                <a:uLnTx/>
                <a:uFillTx/>
                <a:latin typeface="+mn-lt"/>
                <a:ea typeface="+mn-ea"/>
                <a:cs typeface="+mn-cs"/>
              </a:rPr>
              <a:t>Nabatça</a:t>
            </a:r>
            <a:r>
              <a:rPr kumimoji="0" lang="tr-TR" sz="2400" b="1" i="0" u="none" strike="noStrike" kern="1200" cap="none" spc="0" normalizeH="0" baseline="0" noProof="0" smtClean="0">
                <a:ln>
                  <a:noFill/>
                </a:ln>
                <a:solidFill>
                  <a:schemeClr val="tx1"/>
                </a:solidFill>
                <a:effectLst/>
                <a:uLnTx/>
                <a:uFillTx/>
                <a:latin typeface="+mn-lt"/>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1" u="none" strike="noStrike" kern="1200" cap="none" spc="0" normalizeH="0" baseline="0" noProof="0" smtClean="0">
                <a:ln>
                  <a:noFill/>
                </a:ln>
                <a:solidFill>
                  <a:srgbClr val="0033CC"/>
                </a:solidFill>
                <a:effectLst/>
                <a:uLnTx/>
                <a:uFillTx/>
                <a:latin typeface="+mn-lt"/>
                <a:ea typeface="+mn-ea"/>
                <a:cs typeface="+mn-cs"/>
              </a:rPr>
              <a:t>ekvab</a:t>
            </a:r>
            <a:r>
              <a:rPr kumimoji="0" lang="tr-TR" sz="2400" b="1" i="1" u="none" strike="noStrike" kern="1200" cap="none" spc="0" normalizeH="0" baseline="0" noProof="0" smtClean="0">
                <a:ln>
                  <a:noFill/>
                </a:ln>
                <a:solidFill>
                  <a:schemeClr val="tx1"/>
                </a:solidFill>
                <a:effectLst/>
                <a:uLnTx/>
                <a:uFillTx/>
                <a:latin typeface="+mn-lt"/>
                <a:ea typeface="+mn-ea"/>
                <a:cs typeface="+mn-cs"/>
              </a:rPr>
              <a:t> </a:t>
            </a:r>
            <a:r>
              <a:rPr kumimoji="0" lang="tr-TR" sz="2400" b="1" i="0" u="none" strike="noStrike" kern="1200" cap="none" spc="0" normalizeH="0" baseline="0" noProof="0" smtClean="0">
                <a:ln>
                  <a:noFill/>
                </a:ln>
                <a:solidFill>
                  <a:schemeClr val="tx1"/>
                </a:solidFill>
                <a:effectLst/>
                <a:uLnTx/>
                <a:uFillTx/>
                <a:latin typeface="+mn-lt"/>
                <a:ea typeface="+mn-ea"/>
                <a:cs typeface="+mn-cs"/>
              </a:rPr>
              <a:t>(testiler) Bakara, 2/286; Al-i İmran,3/81 </a:t>
            </a:r>
            <a:r>
              <a:rPr kumimoji="0" lang="tr-TR" sz="2400" b="1" i="0" u="none" strike="noStrike" kern="1200" cap="none" spc="0" normalizeH="0" baseline="0" noProof="0" smtClean="0">
                <a:ln>
                  <a:noFill/>
                </a:ln>
                <a:solidFill>
                  <a:srgbClr val="CC0066"/>
                </a:solidFill>
                <a:effectLst/>
                <a:uLnTx/>
                <a:uFillTx/>
                <a:latin typeface="+mn-lt"/>
                <a:ea typeface="+mn-ea"/>
                <a:cs typeface="+mn-cs"/>
              </a:rPr>
              <a:t>Nabatça</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1" u="none" strike="noStrike" kern="1200" cap="none" spc="0" normalizeH="0" baseline="0" noProof="0" smtClean="0">
                <a:ln>
                  <a:noFill/>
                </a:ln>
                <a:solidFill>
                  <a:srgbClr val="0033CC"/>
                </a:solidFill>
                <a:effectLst/>
                <a:uLnTx/>
                <a:uFillTx/>
                <a:latin typeface="+mn-lt"/>
                <a:ea typeface="+mn-ea"/>
                <a:cs typeface="+mn-cs"/>
              </a:rPr>
              <a:t>rakim</a:t>
            </a:r>
            <a:r>
              <a:rPr kumimoji="0" lang="tr-TR" sz="2400" b="1" i="1" u="none" strike="noStrike" kern="1200" cap="none" spc="0" normalizeH="0" baseline="0" noProof="0" smtClean="0">
                <a:ln>
                  <a:noFill/>
                </a:ln>
                <a:solidFill>
                  <a:schemeClr val="tx1"/>
                </a:solidFill>
                <a:effectLst/>
                <a:uLnTx/>
                <a:uFillTx/>
                <a:latin typeface="+mn-lt"/>
                <a:ea typeface="+mn-ea"/>
                <a:cs typeface="+mn-cs"/>
              </a:rPr>
              <a:t> </a:t>
            </a:r>
            <a:r>
              <a:rPr kumimoji="0" lang="tr-TR" sz="2400" b="1" i="0" u="none" strike="noStrike" kern="1200" cap="none" spc="0" normalizeH="0" baseline="0" noProof="0" smtClean="0">
                <a:ln>
                  <a:noFill/>
                </a:ln>
                <a:solidFill>
                  <a:schemeClr val="tx1"/>
                </a:solidFill>
                <a:effectLst/>
                <a:uLnTx/>
                <a:uFillTx/>
                <a:latin typeface="+mn-lt"/>
                <a:ea typeface="+mn-ea"/>
                <a:cs typeface="+mn-cs"/>
              </a:rPr>
              <a:t>(levha-kitap) Kehf, 18/9 </a:t>
            </a:r>
            <a:r>
              <a:rPr kumimoji="0" lang="tr-TR" sz="2400" b="1" i="0" u="none" strike="noStrike" kern="1200" cap="none" spc="0" normalizeH="0" baseline="0" noProof="0" smtClean="0">
                <a:ln>
                  <a:noFill/>
                </a:ln>
                <a:solidFill>
                  <a:srgbClr val="CC0066"/>
                </a:solidFill>
                <a:effectLst/>
                <a:uLnTx/>
                <a:uFillTx/>
                <a:latin typeface="+mn-lt"/>
                <a:ea typeface="+mn-ea"/>
                <a:cs typeface="+mn-cs"/>
              </a:rPr>
              <a:t>Rumca</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1" u="none" strike="noStrike" kern="1200" cap="none" spc="0" normalizeH="0" baseline="0" noProof="0" smtClean="0">
                <a:ln>
                  <a:noFill/>
                </a:ln>
                <a:solidFill>
                  <a:srgbClr val="0033CC"/>
                </a:solidFill>
                <a:effectLst/>
                <a:uLnTx/>
                <a:uFillTx/>
                <a:latin typeface="+mn-lt"/>
                <a:ea typeface="+mn-ea"/>
                <a:cs typeface="+mn-cs"/>
              </a:rPr>
              <a:t>fum</a:t>
            </a:r>
            <a:r>
              <a:rPr kumimoji="0" lang="tr-TR" sz="2400" b="1" i="1" u="none" strike="noStrike" kern="1200" cap="none" spc="0" normalizeH="0" baseline="0" noProof="0" smtClean="0">
                <a:ln>
                  <a:noFill/>
                </a:ln>
                <a:solidFill>
                  <a:schemeClr val="tx1"/>
                </a:solidFill>
                <a:effectLst/>
                <a:uLnTx/>
                <a:uFillTx/>
                <a:latin typeface="+mn-lt"/>
                <a:ea typeface="+mn-ea"/>
                <a:cs typeface="+mn-cs"/>
              </a:rPr>
              <a:t> </a:t>
            </a:r>
            <a:r>
              <a:rPr kumimoji="0" lang="tr-TR" sz="2400" b="1" i="0" u="none" strike="noStrike" kern="1200" cap="none" spc="0" normalizeH="0" baseline="0" noProof="0" smtClean="0">
                <a:ln>
                  <a:noFill/>
                </a:ln>
                <a:solidFill>
                  <a:schemeClr val="tx1"/>
                </a:solidFill>
                <a:effectLst/>
                <a:uLnTx/>
                <a:uFillTx/>
                <a:latin typeface="+mn-lt"/>
                <a:ea typeface="+mn-ea"/>
                <a:cs typeface="+mn-cs"/>
              </a:rPr>
              <a:t>(sarımsak) Bakara, 2/61 </a:t>
            </a:r>
            <a:r>
              <a:rPr kumimoji="0" lang="tr-TR" sz="2400" b="1" i="0" u="none" strike="noStrike" kern="1200" cap="none" spc="0" normalizeH="0" baseline="0" noProof="0" smtClean="0">
                <a:ln>
                  <a:noFill/>
                </a:ln>
                <a:solidFill>
                  <a:srgbClr val="CC0066"/>
                </a:solidFill>
                <a:effectLst/>
                <a:uLnTx/>
                <a:uFillTx/>
                <a:latin typeface="+mn-lt"/>
                <a:ea typeface="+mn-ea"/>
                <a:cs typeface="+mn-cs"/>
              </a:rPr>
              <a:t>İbranca</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b="1" i="1" u="none" strike="noStrike" kern="1200" cap="none" spc="0" normalizeH="0" baseline="0" noProof="0" smtClean="0">
                <a:ln>
                  <a:noFill/>
                </a:ln>
                <a:solidFill>
                  <a:srgbClr val="0033CC"/>
                </a:solidFill>
                <a:effectLst/>
                <a:uLnTx/>
                <a:uFillTx/>
                <a:latin typeface="+mn-lt"/>
                <a:ea typeface="+mn-ea"/>
                <a:cs typeface="+mn-cs"/>
              </a:rPr>
              <a:t>kasvera</a:t>
            </a:r>
            <a:r>
              <a:rPr kumimoji="0" lang="tr-TR" sz="2400" b="1" i="1" u="none" strike="noStrike" kern="1200" cap="none" spc="0" normalizeH="0" baseline="0" noProof="0" smtClean="0">
                <a:ln>
                  <a:noFill/>
                </a:ln>
                <a:solidFill>
                  <a:schemeClr val="tx1"/>
                </a:solidFill>
                <a:effectLst/>
                <a:uLnTx/>
                <a:uFillTx/>
                <a:latin typeface="+mn-lt"/>
                <a:ea typeface="+mn-ea"/>
                <a:cs typeface="+mn-cs"/>
              </a:rPr>
              <a:t> </a:t>
            </a:r>
            <a:r>
              <a:rPr kumimoji="0" lang="tr-TR" sz="2400" b="1" i="0" u="none" strike="noStrike" kern="1200" cap="none" spc="0" normalizeH="0" baseline="0" noProof="0" smtClean="0">
                <a:ln>
                  <a:noFill/>
                </a:ln>
                <a:solidFill>
                  <a:schemeClr val="tx1"/>
                </a:solidFill>
                <a:effectLst/>
                <a:uLnTx/>
                <a:uFillTx/>
                <a:latin typeface="+mn-lt"/>
                <a:ea typeface="+mn-ea"/>
                <a:cs typeface="+mn-cs"/>
              </a:rPr>
              <a:t>(arslan) Müddessir, 74/51 </a:t>
            </a:r>
            <a:r>
              <a:rPr kumimoji="0" lang="tr-TR" sz="2400" b="1" i="0" u="none" strike="noStrike" kern="1200" cap="none" spc="0" normalizeH="0" baseline="0" noProof="0" smtClean="0">
                <a:ln>
                  <a:noFill/>
                </a:ln>
                <a:solidFill>
                  <a:srgbClr val="CC0066"/>
                </a:solidFill>
                <a:effectLst/>
                <a:uLnTx/>
                <a:uFillTx/>
                <a:latin typeface="+mn-lt"/>
                <a:ea typeface="+mn-ea"/>
                <a:cs typeface="+mn-cs"/>
              </a:rPr>
              <a:t>Habeşçe</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Garibu’l-Kur’ân ile ilgili Eserler:</a:t>
            </a:r>
          </a:p>
        </p:txBody>
      </p:sp>
      <p:sp>
        <p:nvSpPr>
          <p:cNvPr id="5" name="Rectangle 3"/>
          <p:cNvSpPr txBox="1">
            <a:spLocks noChangeArrowheads="1"/>
          </p:cNvSpPr>
          <p:nvPr/>
        </p:nvSpPr>
        <p:spPr>
          <a:xfrm>
            <a:off x="1117600" y="2362201"/>
            <a:ext cx="11074400" cy="437991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Malik b. Enes (179/795), </a:t>
            </a:r>
            <a:r>
              <a:rPr kumimoji="0" lang="tr-TR" sz="2800" b="1" i="1" u="none" strike="noStrike" kern="1200" cap="none" spc="0" normalizeH="0" baseline="0" noProof="0" smtClean="0">
                <a:ln>
                  <a:noFill/>
                </a:ln>
                <a:solidFill>
                  <a:srgbClr val="CC0066"/>
                </a:solidFill>
                <a:effectLst/>
                <a:uLnTx/>
                <a:uFillTx/>
                <a:latin typeface="+mn-lt"/>
                <a:ea typeface="+mn-ea"/>
                <a:cs typeface="+mn-cs"/>
              </a:rPr>
              <a:t>Tefsiru Garibi’l-Kur’ân</a:t>
            </a:r>
            <a:endParaRPr kumimoji="0" lang="tr-TR" sz="28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Ebu Ubeyde Ma’mer b. El- Musenna (210/825), </a:t>
            </a:r>
            <a:r>
              <a:rPr kumimoji="0" lang="tr-TR" sz="2800" b="1" i="1" u="none" strike="noStrike" kern="1200" cap="none" spc="0" normalizeH="0" baseline="0" noProof="0" smtClean="0">
                <a:ln>
                  <a:noFill/>
                </a:ln>
                <a:solidFill>
                  <a:srgbClr val="CC0066"/>
                </a:solidFill>
                <a:effectLst/>
                <a:uLnTx/>
                <a:uFillTx/>
                <a:latin typeface="+mn-lt"/>
                <a:ea typeface="+mn-ea"/>
                <a:cs typeface="+mn-cs"/>
              </a:rPr>
              <a:t>Garibu’l-Kur’ân</a:t>
            </a:r>
            <a:endParaRPr kumimoji="0" lang="tr-TR" sz="28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Kasım b. Sellam (224/838), </a:t>
            </a:r>
            <a:r>
              <a:rPr kumimoji="0" lang="tr-TR" sz="2800" b="1" i="1" u="none" strike="noStrike" kern="1200" cap="none" spc="0" normalizeH="0" baseline="0" noProof="0" smtClean="0">
                <a:ln>
                  <a:noFill/>
                </a:ln>
                <a:solidFill>
                  <a:srgbClr val="CC0066"/>
                </a:solidFill>
                <a:effectLst/>
                <a:uLnTx/>
                <a:uFillTx/>
                <a:latin typeface="+mn-lt"/>
                <a:ea typeface="+mn-ea"/>
                <a:cs typeface="+mn-cs"/>
              </a:rPr>
              <a:t>Garibu’l-Kur’ân</a:t>
            </a:r>
            <a:endParaRPr kumimoji="0" lang="tr-TR" sz="28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İbn Kuteybe (227/841), </a:t>
            </a:r>
            <a:r>
              <a:rPr kumimoji="0" lang="tr-TR" sz="2800" b="1" i="1" u="none" strike="noStrike" kern="1200" cap="none" spc="0" normalizeH="0" baseline="0" noProof="0" smtClean="0">
                <a:ln>
                  <a:noFill/>
                </a:ln>
                <a:solidFill>
                  <a:srgbClr val="CC0066"/>
                </a:solidFill>
                <a:effectLst/>
                <a:uLnTx/>
                <a:uFillTx/>
                <a:latin typeface="+mn-lt"/>
                <a:ea typeface="+mn-ea"/>
                <a:cs typeface="+mn-cs"/>
              </a:rPr>
              <a:t>Garibu’l-Kur’ân</a:t>
            </a:r>
            <a:endParaRPr kumimoji="0" lang="tr-TR" sz="28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Ragıb el-Isfehani (478/1062), </a:t>
            </a:r>
            <a:r>
              <a:rPr kumimoji="0" lang="tr-TR" sz="2800" b="1" i="1" u="none" strike="noStrike" kern="1200" cap="none" spc="0" normalizeH="0" baseline="0" noProof="0" smtClean="0">
                <a:ln>
                  <a:noFill/>
                </a:ln>
                <a:solidFill>
                  <a:srgbClr val="CC0066"/>
                </a:solidFill>
                <a:effectLst/>
                <a:uLnTx/>
                <a:uFillTx/>
                <a:latin typeface="+mn-lt"/>
                <a:ea typeface="+mn-ea"/>
                <a:cs typeface="+mn-cs"/>
              </a:rPr>
              <a:t>el-Mufredât fi Garibi’l-Kur’ân</a:t>
            </a:r>
            <a:endParaRPr kumimoji="0" lang="tr-TR" sz="2800" b="1" i="0" u="none" strike="noStrike" kern="1200" cap="none" spc="0" normalizeH="0" baseline="0" noProof="0" smtClean="0">
              <a:ln>
                <a:noFill/>
              </a:ln>
              <a:solidFill>
                <a:srgbClr val="CC0066"/>
              </a:solidFill>
              <a:effectLst/>
              <a:uLnTx/>
              <a:uFillTx/>
              <a:latin typeface="+mn-lt"/>
              <a:ea typeface="+mn-ea"/>
              <a:cs typeface="+mn-cs"/>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rgbClr val="0033CC"/>
                </a:solidFill>
                <a:effectLst/>
                <a:uLnTx/>
                <a:uFillTx/>
                <a:latin typeface="+mj-lt"/>
                <a:ea typeface="+mj-ea"/>
                <a:cs typeface="+mj-cs"/>
              </a:rPr>
              <a:t>Kur’an ve İ’caz</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chemeClr val="tx1"/>
                </a:solidFill>
                <a:effectLst/>
                <a:uLnTx/>
                <a:uFillTx/>
                <a:latin typeface="+mn-lt"/>
                <a:ea typeface="+mn-ea"/>
                <a:cs typeface="+mn-cs"/>
              </a:rPr>
              <a:t>İ’câz kelimesi, sözlükte “acze düşürmek, aciz bırakmak” anlamındadır.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chemeClr val="tx1"/>
                </a:solidFill>
                <a:effectLst/>
                <a:uLnTx/>
                <a:uFillTx/>
                <a:latin typeface="+mn-lt"/>
                <a:ea typeface="+mn-ea"/>
                <a:cs typeface="+mn-cs"/>
              </a:rPr>
              <a:t>Kur’ân’ın i’câzı ise “onun, bütün insanları kendi benzerini getirmekten aciz bırakması” anlamına gelmektedir. Dolayısıyla hiçbir beşer onun bir benzerini getirebilme gücüne sahip değildir. Kur’ân’ın eşsizliğini konu edinen bu ilime ise İ’cazu’l-Kur’ân adı verilir.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chemeClr val="tx1"/>
                </a:solidFill>
                <a:effectLst/>
                <a:uLnTx/>
                <a:uFillTx/>
                <a:latin typeface="+mn-lt"/>
                <a:ea typeface="+mn-ea"/>
                <a:cs typeface="+mn-cs"/>
              </a:rPr>
              <a:t>Kur’ân’ın mucize oluşunun üç temel delili bulunmaktadır. Bunlar, Kur’ân’ın beşer üstü bir kitap oluşu, muhaliflerine meydan okuması ve benzerinin getirilememesidir.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smtClean="0">
                <a:ln>
                  <a:noFill/>
                </a:ln>
                <a:solidFill>
                  <a:schemeClr val="tx1"/>
                </a:solidFill>
                <a:effectLst/>
                <a:uLnTx/>
                <a:uFillTx/>
                <a:latin typeface="+mj-lt"/>
                <a:ea typeface="+mj-ea"/>
                <a:cs typeface="+mj-cs"/>
              </a:rPr>
              <a:t>Kur’ân’ın birçok yönden i’câzı söz konusudur:</a:t>
            </a:r>
          </a:p>
        </p:txBody>
      </p:sp>
      <p:sp>
        <p:nvSpPr>
          <p:cNvPr id="5" name="Rectangle 3"/>
          <p:cNvSpPr txBox="1">
            <a:spLocks noChangeArrowheads="1"/>
          </p:cNvSpPr>
          <p:nvPr/>
        </p:nvSpPr>
        <p:spPr>
          <a:xfrm>
            <a:off x="1117600" y="2362200"/>
            <a:ext cx="11074400" cy="4495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rgbClr val="CC0066"/>
                </a:solidFill>
                <a:effectLst/>
                <a:uLnTx/>
                <a:uFillTx/>
                <a:latin typeface="+mn-lt"/>
                <a:ea typeface="+mn-ea"/>
                <a:cs typeface="+mn-cs"/>
              </a:rPr>
              <a:t>Nazım ve te’lif yönünden i’câzı:</a:t>
            </a:r>
            <a:r>
              <a:rPr kumimoji="0" lang="tr-TR" sz="2400" b="1" i="0" u="none" strike="noStrike" kern="1200" cap="none" spc="0" normalizeH="0" baseline="0" noProof="0" smtClean="0">
                <a:ln>
                  <a:noFill/>
                </a:ln>
                <a:solidFill>
                  <a:schemeClr val="tx1"/>
                </a:solidFill>
                <a:effectLst/>
                <a:uLnTx/>
                <a:uFillTx/>
                <a:latin typeface="+mn-lt"/>
                <a:ea typeface="+mn-ea"/>
                <a:cs typeface="+mn-cs"/>
              </a:rPr>
              <a:t> Kur’ân, Mekke ve Medine’de olmak üzere 23 yıllık zaman sürecinde tedricen nazil olmuş ve ayetleri Hz. Peygamber tarafından ayetler yerleştirilmişti. Nüzulünden geçen uzun zaman rağmen ayetler ve sureler arasındaki tenasub ve insicam Kur’ân’ın i’câz yönlerindendir.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rgbClr val="CC0066"/>
                </a:solidFill>
                <a:effectLst/>
                <a:uLnTx/>
                <a:uFillTx/>
                <a:latin typeface="+mn-lt"/>
                <a:ea typeface="+mn-ea"/>
                <a:cs typeface="+mn-cs"/>
              </a:rPr>
              <a:t>Dil ve üslup yönünden i’câzı:</a:t>
            </a:r>
            <a:r>
              <a:rPr kumimoji="0" lang="tr-TR" sz="2400" b="1" i="0" u="none" strike="noStrike" kern="1200" cap="none" spc="0" normalizeH="0" baseline="0" noProof="0" smtClean="0">
                <a:ln>
                  <a:noFill/>
                </a:ln>
                <a:solidFill>
                  <a:schemeClr val="tx1"/>
                </a:solidFill>
                <a:effectLst/>
                <a:uLnTx/>
                <a:uFillTx/>
                <a:latin typeface="+mn-lt"/>
                <a:ea typeface="+mn-ea"/>
                <a:cs typeface="+mn-cs"/>
              </a:rPr>
              <a:t> Kur’ân’ın ifadeleri, kelimeleri, cümleleri, harfleri, harekeleri, çeşitli konuları içermesi i’câz yönlerindendir. Kur’ân’ın i’cazı, fesahatı, garib üslubu, bütün kusurlardan uzak oluşu ve bunun bir nizam içerisinde oluşudur.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rgbClr val="0033CC"/>
                </a:solidFill>
                <a:effectLst/>
                <a:uLnTx/>
                <a:uFillTx/>
                <a:latin typeface="+mj-lt"/>
                <a:ea typeface="+mj-ea"/>
                <a:cs typeface="+mj-cs"/>
              </a:rPr>
              <a:t>Ahruf-u Seb’a</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t>
            </a:r>
          </a:p>
        </p:txBody>
      </p:sp>
      <p:sp>
        <p:nvSpPr>
          <p:cNvPr id="5" name="Rectangle 3"/>
          <p:cNvSpPr txBox="1">
            <a:spLocks noChangeArrowheads="1"/>
          </p:cNvSpPr>
          <p:nvPr/>
        </p:nvSpPr>
        <p:spPr>
          <a:xfrm>
            <a:off x="763571" y="1479345"/>
            <a:ext cx="11089216" cy="45085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200" b="1" i="0" u="none" strike="noStrike" kern="1200" cap="none" spc="0" normalizeH="0" baseline="0" noProof="0" dirty="0" smtClean="0">
                <a:ln>
                  <a:noFill/>
                </a:ln>
                <a:solidFill>
                  <a:schemeClr val="tx1"/>
                </a:solidFill>
                <a:effectLst/>
                <a:uLnTx/>
                <a:uFillTx/>
                <a:latin typeface="+mn-lt"/>
                <a:ea typeface="+mn-ea"/>
                <a:cs typeface="+mn-cs"/>
              </a:rPr>
              <a:t>Yedi harf </a:t>
            </a:r>
            <a:r>
              <a:rPr kumimoji="0" lang="tr-TR" sz="2200" b="1" i="1" u="none" strike="noStrike" kern="1200" cap="none" spc="0" normalizeH="0" baseline="0" noProof="0" dirty="0" smtClean="0">
                <a:ln>
                  <a:noFill/>
                </a:ln>
                <a:solidFill>
                  <a:schemeClr val="tx1"/>
                </a:solidFill>
                <a:effectLst/>
                <a:uLnTx/>
                <a:uFillTx/>
                <a:latin typeface="+mn-lt"/>
                <a:ea typeface="+mn-ea"/>
                <a:cs typeface="+mn-cs"/>
              </a:rPr>
              <a:t>el-Ahrufu’s- Seb’a</a:t>
            </a:r>
            <a:r>
              <a:rPr kumimoji="0" lang="tr-TR" sz="2200" b="1" i="0" u="none" strike="noStrike" kern="1200" cap="none" spc="0" normalizeH="0" baseline="0" noProof="0" dirty="0" smtClean="0">
                <a:ln>
                  <a:noFill/>
                </a:ln>
                <a:solidFill>
                  <a:schemeClr val="tx1"/>
                </a:solidFill>
                <a:effectLst/>
                <a:uLnTx/>
                <a:uFillTx/>
                <a:latin typeface="+mn-lt"/>
                <a:ea typeface="+mn-ea"/>
                <a:cs typeface="+mn-cs"/>
              </a:rPr>
              <a:t> İslam âlimlerini meşgul eden önemli bir konu olmuştur.</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200" b="1" i="0" u="none" strike="noStrike" kern="1200" cap="none" spc="0" normalizeH="0" baseline="0" noProof="0" dirty="0" smtClean="0">
                <a:ln>
                  <a:noFill/>
                </a:ln>
                <a:solidFill>
                  <a:schemeClr val="tx1"/>
                </a:solidFill>
                <a:effectLst/>
                <a:uLnTx/>
                <a:uFillTx/>
                <a:latin typeface="+mn-lt"/>
                <a:ea typeface="+mn-ea"/>
                <a:cs typeface="+mn-cs"/>
              </a:rPr>
              <a:t>Terim olarak Yedi Harf’ten ne kastedildiği noktasında âlimler arasında bir fikir birliği yoktur. Hz. Peygamber de sağlığında yedi harfin ne olduğunu net olarak açıklamamıştır. Dolayısıyla bu konuda birçok farklı görüşler ileri sürülmüştür. Aralarında zayıf görüşler bulunduğu gibi kuvvetli, muteber görüşler de vardır:</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AutoNum type="arabicPeriod"/>
              <a:tabLst/>
              <a:defRPr/>
            </a:pPr>
            <a:r>
              <a:rPr kumimoji="0" lang="tr-TR" sz="2200" b="1" i="0" u="none" strike="noStrike" kern="1200" cap="none" spc="0" normalizeH="0" baseline="0" noProof="0" dirty="0" smtClean="0">
                <a:ln>
                  <a:noFill/>
                </a:ln>
                <a:solidFill>
                  <a:schemeClr val="tx1"/>
                </a:solidFill>
                <a:effectLst/>
                <a:uLnTx/>
                <a:uFillTx/>
                <a:latin typeface="+mn-lt"/>
                <a:ea typeface="+mn-ea"/>
                <a:cs typeface="+mn-cs"/>
              </a:rPr>
              <a:t>İslam bilginleri arasında itibar edilen görüşlerden birisi; yedi harfin, yedi Arap lehçesi, yani Arap kabilelerinden yedisinin dili olmasıdır ki bu konuda en çok kabul edilen görüşlerden birisidir.</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AutoNum type="arabicPeriod"/>
              <a:tabLst/>
              <a:defRPr/>
            </a:pPr>
            <a:r>
              <a:rPr kumimoji="0" lang="tr-TR" sz="2200" b="1" i="0" u="none" strike="noStrike" kern="1200" cap="none" spc="0" normalizeH="0" baseline="0" noProof="0" dirty="0" smtClean="0">
                <a:ln>
                  <a:noFill/>
                </a:ln>
                <a:solidFill>
                  <a:srgbClr val="CC0066"/>
                </a:solidFill>
                <a:effectLst/>
                <a:uLnTx/>
                <a:uFillTx/>
                <a:latin typeface="+mn-lt"/>
                <a:ea typeface="+mn-ea"/>
                <a:cs typeface="+mn-cs"/>
              </a:rPr>
              <a:t>Yine bu konuda muteber görüşlerden birisi aynı anlama gelen, birbirine zıt olmayan değişik lafızların, çeşitli kelimelerin yedi vechidir şeklindedir. Diğer bir ifadeyle bir kelimenin yerine, lafzı ve maddesi değişik olan ancak aynı anlama gelen başka bir kelimenin kullanılmasıdır.</a:t>
            </a:r>
            <a:r>
              <a:rPr kumimoji="0" lang="tr-TR" sz="2200" b="0" i="0" u="none" strike="noStrike" kern="1200" cap="none" spc="0" normalizeH="0" baseline="0" noProof="0" dirty="0" smtClean="0">
                <a:ln>
                  <a:noFill/>
                </a:ln>
                <a:solidFill>
                  <a:srgbClr val="CC0066"/>
                </a:solidFill>
                <a:effectLst/>
                <a:uLnTx/>
                <a:uFillTx/>
                <a:latin typeface="+mn-lt"/>
                <a:ea typeface="+mn-ea"/>
                <a:cs typeface="+mn-cs"/>
              </a:rPr>
              <a:t> </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AutoNum type="arabicPeriod"/>
              <a:tabLst/>
              <a:defRPr/>
            </a:pPr>
            <a:r>
              <a:rPr kumimoji="0" lang="tr-TR" sz="2200" b="1" i="0" u="none" strike="noStrike" kern="1200" cap="none" spc="0" normalizeH="0" baseline="0" noProof="0" dirty="0" smtClean="0">
                <a:ln>
                  <a:noFill/>
                </a:ln>
                <a:solidFill>
                  <a:schemeClr val="tx1"/>
                </a:solidFill>
                <a:effectLst/>
                <a:uLnTx/>
                <a:uFillTx/>
                <a:latin typeface="+mn-lt"/>
                <a:ea typeface="+mn-ea"/>
                <a:cs typeface="+mn-cs"/>
              </a:rPr>
              <a:t>Başka önemli bir görüş de “</a:t>
            </a:r>
            <a:r>
              <a:rPr kumimoji="0" lang="tr-TR" sz="2200" b="1" i="1" u="none" strike="noStrike" kern="1200" cap="none" spc="0" normalizeH="0" baseline="0" noProof="0" dirty="0" smtClean="0">
                <a:ln>
                  <a:noFill/>
                </a:ln>
                <a:solidFill>
                  <a:schemeClr val="tx1"/>
                </a:solidFill>
                <a:effectLst/>
                <a:uLnTx/>
                <a:uFillTx/>
                <a:latin typeface="+mn-lt"/>
                <a:ea typeface="+mn-ea"/>
                <a:cs typeface="+mn-cs"/>
              </a:rPr>
              <a:t>el- Ahrufu’s-Seb’a</a:t>
            </a:r>
            <a:r>
              <a:rPr kumimoji="0" lang="tr-TR" sz="2200" b="1" i="0" u="none" strike="noStrike" kern="1200" cap="none" spc="0" normalizeH="0" baseline="0" noProof="0" dirty="0" smtClean="0">
                <a:ln>
                  <a:noFill/>
                </a:ln>
                <a:solidFill>
                  <a:schemeClr val="tx1"/>
                </a:solidFill>
                <a:effectLst/>
                <a:uLnTx/>
                <a:uFillTx/>
                <a:latin typeface="+mn-lt"/>
                <a:ea typeface="+mn-ea"/>
                <a:cs typeface="+mn-cs"/>
              </a:rPr>
              <a:t>” terkibindeki “yedi”nin bilinen yedi sayısı olmayıp çokluktan kinaye bir sayı olarak anlaşılmasıdır. Konuyla ilgili görüş beyan eden birçok eski ve çağdaş âlimler bu görüşü benimsemişlerdir.</a:t>
            </a:r>
            <a:r>
              <a:rPr kumimoji="0" lang="tr-TR" sz="2200" b="0" i="0" u="none" strike="noStrike" kern="1200" cap="none" spc="0" normalizeH="0" baseline="0" noProof="0" dirty="0" smtClean="0">
                <a:ln>
                  <a:noFill/>
                </a:ln>
                <a:solidFill>
                  <a:schemeClr val="tx1"/>
                </a:solidFill>
                <a:effectLst/>
                <a:uLnTx/>
                <a:uFillTx/>
                <a:latin typeface="+mn-lt"/>
                <a:ea typeface="+mn-ea"/>
                <a:cs typeface="+mn-cs"/>
              </a:rPr>
              <a:t> </a:t>
            </a:r>
            <a:endParaRPr kumimoji="0" lang="tr-TR" sz="22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endParaRPr kumimoji="0" lang="tr-TR" sz="22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smtClean="0">
                <a:ln>
                  <a:noFill/>
                </a:ln>
                <a:solidFill>
                  <a:schemeClr val="tx1"/>
                </a:solidFill>
                <a:effectLst/>
                <a:uLnTx/>
                <a:uFillTx/>
                <a:latin typeface="+mj-lt"/>
                <a:ea typeface="+mj-ea"/>
                <a:cs typeface="+mj-cs"/>
              </a:rPr>
              <a:t>Kur’ân’ın birçok yönden i’câzı söz konusudur:</a:t>
            </a:r>
          </a:p>
        </p:txBody>
      </p:sp>
      <p:sp>
        <p:nvSpPr>
          <p:cNvPr id="5" name="Rectangle 3"/>
          <p:cNvSpPr txBox="1">
            <a:spLocks noChangeArrowheads="1"/>
          </p:cNvSpPr>
          <p:nvPr/>
        </p:nvSpPr>
        <p:spPr>
          <a:xfrm>
            <a:off x="1117600" y="2362200"/>
            <a:ext cx="11074400" cy="4495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rgbClr val="CC0066"/>
                </a:solidFill>
                <a:effectLst/>
                <a:uLnTx/>
                <a:uFillTx/>
                <a:latin typeface="+mn-lt"/>
                <a:ea typeface="+mn-ea"/>
                <a:cs typeface="+mn-cs"/>
              </a:rPr>
              <a:t>Beşeriyetin ihtiyacını karşılaması yönünden i’câzı:</a:t>
            </a:r>
            <a:r>
              <a:rPr kumimoji="0" lang="tr-TR" sz="2800" b="1" i="0" u="none" strike="noStrike" kern="1200" cap="none" spc="0" normalizeH="0" baseline="0" noProof="0" smtClean="0">
                <a:ln>
                  <a:noFill/>
                </a:ln>
                <a:solidFill>
                  <a:schemeClr val="tx1"/>
                </a:solidFill>
                <a:effectLst/>
                <a:uLnTx/>
                <a:uFillTx/>
                <a:latin typeface="+mn-lt"/>
                <a:ea typeface="+mn-ea"/>
                <a:cs typeface="+mn-cs"/>
              </a:rPr>
              <a:t> Kur’ân, ibadet, ahlak, adalet ve ekonomik olmak üzere hayatın birçok alanında insanlığın ihtiyaçlarına cevap vermesi Kur’ân’ın i’câz yönlerindendir.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rgbClr val="CC0066"/>
                </a:solidFill>
                <a:effectLst/>
                <a:uLnTx/>
                <a:uFillTx/>
                <a:latin typeface="+mn-lt"/>
                <a:ea typeface="+mn-ea"/>
                <a:cs typeface="+mn-cs"/>
              </a:rPr>
              <a:t>Tabiat ilimleri açısından i’câzı:</a:t>
            </a:r>
            <a:r>
              <a:rPr kumimoji="0" lang="tr-TR" sz="2800" b="1" i="0" u="none" strike="noStrike" kern="1200" cap="none" spc="0" normalizeH="0" baseline="0" noProof="0" smtClean="0">
                <a:ln>
                  <a:noFill/>
                </a:ln>
                <a:solidFill>
                  <a:schemeClr val="tx1"/>
                </a:solidFill>
                <a:effectLst/>
                <a:uLnTx/>
                <a:uFillTx/>
                <a:latin typeface="+mn-lt"/>
                <a:ea typeface="+mn-ea"/>
                <a:cs typeface="+mn-cs"/>
              </a:rPr>
              <a:t> Tabiat ilimlerini içermesi Kur’ân’ın i’câz yönlerindendir.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rgbClr val="CC0066"/>
                </a:solidFill>
                <a:effectLst/>
                <a:uLnTx/>
                <a:uFillTx/>
                <a:latin typeface="+mn-lt"/>
                <a:ea typeface="+mn-ea"/>
                <a:cs typeface="+mn-cs"/>
              </a:rPr>
              <a:t>İlmi i’câzı:</a:t>
            </a:r>
            <a:r>
              <a:rPr kumimoji="0" lang="tr-TR" sz="2800" b="1" i="0" u="none" strike="noStrike" kern="1200" cap="none" spc="0" normalizeH="0" baseline="0" noProof="0" smtClean="0">
                <a:ln>
                  <a:noFill/>
                </a:ln>
                <a:solidFill>
                  <a:schemeClr val="tx1"/>
                </a:solidFill>
                <a:effectLst/>
                <a:uLnTx/>
                <a:uFillTx/>
                <a:latin typeface="+mn-lt"/>
                <a:ea typeface="+mn-ea"/>
                <a:cs typeface="+mn-cs"/>
              </a:rPr>
              <a:t> Kur’ân’ın muhtevası i’câz yönlerindendir.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b="1" i="0" u="none" strike="noStrike" kern="1200" cap="none" spc="0" normalizeH="0" baseline="0" noProof="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smtClean="0">
                <a:ln>
                  <a:noFill/>
                </a:ln>
                <a:solidFill>
                  <a:schemeClr val="tx1"/>
                </a:solidFill>
                <a:effectLst/>
                <a:uLnTx/>
                <a:uFillTx/>
                <a:latin typeface="+mj-lt"/>
                <a:ea typeface="+mj-ea"/>
                <a:cs typeface="+mj-cs"/>
              </a:rPr>
              <a:t>Kur’ân’ın birçok yönden i’câzı söz konusudur:</a:t>
            </a:r>
          </a:p>
        </p:txBody>
      </p:sp>
      <p:sp>
        <p:nvSpPr>
          <p:cNvPr id="5" name="Rectangle 3"/>
          <p:cNvSpPr txBox="1">
            <a:spLocks noChangeArrowheads="1"/>
          </p:cNvSpPr>
          <p:nvPr/>
        </p:nvSpPr>
        <p:spPr>
          <a:xfrm>
            <a:off x="1117601" y="2362200"/>
            <a:ext cx="10835217" cy="4495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rgbClr val="CC0066"/>
                </a:solidFill>
                <a:effectLst/>
                <a:uLnTx/>
                <a:uFillTx/>
                <a:latin typeface="+mn-lt"/>
                <a:ea typeface="+mn-ea"/>
                <a:cs typeface="+mn-cs"/>
              </a:rPr>
              <a:t>Gaybi haberleri içermesi yönünden i’câzı:</a:t>
            </a:r>
            <a:r>
              <a:rPr kumimoji="0" lang="tr-TR" sz="2400" b="1" i="0" u="none" strike="noStrike" kern="1200" cap="none" spc="0" normalizeH="0" baseline="0" noProof="0" smtClean="0">
                <a:ln>
                  <a:noFill/>
                </a:ln>
                <a:solidFill>
                  <a:schemeClr val="tx1"/>
                </a:solidFill>
                <a:effectLst/>
                <a:uLnTx/>
                <a:uFillTx/>
                <a:latin typeface="+mn-lt"/>
                <a:ea typeface="+mn-ea"/>
                <a:cs typeface="+mn-cs"/>
              </a:rPr>
              <a:t> Kur’ân’ın insanların bilemeyecekleri gaybi haberleri içermesi Kur’ân’ın i’câz yönlerindendir.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rgbClr val="CC0066"/>
                </a:solidFill>
                <a:effectLst/>
                <a:uLnTx/>
                <a:uFillTx/>
                <a:latin typeface="+mn-lt"/>
                <a:ea typeface="+mn-ea"/>
                <a:cs typeface="+mn-cs"/>
              </a:rPr>
              <a:t>Geçmiş milletler ve peygamber kıssaları bulunması yönünden i’câzı:</a:t>
            </a:r>
            <a:r>
              <a:rPr kumimoji="0" lang="tr-TR" sz="2400" b="1" i="0" u="none" strike="noStrike" kern="1200" cap="none" spc="0" normalizeH="0" baseline="0" noProof="0" smtClean="0">
                <a:ln>
                  <a:noFill/>
                </a:ln>
                <a:solidFill>
                  <a:schemeClr val="tx1"/>
                </a:solidFill>
                <a:effectLst/>
                <a:uLnTx/>
                <a:uFillTx/>
                <a:latin typeface="+mn-lt"/>
                <a:ea typeface="+mn-ea"/>
                <a:cs typeface="+mn-cs"/>
              </a:rPr>
              <a:t> Kur’ân’ın i’cazı, geçmiş peygamber ve milletlerin kıssalarını görmüş gibi anlatması Kur’ân’ın i’câz yönlerindendir.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srgbClr val="CC0066"/>
                </a:solidFill>
                <a:effectLst/>
                <a:uLnTx/>
                <a:uFillTx/>
                <a:latin typeface="+mn-lt"/>
                <a:ea typeface="+mn-ea"/>
                <a:cs typeface="+mn-cs"/>
              </a:rPr>
              <a:t>Kur’ân’ın Hz. Peygamber tarafından değiştirilememesi yönünden i’câzı:</a:t>
            </a:r>
            <a:r>
              <a:rPr kumimoji="0" lang="tr-TR" sz="2400" b="1" i="0" u="none" strike="noStrike" kern="1200" cap="none" spc="0" normalizeH="0" baseline="0" noProof="0" smtClean="0">
                <a:ln>
                  <a:noFill/>
                </a:ln>
                <a:solidFill>
                  <a:schemeClr val="tx1"/>
                </a:solidFill>
                <a:effectLst/>
                <a:uLnTx/>
                <a:uFillTx/>
                <a:latin typeface="+mn-lt"/>
                <a:ea typeface="+mn-ea"/>
                <a:cs typeface="+mn-cs"/>
              </a:rPr>
              <a:t> Hz. Peygamber, vahye bağlı kalmış ve ayetleri aynen tebliğ etmiştir.</a:t>
            </a:r>
            <a:r>
              <a:rPr kumimoji="0" lang="tr-TR" sz="2400" b="0" i="0" u="none" strike="noStrike" kern="1200" cap="none" spc="0" normalizeH="0" baseline="0" noProof="0" smtClean="0">
                <a:ln>
                  <a:noFill/>
                </a:ln>
                <a:solidFill>
                  <a:schemeClr val="tx1"/>
                </a:solidFill>
                <a:effectLst/>
                <a:uLnTx/>
                <a:uFillTx/>
                <a:latin typeface="+mn-lt"/>
                <a:ea typeface="+mn-ea"/>
                <a:cs typeface="+mn-cs"/>
              </a:rPr>
              <a:t>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İ’câzu’l Kur’ân’a Dair Eserler:</a:t>
            </a:r>
          </a:p>
        </p:txBody>
      </p:sp>
      <p:sp>
        <p:nvSpPr>
          <p:cNvPr id="5" name="Rectangle 3"/>
          <p:cNvSpPr txBox="1">
            <a:spLocks noChangeArrowheads="1"/>
          </p:cNvSpPr>
          <p:nvPr/>
        </p:nvSpPr>
        <p:spPr>
          <a:xfrm>
            <a:off x="1117601" y="2362201"/>
            <a:ext cx="10739967" cy="416242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Ebu Ubeyde (207/822), </a:t>
            </a:r>
            <a:r>
              <a:rPr kumimoji="0" lang="tr-TR" sz="2800" b="1" i="1" u="none" strike="noStrike" kern="1200" cap="none" spc="0" normalizeH="0" baseline="0" noProof="0" smtClean="0">
                <a:ln>
                  <a:noFill/>
                </a:ln>
                <a:solidFill>
                  <a:srgbClr val="CC0066"/>
                </a:solidFill>
                <a:effectLst/>
                <a:uLnTx/>
                <a:uFillTx/>
                <a:latin typeface="+mn-lt"/>
                <a:ea typeface="+mn-ea"/>
                <a:cs typeface="+mn-cs"/>
              </a:rPr>
              <a:t>İ’câzu’l-Kur’ân</a:t>
            </a:r>
            <a:endParaRPr kumimoji="0" lang="tr-TR" sz="28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Osman el-Cahız (255/869), </a:t>
            </a:r>
            <a:r>
              <a:rPr kumimoji="0" lang="tr-TR" sz="2800" b="1" i="1" u="none" strike="noStrike" kern="1200" cap="none" spc="0" normalizeH="0" baseline="0" noProof="0" smtClean="0">
                <a:ln>
                  <a:noFill/>
                </a:ln>
                <a:solidFill>
                  <a:srgbClr val="CC0066"/>
                </a:solidFill>
                <a:effectLst/>
                <a:uLnTx/>
                <a:uFillTx/>
                <a:latin typeface="+mn-lt"/>
                <a:ea typeface="+mn-ea"/>
                <a:cs typeface="+mn-cs"/>
              </a:rPr>
              <a:t>Nazmu’l-Kur’ân</a:t>
            </a:r>
            <a:endParaRPr kumimoji="0" lang="tr-TR" sz="28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Er-Rummânî (384/994), </a:t>
            </a:r>
            <a:r>
              <a:rPr kumimoji="0" lang="tr-TR" sz="2800" b="1" i="1" u="none" strike="noStrike" kern="1200" cap="none" spc="0" normalizeH="0" baseline="0" noProof="0" smtClean="0">
                <a:ln>
                  <a:noFill/>
                </a:ln>
                <a:solidFill>
                  <a:srgbClr val="CC0066"/>
                </a:solidFill>
                <a:effectLst/>
                <a:uLnTx/>
                <a:uFillTx/>
                <a:latin typeface="+mn-lt"/>
                <a:ea typeface="+mn-ea"/>
                <a:cs typeface="+mn-cs"/>
              </a:rPr>
              <a:t>en-Nüket fi İ’câzi’l-Kur’ân</a:t>
            </a:r>
            <a:endParaRPr kumimoji="0" lang="tr-TR" sz="28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El-Hattâbî (388/998), </a:t>
            </a:r>
            <a:r>
              <a:rPr kumimoji="0" lang="tr-TR" sz="2800" b="1" i="1" u="none" strike="noStrike" kern="1200" cap="none" spc="0" normalizeH="0" baseline="0" noProof="0" smtClean="0">
                <a:ln>
                  <a:noFill/>
                </a:ln>
                <a:solidFill>
                  <a:srgbClr val="CC0066"/>
                </a:solidFill>
                <a:effectLst/>
                <a:uLnTx/>
                <a:uFillTx/>
                <a:latin typeface="+mn-lt"/>
                <a:ea typeface="+mn-ea"/>
                <a:cs typeface="+mn-cs"/>
              </a:rPr>
              <a:t>Beyânu İ’câzi’l-Kur’ân</a:t>
            </a:r>
            <a:endParaRPr kumimoji="0" lang="tr-TR" sz="28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El-Bakıllânî (403/1012), </a:t>
            </a:r>
            <a:r>
              <a:rPr kumimoji="0" lang="tr-TR" sz="2800" b="1" i="1" u="none" strike="noStrike" kern="1200" cap="none" spc="0" normalizeH="0" baseline="0" noProof="0" smtClean="0">
                <a:ln>
                  <a:noFill/>
                </a:ln>
                <a:solidFill>
                  <a:srgbClr val="CC0066"/>
                </a:solidFill>
                <a:effectLst/>
                <a:uLnTx/>
                <a:uFillTx/>
                <a:latin typeface="+mn-lt"/>
                <a:ea typeface="+mn-ea"/>
                <a:cs typeface="+mn-cs"/>
              </a:rPr>
              <a:t>İ’câzu’l-Kur’ân</a:t>
            </a:r>
            <a:endParaRPr kumimoji="0" lang="tr-TR" sz="28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El-Curcânî (471/1078), </a:t>
            </a:r>
            <a:r>
              <a:rPr kumimoji="0" lang="tr-TR" sz="2800" b="1" i="1" u="none" strike="noStrike" kern="1200" cap="none" spc="0" normalizeH="0" baseline="0" noProof="0" smtClean="0">
                <a:ln>
                  <a:noFill/>
                </a:ln>
                <a:solidFill>
                  <a:srgbClr val="CC0066"/>
                </a:solidFill>
                <a:effectLst/>
                <a:uLnTx/>
                <a:uFillTx/>
                <a:latin typeface="+mn-lt"/>
                <a:ea typeface="+mn-ea"/>
                <a:cs typeface="+mn-cs"/>
              </a:rPr>
              <a:t>Delâilu’l-İ’câz</a:t>
            </a:r>
            <a:endParaRPr kumimoji="0" lang="tr-TR" sz="2800" b="1" i="0" u="none" strike="noStrike" kern="1200" cap="none" spc="0" normalizeH="0" baseline="0" noProof="0" smtClean="0">
              <a:ln>
                <a:noFill/>
              </a:ln>
              <a:solidFill>
                <a:srgbClr val="CC0066"/>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b="1" i="0" u="none" strike="noStrike" kern="1200" cap="none" spc="0" normalizeH="0" baseline="0" noProof="0" smtClean="0">
                <a:ln>
                  <a:noFill/>
                </a:ln>
                <a:solidFill>
                  <a:schemeClr val="tx1"/>
                </a:solidFill>
                <a:effectLst/>
                <a:uLnTx/>
                <a:uFillTx/>
                <a:latin typeface="+mn-lt"/>
                <a:ea typeface="+mn-ea"/>
                <a:cs typeface="+mn-cs"/>
              </a:rPr>
              <a:t>Es-Suyûtî (911/1505), </a:t>
            </a:r>
            <a:r>
              <a:rPr kumimoji="0" lang="tr-TR" sz="2800" b="1" i="1" u="none" strike="noStrike" kern="1200" cap="none" spc="0" normalizeH="0" baseline="0" noProof="0" smtClean="0">
                <a:ln>
                  <a:noFill/>
                </a:ln>
                <a:solidFill>
                  <a:srgbClr val="CC0066"/>
                </a:solidFill>
                <a:effectLst/>
                <a:uLnTx/>
                <a:uFillTx/>
                <a:latin typeface="+mn-lt"/>
                <a:ea typeface="+mn-ea"/>
                <a:cs typeface="+mn-cs"/>
              </a:rPr>
              <a:t>Mu’tereku’l-Ekran fi İ’câzi’l-Kur’ân</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Ahruf-u Seb’a</a:t>
            </a:r>
          </a:p>
        </p:txBody>
      </p:sp>
      <p:sp>
        <p:nvSpPr>
          <p:cNvPr id="5" name="Rectangle 3"/>
          <p:cNvSpPr txBox="1">
            <a:spLocks noChangeArrowheads="1"/>
          </p:cNvSpPr>
          <p:nvPr/>
        </p:nvSpPr>
        <p:spPr>
          <a:xfrm>
            <a:off x="542413" y="1580536"/>
            <a:ext cx="11074400" cy="430688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200" b="1" i="0" u="none" strike="noStrike" kern="1200" cap="none" spc="0" normalizeH="0" baseline="0" noProof="0" dirty="0" smtClean="0">
                <a:ln>
                  <a:noFill/>
                </a:ln>
                <a:solidFill>
                  <a:schemeClr val="tx1"/>
                </a:solidFill>
                <a:effectLst/>
                <a:uLnTx/>
                <a:uFillTx/>
                <a:latin typeface="+mn-lt"/>
                <a:ea typeface="+mn-ea"/>
                <a:cs typeface="+mn-cs"/>
              </a:rPr>
              <a:t>Kur’ân’ın nüzulü döneminde Kureyş lehçesi o günkü Arap kabileleri içerisinde temayüz etmiş ortak dil idi. Kur’ân da o günkü kabileler arasında ortak dil olan Kureyş lehçesi ile nazil olmuştur. Buna karşın farklı kabilelere mensup değişik lehçeleri konuşan yeni Müslümanlardan özellikle, yaşlı kadın ve erkeklere, çocuklara, ümmilere Kur’ân’ı kendi lehçelerinde okuma kolaylığı sağalandı. Biz buna </a:t>
            </a:r>
            <a:r>
              <a:rPr kumimoji="0" lang="tr-TR" sz="2200" b="1" i="1" u="none" strike="noStrike" kern="1200" cap="none" spc="0" normalizeH="0" baseline="0" noProof="0" dirty="0" smtClean="0">
                <a:ln>
                  <a:noFill/>
                </a:ln>
                <a:solidFill>
                  <a:schemeClr val="tx1"/>
                </a:solidFill>
                <a:effectLst/>
                <a:uLnTx/>
                <a:uFillTx/>
                <a:latin typeface="+mn-lt"/>
                <a:ea typeface="+mn-ea"/>
                <a:cs typeface="+mn-cs"/>
              </a:rPr>
              <a:t>yedi harf</a:t>
            </a:r>
            <a:r>
              <a:rPr kumimoji="0" lang="tr-TR" sz="2200" b="1" i="0" u="none" strike="noStrike" kern="1200" cap="none" spc="0" normalizeH="0" baseline="0" noProof="0" dirty="0" smtClean="0">
                <a:ln>
                  <a:noFill/>
                </a:ln>
                <a:solidFill>
                  <a:schemeClr val="tx1"/>
                </a:solidFill>
                <a:effectLst/>
                <a:uLnTx/>
                <a:uFillTx/>
                <a:latin typeface="+mn-lt"/>
                <a:ea typeface="+mn-ea"/>
                <a:cs typeface="+mn-cs"/>
              </a:rPr>
              <a:t> diyoruz. Bu geçici bir ruhsat özelliğini taşımaktadır. Bu, Hz. Peygamber’in müsaade ettiği ölçüde belli kelimelerin okunuşunda yeni Müslümanlara verilen bir genişliktir. Bu noktada bilinmesi gereken önemli bir husus; söz konusu ruhsatın belli kelimelerin okunuşunda olmasıdır. Yazı konusunda aynı ruhsat yoktur. Ayetler daima Kureyş lehçesi, Kureyş hattı üzerine yazılmaktadır.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rgbClr val="0033CC"/>
                </a:solidFill>
                <a:effectLst/>
                <a:uLnTx/>
                <a:uFillTx/>
                <a:latin typeface="+mj-lt"/>
                <a:ea typeface="+mj-ea"/>
                <a:cs typeface="+mj-cs"/>
              </a:rPr>
              <a:t>Kur’an ve Kıraatler</a:t>
            </a:r>
          </a:p>
        </p:txBody>
      </p:sp>
      <p:sp>
        <p:nvSpPr>
          <p:cNvPr id="5" name="Rectangle 3"/>
          <p:cNvSpPr txBox="1">
            <a:spLocks noChangeArrowheads="1"/>
          </p:cNvSpPr>
          <p:nvPr/>
        </p:nvSpPr>
        <p:spPr>
          <a:xfrm>
            <a:off x="1102784" y="2362200"/>
            <a:ext cx="10835216" cy="4495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200" b="1" i="0" u="none" strike="noStrike" kern="1200" cap="none" spc="0" normalizeH="0" baseline="0" noProof="0" smtClean="0">
                <a:ln>
                  <a:noFill/>
                </a:ln>
                <a:solidFill>
                  <a:schemeClr val="tx1"/>
                </a:solidFill>
                <a:effectLst/>
                <a:uLnTx/>
                <a:uFillTx/>
                <a:latin typeface="+mn-lt"/>
                <a:ea typeface="+mn-ea"/>
                <a:cs typeface="+mn-cs"/>
              </a:rPr>
              <a:t>İmam Zerkeşi’nin </a:t>
            </a:r>
            <a:r>
              <a:rPr kumimoji="0" lang="tr-TR" sz="2200" b="1" i="1" u="none" strike="noStrike" kern="1200" cap="none" spc="0" normalizeH="0" baseline="0" noProof="0" smtClean="0">
                <a:ln>
                  <a:noFill/>
                </a:ln>
                <a:solidFill>
                  <a:schemeClr val="tx1"/>
                </a:solidFill>
                <a:effectLst/>
                <a:uLnTx/>
                <a:uFillTx/>
                <a:latin typeface="+mn-lt"/>
                <a:ea typeface="+mn-ea"/>
                <a:cs typeface="+mn-cs"/>
              </a:rPr>
              <a:t>el-Burhân</a:t>
            </a:r>
            <a:r>
              <a:rPr kumimoji="0" lang="tr-TR" sz="2200" b="1" i="0" u="none" strike="noStrike" kern="1200" cap="none" spc="0" normalizeH="0" baseline="0" noProof="0" smtClean="0">
                <a:ln>
                  <a:noFill/>
                </a:ln>
                <a:solidFill>
                  <a:schemeClr val="tx1"/>
                </a:solidFill>
                <a:effectLst/>
                <a:uLnTx/>
                <a:uFillTx/>
                <a:latin typeface="+mn-lt"/>
                <a:ea typeface="+mn-ea"/>
                <a:cs typeface="+mn-cs"/>
              </a:rPr>
              <a:t>’ında dediği gibi Kur’ân ve kıraatler birbirinden farklı iki gerçektirler. Kur’ân; beyan ve i’câz için Hz. Peygamber’e indirilen vahiydir. Kıraatler ise; bizzat Resûlullah’ın okuduğu, mütevatir, sahih senetle kendisinden nakledilen; med-kasr, tahfif-teskil (şeddeli-şeddesiz) ve benzeri okuyuş şekillerinden vahiy metnine arız olması mümkün olan bir keyfiyettir.</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200" b="1" i="0" u="none" strike="noStrike" kern="1200" cap="none" spc="0" normalizeH="0" baseline="0" noProof="0" smtClean="0">
                <a:ln>
                  <a:noFill/>
                </a:ln>
                <a:solidFill>
                  <a:schemeClr val="tx1"/>
                </a:solidFill>
                <a:effectLst/>
                <a:uLnTx/>
                <a:uFillTx/>
                <a:latin typeface="+mn-lt"/>
                <a:ea typeface="+mn-ea"/>
                <a:cs typeface="+mn-cs"/>
              </a:rPr>
              <a:t>Hz. Peygamberin okuması ve onun onayının dışında bir okuyuşu düşünmek mümkün değildir. Kıraatlerin çıkış ve var oluş hikmetine baktığımızda, onun Kur’ân’ın nazil olduğu Kureyş lehçesine alışıncaya kadarki geçiş dönemine mahsus bir ruhsat olarak tanınan yedi harf üzerine okuyuştan kaynaklandığı bilinen bir gerçektir.</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Kur’an ve Kıraatler</a:t>
            </a:r>
          </a:p>
        </p:txBody>
      </p:sp>
      <p:sp>
        <p:nvSpPr>
          <p:cNvPr id="5" name="Rectangle 3"/>
          <p:cNvSpPr txBox="1">
            <a:spLocks noChangeArrowheads="1"/>
          </p:cNvSpPr>
          <p:nvPr/>
        </p:nvSpPr>
        <p:spPr>
          <a:xfrm>
            <a:off x="1102785" y="2492376"/>
            <a:ext cx="10739967" cy="417671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100" b="1" i="0" u="none" strike="noStrike" kern="1200" cap="none" spc="0" normalizeH="0" baseline="0" noProof="0" smtClean="0">
                <a:ln>
                  <a:noFill/>
                </a:ln>
                <a:solidFill>
                  <a:schemeClr val="tx1"/>
                </a:solidFill>
                <a:effectLst/>
                <a:uLnTx/>
                <a:uFillTx/>
                <a:latin typeface="+mn-lt"/>
                <a:ea typeface="+mn-ea"/>
                <a:cs typeface="+mn-cs"/>
              </a:rPr>
              <a:t>Kıraatlerin çıkış ve var oluş hikmetine baktığımızda yedi harf konusunda da işaret edildiği gibi, nübüvvetin ilk yıllarında, farklı Arap kabilelerine mensup inananların, Kur’ân’ın nazil olduğu Kureyş lehçesine alışıncaya kadarki geçiş dönemine mahsus bir ruhsat olarak tanınan yedi harf üzerine okuyuştan kaynaklandığı bilinen bir gerçektir. </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100" b="1" i="0" u="none" strike="noStrike" kern="1200" cap="none" spc="0" normalizeH="0" baseline="0" noProof="0" smtClean="0">
                <a:ln>
                  <a:noFill/>
                </a:ln>
                <a:solidFill>
                  <a:schemeClr val="tx1"/>
                </a:solidFill>
                <a:effectLst/>
                <a:uLnTx/>
                <a:uFillTx/>
                <a:latin typeface="+mn-lt"/>
                <a:ea typeface="+mn-ea"/>
                <a:cs typeface="+mn-cs"/>
              </a:rPr>
              <a:t>Diğer taraftan da genişleyen yeni İslam coğrafyalarındaki Arap olmayan milletlere mensup insanların Kur’ân’ı doğru okuyuş zorluğundan kaynaklanması muhtemel güçlükleri hafifletme amaçlı olarak, bizzat vahiy kaynaklı izin ve ruhsat çerçevesinde Kur’ân’ın med, kasr, hareke, nokta veya i’rab bakımından farklı eda, telaffuz ve okuyuş şekillerinden ibaret bir olgu olduğu konunun uzmanlarınca bilinen bir hakikattir. </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tr-TR" sz="2100" b="0" i="0" u="none" strike="noStrike" kern="1200" cap="none" spc="0" normalizeH="0" baseline="0" noProof="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Kur’an ve Kıraatler</a:t>
            </a:r>
          </a:p>
        </p:txBody>
      </p:sp>
      <p:sp>
        <p:nvSpPr>
          <p:cNvPr id="5" name="Rectangle 3"/>
          <p:cNvSpPr txBox="1">
            <a:spLocks noChangeArrowheads="1"/>
          </p:cNvSpPr>
          <p:nvPr/>
        </p:nvSpPr>
        <p:spPr>
          <a:xfrm>
            <a:off x="1117601" y="1755058"/>
            <a:ext cx="10739967" cy="484259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200" b="1" i="0" u="none" strike="noStrike" kern="1200" cap="none" spc="0" normalizeH="0" baseline="0" noProof="0" dirty="0" smtClean="0">
                <a:ln>
                  <a:noFill/>
                </a:ln>
                <a:solidFill>
                  <a:schemeClr val="tx1"/>
                </a:solidFill>
                <a:effectLst/>
                <a:uLnTx/>
                <a:uFillTx/>
                <a:latin typeface="+mn-lt"/>
                <a:ea typeface="+mn-ea"/>
                <a:cs typeface="+mn-cs"/>
              </a:rPr>
              <a:t>Hz. Osman’ın İmam Mushaf’ını çoğaltıp İslam beldelerine göndermesine kadar kıraatlerin çerçevesi daha genişti. Ancak bir taraftan Müslümanlar arasındaki kıraat ihtilaflarının tehlikeli boyutlara ulaşması, diğer taraftan zaman içerisinde farklı lehçeleri konuşanların Kur’ân’ın nazil olduğu Kureyş lehçesi ile Kur’ân’ı okuma alışkanlıklarının oluşması sonucu yedi harf ruhsatına sebep olan özrün kalkması sebebiyle mushafların çoğaltılmasından sonra halife Osman Kureyş hattına uymayan kıraatleri yasak etti. Daha önce ashabın edinmiş olduğu özel mushafların da yakılmasını emretti. Belli İslam merkezlerine, çoğaltılan mushafları gönderirken beraberinde de Kur’ân’ı okutacak muallimler gönderdi. Her muallim bulunduğu beldede Hz. Peygamberden aldığı, öğrendiği kıraate göre Kur’ân’ı öğrettiği için farklı İslam beldelerinde yaşayan Müslümanlar farklı kıraatleri öğrendiler. Her beldede meşhur olan ve meşhur olmayan imamlar yetişti. Mütevatir kıraatlerin yanında zaman içerisinde mütevatir ve meşhur olmayan şaz kıraatler de ortaya çıktı. </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rgbClr val="0033CC"/>
                </a:solidFill>
                <a:effectLst/>
                <a:uLnTx/>
                <a:uFillTx/>
                <a:latin typeface="+mj-lt"/>
                <a:ea typeface="+mj-ea"/>
                <a:cs typeface="+mj-cs"/>
              </a:rPr>
              <a:t>Kur’an ve Kıraatler</a:t>
            </a:r>
          </a:p>
        </p:txBody>
      </p:sp>
      <p:sp>
        <p:nvSpPr>
          <p:cNvPr id="5" name="Rectangle 3"/>
          <p:cNvSpPr txBox="1">
            <a:spLocks noChangeArrowheads="1"/>
          </p:cNvSpPr>
          <p:nvPr/>
        </p:nvSpPr>
        <p:spPr>
          <a:xfrm>
            <a:off x="925871" y="1551038"/>
            <a:ext cx="11074400" cy="4235450"/>
          </a:xfrm>
          <a:prstGeom prst="rect">
            <a:avLst/>
          </a:prstGeom>
        </p:spPr>
        <p:txBody>
          <a:bodyPr vert="horz" lIns="91440" tIns="45720" rIns="91440" bIns="45720" rtlCol="0">
            <a:normAutofit lnSpcReduction="10000"/>
          </a:body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İlk defa Ebu Bekr b. Mücahid (324/ 935) </a:t>
            </a:r>
            <a:r>
              <a:rPr kumimoji="0" lang="tr-TR" sz="2400" b="1" i="1" u="none" strike="noStrike" kern="1200" cap="none" spc="0" normalizeH="0" baseline="0" noProof="0" dirty="0" smtClean="0">
                <a:ln>
                  <a:noFill/>
                </a:ln>
                <a:solidFill>
                  <a:schemeClr val="tx1"/>
                </a:solidFill>
                <a:effectLst/>
                <a:uLnTx/>
                <a:uFillTx/>
                <a:latin typeface="+mn-lt"/>
                <a:ea typeface="+mn-ea"/>
                <a:cs typeface="+mn-cs"/>
              </a:rPr>
              <a:t>Kitabu’s-Seb’a</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adlı eseriyle yedi kıraat imamını ve kıraatleri sistemli bir şekilde tesbit etti. Bu tesbit İslam âleminde meşhur olmuştur. İmam İbnu Mücahid’in tesbitine göre yedi kıraat imamı şunlardır: </a:t>
            </a: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1" i="0" u="none" strike="noStrike" kern="1200" cap="none" spc="0" normalizeH="0" baseline="0" noProof="0" dirty="0" smtClean="0">
                <a:ln>
                  <a:noFill/>
                </a:ln>
                <a:solidFill>
                  <a:srgbClr val="0033CC"/>
                </a:solidFill>
                <a:effectLst/>
                <a:uLnTx/>
                <a:uFillTx/>
                <a:latin typeface="+mn-lt"/>
                <a:ea typeface="+mn-ea"/>
                <a:cs typeface="+mn-cs"/>
              </a:rPr>
              <a:t>Nafi (169/785)</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rgbClr val="0033CC"/>
                </a:solidFill>
                <a:effectLst/>
                <a:uLnTx/>
                <a:uFillTx/>
                <a:latin typeface="+mn-lt"/>
                <a:ea typeface="+mn-ea"/>
                <a:cs typeface="+mn-cs"/>
              </a:rPr>
              <a:t>		İbnu Kesir (120/738)</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rgbClr val="0033CC"/>
                </a:solidFill>
                <a:effectLst/>
                <a:uLnTx/>
                <a:uFillTx/>
                <a:latin typeface="+mn-lt"/>
                <a:ea typeface="+mn-ea"/>
                <a:cs typeface="+mn-cs"/>
              </a:rPr>
              <a:t>		Ebû Amr (154/772)</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rgbClr val="0033CC"/>
                </a:solidFill>
                <a:effectLst/>
                <a:uLnTx/>
                <a:uFillTx/>
                <a:latin typeface="+mn-lt"/>
                <a:ea typeface="+mn-ea"/>
                <a:cs typeface="+mn-cs"/>
              </a:rPr>
              <a:t>		İbnu Âmir(118/736)</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rgbClr val="0033CC"/>
                </a:solidFill>
                <a:effectLst/>
                <a:uLnTx/>
                <a:uFillTx/>
                <a:latin typeface="+mn-lt"/>
                <a:ea typeface="+mn-ea"/>
                <a:cs typeface="+mn-cs"/>
              </a:rPr>
              <a:t>		Âsım (128/745)</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rgbClr val="0033CC"/>
                </a:solidFill>
                <a:effectLst/>
                <a:uLnTx/>
                <a:uFillTx/>
                <a:latin typeface="+mn-lt"/>
                <a:ea typeface="+mn-ea"/>
                <a:cs typeface="+mn-cs"/>
              </a:rPr>
              <a:t>		Hamza (156/773)</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solidFill>
                  <a:srgbClr val="0033CC"/>
                </a:solidFill>
                <a:effectLst/>
                <a:uLnTx/>
                <a:uFillTx/>
                <a:latin typeface="+mn-lt"/>
                <a:ea typeface="+mn-ea"/>
                <a:cs typeface="+mn-cs"/>
              </a:rPr>
              <a:t>		Kisâi (189/805)</a:t>
            </a:r>
          </a:p>
        </p:txBody>
      </p:sp>
    </p:spTree>
    <p:extLst>
      <p:ext uri="{BB962C8B-B14F-4D97-AF65-F5344CB8AC3E}">
        <p14:creationId xmlns="" xmlns:p14="http://schemas.microsoft.com/office/powerpoint/2010/main" val="2484549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2366</Words>
  <Application>Microsoft Office PowerPoint</Application>
  <PresentationFormat>مخصص</PresentationFormat>
  <Paragraphs>190</Paragraphs>
  <Slides>42</Slides>
  <Notes>0</Notes>
  <HiddenSlides>0</HiddenSlides>
  <MMClips>0</MMClips>
  <ScaleCrop>false</ScaleCrop>
  <HeadingPairs>
    <vt:vector size="4" baseType="variant">
      <vt:variant>
        <vt:lpstr>سمة</vt:lpstr>
      </vt:variant>
      <vt:variant>
        <vt:i4>1</vt:i4>
      </vt:variant>
      <vt:variant>
        <vt:lpstr>عناوين الشرائح</vt:lpstr>
      </vt:variant>
      <vt:variant>
        <vt:i4>42</vt:i4>
      </vt:variant>
    </vt:vector>
  </HeadingPairs>
  <TitlesOfParts>
    <vt:vector size="43" baseType="lpstr">
      <vt:lpstr>Office Teması</vt:lpstr>
      <vt:lpstr>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Kullanıcı</cp:lastModifiedBy>
  <cp:revision>8</cp:revision>
  <dcterms:created xsi:type="dcterms:W3CDTF">2020-11-30T19:20:16Z</dcterms:created>
  <dcterms:modified xsi:type="dcterms:W3CDTF">2021-01-05T21:08:42Z</dcterms:modified>
</cp:coreProperties>
</file>